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6.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theme/theme7.xml" ContentType="application/vnd.openxmlformats-officedocument.theme+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8.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26.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notesSlides/notesSlide29.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0.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notesSlides/notesSlide46.xml" ContentType="application/vnd.openxmlformats-officedocument.presentationml.notesSlid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47.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40" r:id="rId6"/>
    <p:sldMasterId id="2147483758" r:id="rId7"/>
    <p:sldMasterId id="2147483779" r:id="rId8"/>
    <p:sldMasterId id="2147483807" r:id="rId9"/>
    <p:sldMasterId id="2147483835" r:id="rId10"/>
    <p:sldMasterId id="2147483853" r:id="rId11"/>
    <p:sldMasterId id="2147483894" r:id="rId12"/>
  </p:sldMasterIdLst>
  <p:notesMasterIdLst>
    <p:notesMasterId r:id="rId87"/>
  </p:notesMasterIdLst>
  <p:handoutMasterIdLst>
    <p:handoutMasterId r:id="rId88"/>
  </p:handoutMasterIdLst>
  <p:sldIdLst>
    <p:sldId id="778" r:id="rId13"/>
    <p:sldId id="779" r:id="rId14"/>
    <p:sldId id="780" r:id="rId15"/>
    <p:sldId id="792" r:id="rId16"/>
    <p:sldId id="793" r:id="rId17"/>
    <p:sldId id="794" r:id="rId18"/>
    <p:sldId id="795" r:id="rId19"/>
    <p:sldId id="796" r:id="rId20"/>
    <p:sldId id="786" r:id="rId21"/>
    <p:sldId id="797" r:id="rId22"/>
    <p:sldId id="798" r:id="rId23"/>
    <p:sldId id="789" r:id="rId24"/>
    <p:sldId id="799" r:id="rId25"/>
    <p:sldId id="800" r:id="rId26"/>
    <p:sldId id="801" r:id="rId27"/>
    <p:sldId id="802" r:id="rId28"/>
    <p:sldId id="803" r:id="rId29"/>
    <p:sldId id="804" r:id="rId30"/>
    <p:sldId id="809" r:id="rId31"/>
    <p:sldId id="806" r:id="rId32"/>
    <p:sldId id="805" r:id="rId33"/>
    <p:sldId id="807" r:id="rId34"/>
    <p:sldId id="808" r:id="rId35"/>
    <p:sldId id="810" r:id="rId36"/>
    <p:sldId id="811" r:id="rId37"/>
    <p:sldId id="812" r:id="rId38"/>
    <p:sldId id="813" r:id="rId39"/>
    <p:sldId id="814" r:id="rId40"/>
    <p:sldId id="815" r:id="rId41"/>
    <p:sldId id="816" r:id="rId42"/>
    <p:sldId id="817" r:id="rId43"/>
    <p:sldId id="818" r:id="rId44"/>
    <p:sldId id="819" r:id="rId45"/>
    <p:sldId id="820" r:id="rId46"/>
    <p:sldId id="821" r:id="rId47"/>
    <p:sldId id="822" r:id="rId48"/>
    <p:sldId id="823" r:id="rId49"/>
    <p:sldId id="824" r:id="rId50"/>
    <p:sldId id="825" r:id="rId51"/>
    <p:sldId id="826" r:id="rId52"/>
    <p:sldId id="863" r:id="rId53"/>
    <p:sldId id="862" r:id="rId54"/>
    <p:sldId id="864" r:id="rId55"/>
    <p:sldId id="865" r:id="rId56"/>
    <p:sldId id="866" r:id="rId57"/>
    <p:sldId id="867" r:id="rId58"/>
    <p:sldId id="868" r:id="rId59"/>
    <p:sldId id="835" r:id="rId60"/>
    <p:sldId id="869" r:id="rId61"/>
    <p:sldId id="840" r:id="rId62"/>
    <p:sldId id="870" r:id="rId63"/>
    <p:sldId id="871" r:id="rId64"/>
    <p:sldId id="872" r:id="rId65"/>
    <p:sldId id="882" r:id="rId66"/>
    <p:sldId id="884" r:id="rId67"/>
    <p:sldId id="883" r:id="rId68"/>
    <p:sldId id="850" r:id="rId69"/>
    <p:sldId id="885" r:id="rId70"/>
    <p:sldId id="886" r:id="rId71"/>
    <p:sldId id="887" r:id="rId72"/>
    <p:sldId id="888" r:id="rId73"/>
    <p:sldId id="889" r:id="rId74"/>
    <p:sldId id="890" r:id="rId75"/>
    <p:sldId id="891" r:id="rId76"/>
    <p:sldId id="892" r:id="rId77"/>
    <p:sldId id="893" r:id="rId78"/>
    <p:sldId id="894" r:id="rId79"/>
    <p:sldId id="895" r:id="rId80"/>
    <p:sldId id="896" r:id="rId81"/>
    <p:sldId id="897" r:id="rId82"/>
    <p:sldId id="898" r:id="rId83"/>
    <p:sldId id="899" r:id="rId84"/>
    <p:sldId id="861" r:id="rId85"/>
    <p:sldId id="900" r:id="rId86"/>
  </p:sldIdLst>
  <p:sldSz cx="9144000" cy="5143500" type="screen16x9"/>
  <p:notesSz cx="6858000" cy="9144000"/>
  <p:defaultTex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 userDrawn="1">
          <p15:clr>
            <a:srgbClr val="A4A3A4"/>
          </p15:clr>
        </p15:guide>
        <p15:guide id="2" orient="horz" pos="900" userDrawn="1">
          <p15:clr>
            <a:srgbClr val="A4A3A4"/>
          </p15:clr>
        </p15:guide>
        <p15:guide id="3" orient="horz" pos="2052" userDrawn="1">
          <p15:clr>
            <a:srgbClr val="A4A3A4"/>
          </p15:clr>
        </p15:guide>
        <p15:guide id="4" orient="horz" pos="3132" userDrawn="1">
          <p15:clr>
            <a:srgbClr val="A4A3A4"/>
          </p15:clr>
        </p15:guide>
        <p15:guide id="5" orient="horz" pos="1116" userDrawn="1">
          <p15:clr>
            <a:srgbClr val="A4A3A4"/>
          </p15:clr>
        </p15:guide>
        <p15:guide id="6" orient="horz" pos="684" userDrawn="1">
          <p15:clr>
            <a:srgbClr val="A4A3A4"/>
          </p15:clr>
        </p15:guide>
        <p15:guide id="7" pos="2880" userDrawn="1">
          <p15:clr>
            <a:srgbClr val="A4A3A4"/>
          </p15:clr>
        </p15:guide>
        <p15:guide id="8" pos="245" userDrawn="1">
          <p15:clr>
            <a:srgbClr val="A4A3A4"/>
          </p15:clr>
        </p15:guide>
        <p15:guide id="9" pos="893" userDrawn="1">
          <p15:clr>
            <a:srgbClr val="A4A3A4"/>
          </p15:clr>
        </p15:guide>
        <p15:guide id="10" pos="5514" userDrawn="1">
          <p15:clr>
            <a:srgbClr val="A4A3A4"/>
          </p15:clr>
        </p15:guide>
        <p15:guide id="11" pos="5299" userDrawn="1">
          <p15:clr>
            <a:srgbClr val="A4A3A4"/>
          </p15:clr>
        </p15:guide>
        <p15:guide id="12" pos="45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29A16"/>
    <a:srgbClr val="F6AE1E"/>
    <a:srgbClr val="FFFFFF"/>
    <a:srgbClr val="ACE58F"/>
    <a:srgbClr val="000000"/>
    <a:srgbClr val="F8F57B"/>
    <a:srgbClr val="59D01E"/>
    <a:srgbClr val="292929"/>
    <a:srgbClr val="3333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6" autoAdjust="0"/>
    <p:restoredTop sz="62044" autoAdjust="0"/>
  </p:normalViewPr>
  <p:slideViewPr>
    <p:cSldViewPr>
      <p:cViewPr varScale="1">
        <p:scale>
          <a:sx n="101" d="100"/>
          <a:sy n="101" d="100"/>
        </p:scale>
        <p:origin x="2388" y="57"/>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notesTextViewPr>
    <p:cViewPr>
      <p:scale>
        <a:sx n="3" d="2"/>
        <a:sy n="3" d="2"/>
      </p:scale>
      <p:origin x="0" y="0"/>
    </p:cViewPr>
  </p:notesTextViewPr>
  <p:sorterViewPr>
    <p:cViewPr>
      <p:scale>
        <a:sx n="200" d="100"/>
        <a:sy n="200" d="100"/>
      </p:scale>
      <p:origin x="0" y="-22836"/>
    </p:cViewPr>
  </p:sorterViewPr>
  <p:notesViewPr>
    <p:cSldViewPr showGuides="1">
      <p:cViewPr varScale="1">
        <p:scale>
          <a:sx n="81" d="100"/>
          <a:sy n="81" d="100"/>
        </p:scale>
        <p:origin x="-31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slide" Target="slides/slide43.xml"/><Relationship Id="rId63" Type="http://schemas.openxmlformats.org/officeDocument/2006/relationships/slide" Target="slides/slide51.xml"/><Relationship Id="rId68" Type="http://schemas.openxmlformats.org/officeDocument/2006/relationships/slide" Target="slides/slide56.xml"/><Relationship Id="rId76" Type="http://schemas.openxmlformats.org/officeDocument/2006/relationships/slide" Target="slides/slide64.xml"/><Relationship Id="rId84" Type="http://schemas.openxmlformats.org/officeDocument/2006/relationships/slide" Target="slides/slide72.xml"/><Relationship Id="rId89"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4.xml"/><Relationship Id="rId29" Type="http://schemas.openxmlformats.org/officeDocument/2006/relationships/slide" Target="slides/slide17.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slide" Target="slides/slide41.xml"/><Relationship Id="rId58" Type="http://schemas.openxmlformats.org/officeDocument/2006/relationships/slide" Target="slides/slide46.xml"/><Relationship Id="rId66" Type="http://schemas.openxmlformats.org/officeDocument/2006/relationships/slide" Target="slides/slide54.xml"/><Relationship Id="rId74" Type="http://schemas.openxmlformats.org/officeDocument/2006/relationships/slide" Target="slides/slide62.xml"/><Relationship Id="rId79" Type="http://schemas.openxmlformats.org/officeDocument/2006/relationships/slide" Target="slides/slide67.xml"/><Relationship Id="rId87" Type="http://schemas.openxmlformats.org/officeDocument/2006/relationships/notesMaster" Target="notesMasters/notesMaster1.xml"/><Relationship Id="rId5" Type="http://schemas.openxmlformats.org/officeDocument/2006/relationships/slideMaster" Target="slideMasters/slideMaster2.xml"/><Relationship Id="rId61" Type="http://schemas.openxmlformats.org/officeDocument/2006/relationships/slide" Target="slides/slide49.xml"/><Relationship Id="rId82" Type="http://schemas.openxmlformats.org/officeDocument/2006/relationships/slide" Target="slides/slide70.xml"/><Relationship Id="rId90" Type="http://schemas.openxmlformats.org/officeDocument/2006/relationships/presProps" Target="presProps.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4" Type="http://schemas.openxmlformats.org/officeDocument/2006/relationships/slideMaster" Target="slideMasters/slideMaster1.xml"/><Relationship Id="rId9" Type="http://schemas.openxmlformats.org/officeDocument/2006/relationships/slideMaster" Target="slideMasters/slideMaster6.xml"/></Relationships>
</file>

<file path=ppt/diagrams/colors1.xml><?xml version="1.0" encoding="utf-8"?>
<dgm:colorsDef xmlns:dgm="http://schemas.openxmlformats.org/drawingml/2006/diagram" xmlns:a="http://schemas.openxmlformats.org/drawingml/2006/main" uniqueId="urn:microsoft.com/office/officeart/2005/8/colors/colorful1#23">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6772D15-C2AE-4635-A230-D19459459E26}" type="doc">
      <dgm:prSet loTypeId="urn:microsoft.com/office/officeart/2011/layout/ConvergingText#1" loCatId="process" qsTypeId="urn:microsoft.com/office/officeart/2005/8/quickstyle/simple1" qsCatId="simple" csTypeId="urn:microsoft.com/office/officeart/2005/8/colors/colorful1#23" csCatId="colorful" phldr="1"/>
      <dgm:spPr/>
      <dgm:t>
        <a:bodyPr/>
        <a:lstStyle/>
        <a:p>
          <a:endParaRPr lang="en-US"/>
        </a:p>
      </dgm:t>
    </dgm:pt>
    <dgm:pt modelId="{17BE76A3-8A71-4C10-BC41-EF074E962E41}">
      <dgm:prSet custT="1"/>
      <dgm:spPr/>
      <dgm:t>
        <a:bodyPr/>
        <a:lstStyle/>
        <a:p>
          <a:pPr rtl="0"/>
          <a:r>
            <a:rPr lang="zh-CN" altLang="en-US" sz="2400" dirty="0">
              <a:latin typeface="楷体" pitchFamily="49" charset="-122"/>
              <a:ea typeface="楷体" pitchFamily="49" charset="-122"/>
            </a:rPr>
            <a:t>阶段</a:t>
          </a:r>
          <a:r>
            <a:rPr lang="en-US" altLang="zh-CN" sz="2400" dirty="0">
              <a:latin typeface="楷体" pitchFamily="49" charset="-122"/>
              <a:ea typeface="楷体" pitchFamily="49" charset="-122"/>
            </a:rPr>
            <a:t>1</a:t>
          </a:r>
          <a:endParaRPr lang="en-US" sz="2400" dirty="0">
            <a:latin typeface="楷体" pitchFamily="49" charset="-122"/>
            <a:ea typeface="楷体" pitchFamily="49" charset="-122"/>
          </a:endParaRPr>
        </a:p>
      </dgm:t>
    </dgm:pt>
    <dgm:pt modelId="{818E0FAE-8485-4B4A-A770-910D9BE980E0}" type="parTrans" cxnId="{3380FDD5-ABAD-4019-8306-42430157EC47}">
      <dgm:prSet/>
      <dgm:spPr/>
      <dgm:t>
        <a:bodyPr/>
        <a:lstStyle/>
        <a:p>
          <a:endParaRPr lang="en-US"/>
        </a:p>
      </dgm:t>
    </dgm:pt>
    <dgm:pt modelId="{514BBD7C-8A5C-42CA-AD23-03F38407DFA0}" type="sibTrans" cxnId="{3380FDD5-ABAD-4019-8306-42430157EC47}">
      <dgm:prSet/>
      <dgm:spPr/>
      <dgm:t>
        <a:bodyPr/>
        <a:lstStyle/>
        <a:p>
          <a:endParaRPr lang="en-US"/>
        </a:p>
      </dgm:t>
    </dgm:pt>
    <dgm:pt modelId="{DA0D74A9-0BF7-4A9A-9D31-A681A381B9E9}">
      <dgm:prSet custT="1"/>
      <dgm:spPr/>
      <dgm:t>
        <a:bodyPr/>
        <a:lstStyle/>
        <a:p>
          <a:pPr rtl="0"/>
          <a:r>
            <a:rPr lang="zh-CN" altLang="en-US" sz="2400" dirty="0">
              <a:latin typeface="楷体" pitchFamily="49" charset="-122"/>
              <a:ea typeface="楷体" pitchFamily="49" charset="-122"/>
            </a:rPr>
            <a:t>阶段</a:t>
          </a:r>
          <a:r>
            <a:rPr lang="en-US" altLang="zh-CN" sz="2400" dirty="0">
              <a:latin typeface="楷体" pitchFamily="49" charset="-122"/>
              <a:ea typeface="楷体" pitchFamily="49" charset="-122"/>
            </a:rPr>
            <a:t>2</a:t>
          </a:r>
          <a:endParaRPr lang="en-US" sz="2400" dirty="0">
            <a:latin typeface="楷体" pitchFamily="49" charset="-122"/>
            <a:ea typeface="楷体" pitchFamily="49" charset="-122"/>
          </a:endParaRPr>
        </a:p>
      </dgm:t>
    </dgm:pt>
    <dgm:pt modelId="{5C85A9BC-5D7D-469F-BF3E-3E7DCA8010AA}" type="parTrans" cxnId="{F5768F84-EE86-4E14-A8BB-3074E655E9EB}">
      <dgm:prSet/>
      <dgm:spPr/>
      <dgm:t>
        <a:bodyPr/>
        <a:lstStyle/>
        <a:p>
          <a:endParaRPr lang="en-US"/>
        </a:p>
      </dgm:t>
    </dgm:pt>
    <dgm:pt modelId="{E5E34543-8D7A-44AF-BCEA-AD7FDF41BB80}" type="sibTrans" cxnId="{F5768F84-EE86-4E14-A8BB-3074E655E9EB}">
      <dgm:prSet/>
      <dgm:spPr/>
      <dgm:t>
        <a:bodyPr/>
        <a:lstStyle/>
        <a:p>
          <a:endParaRPr lang="en-US"/>
        </a:p>
      </dgm:t>
    </dgm:pt>
    <dgm:pt modelId="{10EFEAD5-BECD-4F33-BB2A-3DF11AC8544E}">
      <dgm:prSet custT="1"/>
      <dgm:spPr/>
      <dgm:t>
        <a:bodyPr/>
        <a:lstStyle/>
        <a:p>
          <a:pPr rtl="0"/>
          <a:r>
            <a:rPr lang="zh-CN" altLang="en-US" sz="2400" dirty="0">
              <a:latin typeface="楷体" pitchFamily="49" charset="-122"/>
              <a:ea typeface="楷体" pitchFamily="49" charset="-122"/>
            </a:rPr>
            <a:t>阶段</a:t>
          </a:r>
          <a:r>
            <a:rPr lang="en-US" altLang="zh-CN" sz="2400" dirty="0">
              <a:latin typeface="楷体" pitchFamily="49" charset="-122"/>
              <a:ea typeface="楷体" pitchFamily="49" charset="-122"/>
            </a:rPr>
            <a:t>3</a:t>
          </a:r>
          <a:endParaRPr lang="en-US" sz="2400" dirty="0">
            <a:latin typeface="楷体" pitchFamily="49" charset="-122"/>
            <a:ea typeface="楷体" pitchFamily="49" charset="-122"/>
          </a:endParaRPr>
        </a:p>
      </dgm:t>
    </dgm:pt>
    <dgm:pt modelId="{CFB31C2C-CD0B-4534-AF61-D92E27D8D446}" type="parTrans" cxnId="{3A1459B8-8AC8-4194-9FE0-3EF95F3D5A9E}">
      <dgm:prSet/>
      <dgm:spPr/>
      <dgm:t>
        <a:bodyPr/>
        <a:lstStyle/>
        <a:p>
          <a:endParaRPr lang="en-US"/>
        </a:p>
      </dgm:t>
    </dgm:pt>
    <dgm:pt modelId="{09ABFEDE-2818-4273-832E-FC4CEBCB2BFB}" type="sibTrans" cxnId="{3A1459B8-8AC8-4194-9FE0-3EF95F3D5A9E}">
      <dgm:prSet/>
      <dgm:spPr/>
      <dgm:t>
        <a:bodyPr/>
        <a:lstStyle/>
        <a:p>
          <a:endParaRPr lang="en-US"/>
        </a:p>
      </dgm:t>
    </dgm:pt>
    <dgm:pt modelId="{241DF5DD-62DA-4419-ADA4-0B2278F8691C}" type="pres">
      <dgm:prSet presAssocID="{A6772D15-C2AE-4635-A230-D19459459E26}" presName="Name0" presStyleCnt="0">
        <dgm:presLayoutVars>
          <dgm:chMax/>
          <dgm:chPref val="1"/>
          <dgm:dir/>
          <dgm:animOne val="branch"/>
          <dgm:animLvl val="lvl"/>
          <dgm:resizeHandles/>
        </dgm:presLayoutVars>
      </dgm:prSet>
      <dgm:spPr/>
    </dgm:pt>
    <dgm:pt modelId="{176DA2AC-5BBF-436D-BF18-7CEDBCCE4D30}" type="pres">
      <dgm:prSet presAssocID="{17BE76A3-8A71-4C10-BC41-EF074E962E41}" presName="composite" presStyleCnt="0"/>
      <dgm:spPr/>
    </dgm:pt>
    <dgm:pt modelId="{ACCA073A-2A12-4926-855B-9B381112DA14}" type="pres">
      <dgm:prSet presAssocID="{17BE76A3-8A71-4C10-BC41-EF074E962E41}" presName="ParentAccent1" presStyleLbl="alignNode1" presStyleIdx="0" presStyleCnt="33"/>
      <dgm:spPr/>
    </dgm:pt>
    <dgm:pt modelId="{307466B9-79E6-48B3-9AB4-9A0BC598DE81}" type="pres">
      <dgm:prSet presAssocID="{17BE76A3-8A71-4C10-BC41-EF074E962E41}" presName="ParentAccent2" presStyleLbl="alignNode1" presStyleIdx="1" presStyleCnt="33"/>
      <dgm:spPr/>
    </dgm:pt>
    <dgm:pt modelId="{E7C8A4AA-1679-4B13-A26C-337E8FB9F7D8}" type="pres">
      <dgm:prSet presAssocID="{17BE76A3-8A71-4C10-BC41-EF074E962E41}" presName="ParentAccent3" presStyleLbl="alignNode1" presStyleIdx="2" presStyleCnt="33"/>
      <dgm:spPr/>
    </dgm:pt>
    <dgm:pt modelId="{CB34F1D9-ADD1-4D30-A496-AA57999537DE}" type="pres">
      <dgm:prSet presAssocID="{17BE76A3-8A71-4C10-BC41-EF074E962E41}" presName="ParentAccent4" presStyleLbl="alignNode1" presStyleIdx="3" presStyleCnt="33"/>
      <dgm:spPr/>
    </dgm:pt>
    <dgm:pt modelId="{010881F5-FBE4-41A4-953E-D91826691650}" type="pres">
      <dgm:prSet presAssocID="{17BE76A3-8A71-4C10-BC41-EF074E962E41}" presName="ParentAccent5" presStyleLbl="alignNode1" presStyleIdx="4" presStyleCnt="33"/>
      <dgm:spPr/>
    </dgm:pt>
    <dgm:pt modelId="{95484D72-A291-4EAF-950C-0FB5411ACA11}" type="pres">
      <dgm:prSet presAssocID="{17BE76A3-8A71-4C10-BC41-EF074E962E41}" presName="ParentAccent6" presStyleLbl="alignNode1" presStyleIdx="5" presStyleCnt="33"/>
      <dgm:spPr/>
    </dgm:pt>
    <dgm:pt modelId="{597017DE-5D89-4B57-A6F7-995DBEF716F7}" type="pres">
      <dgm:prSet presAssocID="{17BE76A3-8A71-4C10-BC41-EF074E962E41}" presName="ParentAccent7" presStyleLbl="alignNode1" presStyleIdx="6" presStyleCnt="33"/>
      <dgm:spPr/>
    </dgm:pt>
    <dgm:pt modelId="{F519A646-48D3-49DC-BDBD-06572FD22868}" type="pres">
      <dgm:prSet presAssocID="{17BE76A3-8A71-4C10-BC41-EF074E962E41}" presName="ParentAccent8" presStyleLbl="alignNode1" presStyleIdx="7" presStyleCnt="33"/>
      <dgm:spPr/>
    </dgm:pt>
    <dgm:pt modelId="{F635CF97-75F1-4681-917C-3A5CF281539C}" type="pres">
      <dgm:prSet presAssocID="{17BE76A3-8A71-4C10-BC41-EF074E962E41}" presName="ParentAccent9" presStyleLbl="alignNode1" presStyleIdx="8" presStyleCnt="33"/>
      <dgm:spPr/>
    </dgm:pt>
    <dgm:pt modelId="{76D6B5F8-D9C0-472D-9AE1-E2FD166CC0B3}" type="pres">
      <dgm:prSet presAssocID="{17BE76A3-8A71-4C10-BC41-EF074E962E41}" presName="ParentAccent10" presStyleLbl="alignNode1" presStyleIdx="9" presStyleCnt="33"/>
      <dgm:spPr/>
    </dgm:pt>
    <dgm:pt modelId="{CF0F19CE-8FF2-4E2B-BF7D-DA08549EF854}" type="pres">
      <dgm:prSet presAssocID="{17BE76A3-8A71-4C10-BC41-EF074E962E41}" presName="Parent" presStyleLbl="alignNode1" presStyleIdx="10" presStyleCnt="33">
        <dgm:presLayoutVars>
          <dgm:chMax val="5"/>
          <dgm:chPref val="3"/>
          <dgm:bulletEnabled val="1"/>
        </dgm:presLayoutVars>
      </dgm:prSet>
      <dgm:spPr/>
    </dgm:pt>
    <dgm:pt modelId="{E6366397-95E6-4542-B00B-004B099436C0}" type="pres">
      <dgm:prSet presAssocID="{514BBD7C-8A5C-42CA-AD23-03F38407DFA0}" presName="sibTrans" presStyleCnt="0"/>
      <dgm:spPr/>
    </dgm:pt>
    <dgm:pt modelId="{F78D466A-AC8B-44DB-A952-860C25849570}" type="pres">
      <dgm:prSet presAssocID="{DA0D74A9-0BF7-4A9A-9D31-A681A381B9E9}" presName="composite" presStyleCnt="0"/>
      <dgm:spPr/>
    </dgm:pt>
    <dgm:pt modelId="{9E3B18F1-653C-4403-B220-5FEE073A2B7F}" type="pres">
      <dgm:prSet presAssocID="{DA0D74A9-0BF7-4A9A-9D31-A681A381B9E9}" presName="ParentAccent1" presStyleLbl="alignNode1" presStyleIdx="11" presStyleCnt="33"/>
      <dgm:spPr/>
    </dgm:pt>
    <dgm:pt modelId="{CA020D55-58AF-4C7F-8239-C3FC9470C46E}" type="pres">
      <dgm:prSet presAssocID="{DA0D74A9-0BF7-4A9A-9D31-A681A381B9E9}" presName="ParentAccent2" presStyleLbl="alignNode1" presStyleIdx="12" presStyleCnt="33"/>
      <dgm:spPr/>
    </dgm:pt>
    <dgm:pt modelId="{0E760B04-2DA3-405C-97E0-7E4068BD5602}" type="pres">
      <dgm:prSet presAssocID="{DA0D74A9-0BF7-4A9A-9D31-A681A381B9E9}" presName="ParentAccent3" presStyleLbl="alignNode1" presStyleIdx="13" presStyleCnt="33"/>
      <dgm:spPr/>
    </dgm:pt>
    <dgm:pt modelId="{6348A0F2-0ED4-4A2C-8D98-8E8C9723B78D}" type="pres">
      <dgm:prSet presAssocID="{DA0D74A9-0BF7-4A9A-9D31-A681A381B9E9}" presName="ParentAccent4" presStyleLbl="alignNode1" presStyleIdx="14" presStyleCnt="33"/>
      <dgm:spPr/>
    </dgm:pt>
    <dgm:pt modelId="{25DDE775-0653-4605-95A1-1FE0F50D53CE}" type="pres">
      <dgm:prSet presAssocID="{DA0D74A9-0BF7-4A9A-9D31-A681A381B9E9}" presName="ParentAccent5" presStyleLbl="alignNode1" presStyleIdx="15" presStyleCnt="33"/>
      <dgm:spPr/>
    </dgm:pt>
    <dgm:pt modelId="{040CBE75-201F-4772-8767-24E0D5C79678}" type="pres">
      <dgm:prSet presAssocID="{DA0D74A9-0BF7-4A9A-9D31-A681A381B9E9}" presName="ParentAccent6" presStyleLbl="alignNode1" presStyleIdx="16" presStyleCnt="33"/>
      <dgm:spPr/>
    </dgm:pt>
    <dgm:pt modelId="{D547B462-A24B-41E5-8339-22B6869DB758}" type="pres">
      <dgm:prSet presAssocID="{DA0D74A9-0BF7-4A9A-9D31-A681A381B9E9}" presName="ParentAccent7" presStyleLbl="alignNode1" presStyleIdx="17" presStyleCnt="33"/>
      <dgm:spPr/>
    </dgm:pt>
    <dgm:pt modelId="{A74557CB-8D75-4A72-AA7E-AB89902DE29D}" type="pres">
      <dgm:prSet presAssocID="{DA0D74A9-0BF7-4A9A-9D31-A681A381B9E9}" presName="ParentAccent8" presStyleLbl="alignNode1" presStyleIdx="18" presStyleCnt="33"/>
      <dgm:spPr/>
    </dgm:pt>
    <dgm:pt modelId="{571CB195-C8A6-4786-B501-BB3D467EA4E0}" type="pres">
      <dgm:prSet presAssocID="{DA0D74A9-0BF7-4A9A-9D31-A681A381B9E9}" presName="ParentAccent9" presStyleLbl="alignNode1" presStyleIdx="19" presStyleCnt="33"/>
      <dgm:spPr/>
    </dgm:pt>
    <dgm:pt modelId="{556A0A92-4B8E-463D-87F3-B80E845F2C1E}" type="pres">
      <dgm:prSet presAssocID="{DA0D74A9-0BF7-4A9A-9D31-A681A381B9E9}" presName="ParentAccent10" presStyleLbl="alignNode1" presStyleIdx="20" presStyleCnt="33"/>
      <dgm:spPr/>
    </dgm:pt>
    <dgm:pt modelId="{AFB107FF-C659-4DB1-B9BE-8188A37D8DC8}" type="pres">
      <dgm:prSet presAssocID="{DA0D74A9-0BF7-4A9A-9D31-A681A381B9E9}" presName="Parent" presStyleLbl="alignNode1" presStyleIdx="21" presStyleCnt="33">
        <dgm:presLayoutVars>
          <dgm:chMax val="5"/>
          <dgm:chPref val="3"/>
          <dgm:bulletEnabled val="1"/>
        </dgm:presLayoutVars>
      </dgm:prSet>
      <dgm:spPr/>
    </dgm:pt>
    <dgm:pt modelId="{030529B2-447C-420F-9317-7F9C4951A463}" type="pres">
      <dgm:prSet presAssocID="{E5E34543-8D7A-44AF-BCEA-AD7FDF41BB80}" presName="sibTrans" presStyleCnt="0"/>
      <dgm:spPr/>
    </dgm:pt>
    <dgm:pt modelId="{2B78224E-7C4F-4F71-9F0E-14E993C44DA3}" type="pres">
      <dgm:prSet presAssocID="{10EFEAD5-BECD-4F33-BB2A-3DF11AC8544E}" presName="composite" presStyleCnt="0"/>
      <dgm:spPr/>
    </dgm:pt>
    <dgm:pt modelId="{E6E01311-2A35-4B4B-9F9A-4C78CF52097D}" type="pres">
      <dgm:prSet presAssocID="{10EFEAD5-BECD-4F33-BB2A-3DF11AC8544E}" presName="ParentAccent1" presStyleLbl="alignNode1" presStyleIdx="22" presStyleCnt="33"/>
      <dgm:spPr/>
    </dgm:pt>
    <dgm:pt modelId="{5FA82CC9-BA7D-402C-BE20-EE113DB59379}" type="pres">
      <dgm:prSet presAssocID="{10EFEAD5-BECD-4F33-BB2A-3DF11AC8544E}" presName="ParentAccent2" presStyleLbl="alignNode1" presStyleIdx="23" presStyleCnt="33"/>
      <dgm:spPr/>
    </dgm:pt>
    <dgm:pt modelId="{391FACF4-CD9B-4F28-B45D-C85FB2FF71C4}" type="pres">
      <dgm:prSet presAssocID="{10EFEAD5-BECD-4F33-BB2A-3DF11AC8544E}" presName="ParentAccent3" presStyleLbl="alignNode1" presStyleIdx="24" presStyleCnt="33"/>
      <dgm:spPr/>
    </dgm:pt>
    <dgm:pt modelId="{A18CA391-211E-4580-9030-F77EC3BA52D1}" type="pres">
      <dgm:prSet presAssocID="{10EFEAD5-BECD-4F33-BB2A-3DF11AC8544E}" presName="ParentAccent4" presStyleLbl="alignNode1" presStyleIdx="25" presStyleCnt="33"/>
      <dgm:spPr/>
    </dgm:pt>
    <dgm:pt modelId="{C0FD9EE2-4ABB-4B77-9206-1CC9D53685E5}" type="pres">
      <dgm:prSet presAssocID="{10EFEAD5-BECD-4F33-BB2A-3DF11AC8544E}" presName="ParentAccent5" presStyleLbl="alignNode1" presStyleIdx="26" presStyleCnt="33"/>
      <dgm:spPr/>
    </dgm:pt>
    <dgm:pt modelId="{192FA2CE-C451-4FDA-9819-6A2ACB23B580}" type="pres">
      <dgm:prSet presAssocID="{10EFEAD5-BECD-4F33-BB2A-3DF11AC8544E}" presName="ParentAccent6" presStyleLbl="alignNode1" presStyleIdx="27" presStyleCnt="33"/>
      <dgm:spPr/>
    </dgm:pt>
    <dgm:pt modelId="{8AF38A89-1BB1-4CAD-90F3-2C80BAA8E081}" type="pres">
      <dgm:prSet presAssocID="{10EFEAD5-BECD-4F33-BB2A-3DF11AC8544E}" presName="ParentAccent7" presStyleLbl="alignNode1" presStyleIdx="28" presStyleCnt="33"/>
      <dgm:spPr/>
    </dgm:pt>
    <dgm:pt modelId="{ECD38488-D128-4AAF-8585-4FFC9C1B27BE}" type="pres">
      <dgm:prSet presAssocID="{10EFEAD5-BECD-4F33-BB2A-3DF11AC8544E}" presName="ParentAccent8" presStyleLbl="alignNode1" presStyleIdx="29" presStyleCnt="33"/>
      <dgm:spPr/>
    </dgm:pt>
    <dgm:pt modelId="{E10A6F66-50DB-4D50-937C-C19FCCFA12F1}" type="pres">
      <dgm:prSet presAssocID="{10EFEAD5-BECD-4F33-BB2A-3DF11AC8544E}" presName="ParentAccent9" presStyleLbl="alignNode1" presStyleIdx="30" presStyleCnt="33"/>
      <dgm:spPr/>
    </dgm:pt>
    <dgm:pt modelId="{C9206137-918F-4CB5-8162-9BB1A4CD0392}" type="pres">
      <dgm:prSet presAssocID="{10EFEAD5-BECD-4F33-BB2A-3DF11AC8544E}" presName="ParentAccent10" presStyleLbl="alignNode1" presStyleIdx="31" presStyleCnt="33"/>
      <dgm:spPr/>
    </dgm:pt>
    <dgm:pt modelId="{DE138595-1446-4B0F-A621-B247549003D3}" type="pres">
      <dgm:prSet presAssocID="{10EFEAD5-BECD-4F33-BB2A-3DF11AC8544E}" presName="Parent" presStyleLbl="alignNode1" presStyleIdx="32" presStyleCnt="33">
        <dgm:presLayoutVars>
          <dgm:chMax val="5"/>
          <dgm:chPref val="3"/>
          <dgm:bulletEnabled val="1"/>
        </dgm:presLayoutVars>
      </dgm:prSet>
      <dgm:spPr/>
    </dgm:pt>
  </dgm:ptLst>
  <dgm:cxnLst>
    <dgm:cxn modelId="{B9BD6B12-29F5-4C43-95D2-2B96639DA3B6}" type="presOf" srcId="{DA0D74A9-0BF7-4A9A-9D31-A681A381B9E9}" destId="{AFB107FF-C659-4DB1-B9BE-8188A37D8DC8}" srcOrd="0" destOrd="0" presId="urn:microsoft.com/office/officeart/2011/layout/ConvergingText#1"/>
    <dgm:cxn modelId="{BC478964-220B-4172-874A-6E2255DA2E0E}" type="presOf" srcId="{A6772D15-C2AE-4635-A230-D19459459E26}" destId="{241DF5DD-62DA-4419-ADA4-0B2278F8691C}" srcOrd="0" destOrd="0" presId="urn:microsoft.com/office/officeart/2011/layout/ConvergingText#1"/>
    <dgm:cxn modelId="{459B3B77-8C01-48BB-9241-12D868EC6B2D}" type="presOf" srcId="{17BE76A3-8A71-4C10-BC41-EF074E962E41}" destId="{CF0F19CE-8FF2-4E2B-BF7D-DA08549EF854}" srcOrd="0" destOrd="0" presId="urn:microsoft.com/office/officeart/2011/layout/ConvergingText#1"/>
    <dgm:cxn modelId="{F5768F84-EE86-4E14-A8BB-3074E655E9EB}" srcId="{A6772D15-C2AE-4635-A230-D19459459E26}" destId="{DA0D74A9-0BF7-4A9A-9D31-A681A381B9E9}" srcOrd="1" destOrd="0" parTransId="{5C85A9BC-5D7D-469F-BF3E-3E7DCA8010AA}" sibTransId="{E5E34543-8D7A-44AF-BCEA-AD7FDF41BB80}"/>
    <dgm:cxn modelId="{3A1459B8-8AC8-4194-9FE0-3EF95F3D5A9E}" srcId="{A6772D15-C2AE-4635-A230-D19459459E26}" destId="{10EFEAD5-BECD-4F33-BB2A-3DF11AC8544E}" srcOrd="2" destOrd="0" parTransId="{CFB31C2C-CD0B-4534-AF61-D92E27D8D446}" sibTransId="{09ABFEDE-2818-4273-832E-FC4CEBCB2BFB}"/>
    <dgm:cxn modelId="{3380FDD5-ABAD-4019-8306-42430157EC47}" srcId="{A6772D15-C2AE-4635-A230-D19459459E26}" destId="{17BE76A3-8A71-4C10-BC41-EF074E962E41}" srcOrd="0" destOrd="0" parTransId="{818E0FAE-8485-4B4A-A770-910D9BE980E0}" sibTransId="{514BBD7C-8A5C-42CA-AD23-03F38407DFA0}"/>
    <dgm:cxn modelId="{1A661CF2-8E14-4419-BFC2-155C328B8F7A}" type="presOf" srcId="{10EFEAD5-BECD-4F33-BB2A-3DF11AC8544E}" destId="{DE138595-1446-4B0F-A621-B247549003D3}" srcOrd="0" destOrd="0" presId="urn:microsoft.com/office/officeart/2011/layout/ConvergingText#1"/>
    <dgm:cxn modelId="{B4C05860-AF01-44F0-B68D-B00D6DFBBECD}" type="presParOf" srcId="{241DF5DD-62DA-4419-ADA4-0B2278F8691C}" destId="{176DA2AC-5BBF-436D-BF18-7CEDBCCE4D30}" srcOrd="0" destOrd="0" presId="urn:microsoft.com/office/officeart/2011/layout/ConvergingText#1"/>
    <dgm:cxn modelId="{1A44C0E3-B751-4AC1-B66F-35AD32593A90}" type="presParOf" srcId="{176DA2AC-5BBF-436D-BF18-7CEDBCCE4D30}" destId="{ACCA073A-2A12-4926-855B-9B381112DA14}" srcOrd="0" destOrd="0" presId="urn:microsoft.com/office/officeart/2011/layout/ConvergingText#1"/>
    <dgm:cxn modelId="{5B9A9E10-C944-4710-9171-B68B986544E6}" type="presParOf" srcId="{176DA2AC-5BBF-436D-BF18-7CEDBCCE4D30}" destId="{307466B9-79E6-48B3-9AB4-9A0BC598DE81}" srcOrd="1" destOrd="0" presId="urn:microsoft.com/office/officeart/2011/layout/ConvergingText#1"/>
    <dgm:cxn modelId="{2BED564A-5419-4035-870D-EB5F85210FFD}" type="presParOf" srcId="{176DA2AC-5BBF-436D-BF18-7CEDBCCE4D30}" destId="{E7C8A4AA-1679-4B13-A26C-337E8FB9F7D8}" srcOrd="2" destOrd="0" presId="urn:microsoft.com/office/officeart/2011/layout/ConvergingText#1"/>
    <dgm:cxn modelId="{CED4F31B-08FA-4337-958D-9ACCBCC40C75}" type="presParOf" srcId="{176DA2AC-5BBF-436D-BF18-7CEDBCCE4D30}" destId="{CB34F1D9-ADD1-4D30-A496-AA57999537DE}" srcOrd="3" destOrd="0" presId="urn:microsoft.com/office/officeart/2011/layout/ConvergingText#1"/>
    <dgm:cxn modelId="{0D483231-D0FA-4C7E-A642-09A294910777}" type="presParOf" srcId="{176DA2AC-5BBF-436D-BF18-7CEDBCCE4D30}" destId="{010881F5-FBE4-41A4-953E-D91826691650}" srcOrd="4" destOrd="0" presId="urn:microsoft.com/office/officeart/2011/layout/ConvergingText#1"/>
    <dgm:cxn modelId="{AD2B36D8-A9DF-4DD7-A9CA-0854508ACD93}" type="presParOf" srcId="{176DA2AC-5BBF-436D-BF18-7CEDBCCE4D30}" destId="{95484D72-A291-4EAF-950C-0FB5411ACA11}" srcOrd="5" destOrd="0" presId="urn:microsoft.com/office/officeart/2011/layout/ConvergingText#1"/>
    <dgm:cxn modelId="{2891C75E-C61D-4460-8EBF-86684D892013}" type="presParOf" srcId="{176DA2AC-5BBF-436D-BF18-7CEDBCCE4D30}" destId="{597017DE-5D89-4B57-A6F7-995DBEF716F7}" srcOrd="6" destOrd="0" presId="urn:microsoft.com/office/officeart/2011/layout/ConvergingText#1"/>
    <dgm:cxn modelId="{31DE7993-17B2-4918-AA58-EDDDF0021F07}" type="presParOf" srcId="{176DA2AC-5BBF-436D-BF18-7CEDBCCE4D30}" destId="{F519A646-48D3-49DC-BDBD-06572FD22868}" srcOrd="7" destOrd="0" presId="urn:microsoft.com/office/officeart/2011/layout/ConvergingText#1"/>
    <dgm:cxn modelId="{11CFF62E-A00A-4CAB-B628-ED2E9FB582D0}" type="presParOf" srcId="{176DA2AC-5BBF-436D-BF18-7CEDBCCE4D30}" destId="{F635CF97-75F1-4681-917C-3A5CF281539C}" srcOrd="8" destOrd="0" presId="urn:microsoft.com/office/officeart/2011/layout/ConvergingText#1"/>
    <dgm:cxn modelId="{55380DE5-D7F8-4FFB-B1FD-F1FEB57CB83D}" type="presParOf" srcId="{176DA2AC-5BBF-436D-BF18-7CEDBCCE4D30}" destId="{76D6B5F8-D9C0-472D-9AE1-E2FD166CC0B3}" srcOrd="9" destOrd="0" presId="urn:microsoft.com/office/officeart/2011/layout/ConvergingText#1"/>
    <dgm:cxn modelId="{F0BFA5A4-EB7E-424B-83C9-64E89B841248}" type="presParOf" srcId="{176DA2AC-5BBF-436D-BF18-7CEDBCCE4D30}" destId="{CF0F19CE-8FF2-4E2B-BF7D-DA08549EF854}" srcOrd="10" destOrd="0" presId="urn:microsoft.com/office/officeart/2011/layout/ConvergingText#1"/>
    <dgm:cxn modelId="{16B058AA-39A1-448F-8BA1-93F69A363145}" type="presParOf" srcId="{241DF5DD-62DA-4419-ADA4-0B2278F8691C}" destId="{E6366397-95E6-4542-B00B-004B099436C0}" srcOrd="1" destOrd="0" presId="urn:microsoft.com/office/officeart/2011/layout/ConvergingText#1"/>
    <dgm:cxn modelId="{8A1D30F7-F5E8-4750-91D0-195BF17AFF03}" type="presParOf" srcId="{241DF5DD-62DA-4419-ADA4-0B2278F8691C}" destId="{F78D466A-AC8B-44DB-A952-860C25849570}" srcOrd="2" destOrd="0" presId="urn:microsoft.com/office/officeart/2011/layout/ConvergingText#1"/>
    <dgm:cxn modelId="{315649F7-FE5F-4003-B01F-B94AE6DD3D2A}" type="presParOf" srcId="{F78D466A-AC8B-44DB-A952-860C25849570}" destId="{9E3B18F1-653C-4403-B220-5FEE073A2B7F}" srcOrd="0" destOrd="0" presId="urn:microsoft.com/office/officeart/2011/layout/ConvergingText#1"/>
    <dgm:cxn modelId="{BC3AAD51-A688-4903-9A99-7E5F4ECE9409}" type="presParOf" srcId="{F78D466A-AC8B-44DB-A952-860C25849570}" destId="{CA020D55-58AF-4C7F-8239-C3FC9470C46E}" srcOrd="1" destOrd="0" presId="urn:microsoft.com/office/officeart/2011/layout/ConvergingText#1"/>
    <dgm:cxn modelId="{7BBE04CD-212A-479C-8737-048AD3BF60F4}" type="presParOf" srcId="{F78D466A-AC8B-44DB-A952-860C25849570}" destId="{0E760B04-2DA3-405C-97E0-7E4068BD5602}" srcOrd="2" destOrd="0" presId="urn:microsoft.com/office/officeart/2011/layout/ConvergingText#1"/>
    <dgm:cxn modelId="{2B803CE0-AAE5-474A-B0A6-94B53B81E926}" type="presParOf" srcId="{F78D466A-AC8B-44DB-A952-860C25849570}" destId="{6348A0F2-0ED4-4A2C-8D98-8E8C9723B78D}" srcOrd="3" destOrd="0" presId="urn:microsoft.com/office/officeart/2011/layout/ConvergingText#1"/>
    <dgm:cxn modelId="{DC3BC3A3-F19A-4104-90B8-71FB04365C98}" type="presParOf" srcId="{F78D466A-AC8B-44DB-A952-860C25849570}" destId="{25DDE775-0653-4605-95A1-1FE0F50D53CE}" srcOrd="4" destOrd="0" presId="urn:microsoft.com/office/officeart/2011/layout/ConvergingText#1"/>
    <dgm:cxn modelId="{7FB29C2E-06AA-4716-9A51-54D9CCED79D6}" type="presParOf" srcId="{F78D466A-AC8B-44DB-A952-860C25849570}" destId="{040CBE75-201F-4772-8767-24E0D5C79678}" srcOrd="5" destOrd="0" presId="urn:microsoft.com/office/officeart/2011/layout/ConvergingText#1"/>
    <dgm:cxn modelId="{4E1DBA74-4ADD-45DD-BAC1-4167F53E24BB}" type="presParOf" srcId="{F78D466A-AC8B-44DB-A952-860C25849570}" destId="{D547B462-A24B-41E5-8339-22B6869DB758}" srcOrd="6" destOrd="0" presId="urn:microsoft.com/office/officeart/2011/layout/ConvergingText#1"/>
    <dgm:cxn modelId="{B6BA77EB-1803-4125-8006-545BB67C80AF}" type="presParOf" srcId="{F78D466A-AC8B-44DB-A952-860C25849570}" destId="{A74557CB-8D75-4A72-AA7E-AB89902DE29D}" srcOrd="7" destOrd="0" presId="urn:microsoft.com/office/officeart/2011/layout/ConvergingText#1"/>
    <dgm:cxn modelId="{15088A09-DCC4-4D12-9280-A3F85620DCCA}" type="presParOf" srcId="{F78D466A-AC8B-44DB-A952-860C25849570}" destId="{571CB195-C8A6-4786-B501-BB3D467EA4E0}" srcOrd="8" destOrd="0" presId="urn:microsoft.com/office/officeart/2011/layout/ConvergingText#1"/>
    <dgm:cxn modelId="{18493AA7-8CDB-4D40-8ECE-0D7F98B0E81C}" type="presParOf" srcId="{F78D466A-AC8B-44DB-A952-860C25849570}" destId="{556A0A92-4B8E-463D-87F3-B80E845F2C1E}" srcOrd="9" destOrd="0" presId="urn:microsoft.com/office/officeart/2011/layout/ConvergingText#1"/>
    <dgm:cxn modelId="{54B0ACCA-DCF7-4A91-90EB-53C62CDC4959}" type="presParOf" srcId="{F78D466A-AC8B-44DB-A952-860C25849570}" destId="{AFB107FF-C659-4DB1-B9BE-8188A37D8DC8}" srcOrd="10" destOrd="0" presId="urn:microsoft.com/office/officeart/2011/layout/ConvergingText#1"/>
    <dgm:cxn modelId="{2B49A163-9783-4095-8BBD-D523F8273B72}" type="presParOf" srcId="{241DF5DD-62DA-4419-ADA4-0B2278F8691C}" destId="{030529B2-447C-420F-9317-7F9C4951A463}" srcOrd="3" destOrd="0" presId="urn:microsoft.com/office/officeart/2011/layout/ConvergingText#1"/>
    <dgm:cxn modelId="{95E963E8-86D9-485E-AA71-6B46D077EAEB}" type="presParOf" srcId="{241DF5DD-62DA-4419-ADA4-0B2278F8691C}" destId="{2B78224E-7C4F-4F71-9F0E-14E993C44DA3}" srcOrd="4" destOrd="0" presId="urn:microsoft.com/office/officeart/2011/layout/ConvergingText#1"/>
    <dgm:cxn modelId="{960256B3-DEB7-4D26-B4C1-1039DE2B55CD}" type="presParOf" srcId="{2B78224E-7C4F-4F71-9F0E-14E993C44DA3}" destId="{E6E01311-2A35-4B4B-9F9A-4C78CF52097D}" srcOrd="0" destOrd="0" presId="urn:microsoft.com/office/officeart/2011/layout/ConvergingText#1"/>
    <dgm:cxn modelId="{1832D39E-4C18-40D0-8A20-AA849FADB326}" type="presParOf" srcId="{2B78224E-7C4F-4F71-9F0E-14E993C44DA3}" destId="{5FA82CC9-BA7D-402C-BE20-EE113DB59379}" srcOrd="1" destOrd="0" presId="urn:microsoft.com/office/officeart/2011/layout/ConvergingText#1"/>
    <dgm:cxn modelId="{64F61EE5-FB9A-43E3-A7C3-C43999563E44}" type="presParOf" srcId="{2B78224E-7C4F-4F71-9F0E-14E993C44DA3}" destId="{391FACF4-CD9B-4F28-B45D-C85FB2FF71C4}" srcOrd="2" destOrd="0" presId="urn:microsoft.com/office/officeart/2011/layout/ConvergingText#1"/>
    <dgm:cxn modelId="{7018C08F-21A2-4C6E-B3F0-9ACCE81E7D88}" type="presParOf" srcId="{2B78224E-7C4F-4F71-9F0E-14E993C44DA3}" destId="{A18CA391-211E-4580-9030-F77EC3BA52D1}" srcOrd="3" destOrd="0" presId="urn:microsoft.com/office/officeart/2011/layout/ConvergingText#1"/>
    <dgm:cxn modelId="{71F6EB56-0ADD-4373-A834-78FC78DC0892}" type="presParOf" srcId="{2B78224E-7C4F-4F71-9F0E-14E993C44DA3}" destId="{C0FD9EE2-4ABB-4B77-9206-1CC9D53685E5}" srcOrd="4" destOrd="0" presId="urn:microsoft.com/office/officeart/2011/layout/ConvergingText#1"/>
    <dgm:cxn modelId="{48F7977A-6C31-4BA6-8B06-F7C98C66147A}" type="presParOf" srcId="{2B78224E-7C4F-4F71-9F0E-14E993C44DA3}" destId="{192FA2CE-C451-4FDA-9819-6A2ACB23B580}" srcOrd="5" destOrd="0" presId="urn:microsoft.com/office/officeart/2011/layout/ConvergingText#1"/>
    <dgm:cxn modelId="{D8760CBD-BBC0-40AD-A108-305CD6D93713}" type="presParOf" srcId="{2B78224E-7C4F-4F71-9F0E-14E993C44DA3}" destId="{8AF38A89-1BB1-4CAD-90F3-2C80BAA8E081}" srcOrd="6" destOrd="0" presId="urn:microsoft.com/office/officeart/2011/layout/ConvergingText#1"/>
    <dgm:cxn modelId="{C20258FA-2C3D-4A10-AFAD-32018324C2F0}" type="presParOf" srcId="{2B78224E-7C4F-4F71-9F0E-14E993C44DA3}" destId="{ECD38488-D128-4AAF-8585-4FFC9C1B27BE}" srcOrd="7" destOrd="0" presId="urn:microsoft.com/office/officeart/2011/layout/ConvergingText#1"/>
    <dgm:cxn modelId="{04208382-9334-47DC-8469-7BB4DD11A390}" type="presParOf" srcId="{2B78224E-7C4F-4F71-9F0E-14E993C44DA3}" destId="{E10A6F66-50DB-4D50-937C-C19FCCFA12F1}" srcOrd="8" destOrd="0" presId="urn:microsoft.com/office/officeart/2011/layout/ConvergingText#1"/>
    <dgm:cxn modelId="{559300BE-FC14-4DFD-89F0-E7C3DD61F755}" type="presParOf" srcId="{2B78224E-7C4F-4F71-9F0E-14E993C44DA3}" destId="{C9206137-918F-4CB5-8162-9BB1A4CD0392}" srcOrd="9" destOrd="0" presId="urn:microsoft.com/office/officeart/2011/layout/ConvergingText#1"/>
    <dgm:cxn modelId="{43D6720F-8BB4-4CEB-827B-7D6DAEEA52B4}" type="presParOf" srcId="{2B78224E-7C4F-4F71-9F0E-14E993C44DA3}" destId="{DE138595-1446-4B0F-A621-B247549003D3}" srcOrd="10" destOrd="0" presId="urn:microsoft.com/office/officeart/2011/layout/ConvergingTex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CCA073A-2A12-4926-855B-9B381112DA14}">
      <dsp:nvSpPr>
        <dsp:cNvPr id="0" name=""/>
        <dsp:cNvSpPr/>
      </dsp:nvSpPr>
      <dsp:spPr>
        <a:xfrm>
          <a:off x="2519761" y="1635335"/>
          <a:ext cx="123758" cy="123800"/>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07466B9-79E6-48B3-9AB4-9A0BC598DE81}">
      <dsp:nvSpPr>
        <dsp:cNvPr id="0" name=""/>
        <dsp:cNvSpPr/>
      </dsp:nvSpPr>
      <dsp:spPr>
        <a:xfrm>
          <a:off x="2309451" y="1635335"/>
          <a:ext cx="123758" cy="123800"/>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7C8A4AA-1679-4B13-A26C-337E8FB9F7D8}">
      <dsp:nvSpPr>
        <dsp:cNvPr id="0" name=""/>
        <dsp:cNvSpPr/>
      </dsp:nvSpPr>
      <dsp:spPr>
        <a:xfrm>
          <a:off x="2099141" y="1635335"/>
          <a:ext cx="123758" cy="123800"/>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B34F1D9-ADD1-4D30-A496-AA57999537DE}">
      <dsp:nvSpPr>
        <dsp:cNvPr id="0" name=""/>
        <dsp:cNvSpPr/>
      </dsp:nvSpPr>
      <dsp:spPr>
        <a:xfrm>
          <a:off x="1888831" y="1635335"/>
          <a:ext cx="123758" cy="123800"/>
        </a:xfrm>
        <a:prstGeom prst="ellips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10881F5-FBE4-41A4-953E-D91826691650}">
      <dsp:nvSpPr>
        <dsp:cNvPr id="0" name=""/>
        <dsp:cNvSpPr/>
      </dsp:nvSpPr>
      <dsp:spPr>
        <a:xfrm>
          <a:off x="1678521" y="1635335"/>
          <a:ext cx="123758" cy="123800"/>
        </a:xfrm>
        <a:prstGeom prst="ellips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95484D72-A291-4EAF-950C-0FB5411ACA11}">
      <dsp:nvSpPr>
        <dsp:cNvPr id="0" name=""/>
        <dsp:cNvSpPr/>
      </dsp:nvSpPr>
      <dsp:spPr>
        <a:xfrm>
          <a:off x="1344188" y="1573435"/>
          <a:ext cx="247780" cy="247600"/>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7017DE-5D89-4B57-A6F7-995DBEF716F7}">
      <dsp:nvSpPr>
        <dsp:cNvPr id="0" name=""/>
        <dsp:cNvSpPr/>
      </dsp:nvSpPr>
      <dsp:spPr>
        <a:xfrm>
          <a:off x="2317895" y="1379590"/>
          <a:ext cx="123758" cy="123800"/>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519A646-48D3-49DC-BDBD-06572FD22868}">
      <dsp:nvSpPr>
        <dsp:cNvPr id="0" name=""/>
        <dsp:cNvSpPr/>
      </dsp:nvSpPr>
      <dsp:spPr>
        <a:xfrm>
          <a:off x="2317895" y="1892960"/>
          <a:ext cx="123758" cy="123800"/>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635CF97-75F1-4681-917C-3A5CF281539C}">
      <dsp:nvSpPr>
        <dsp:cNvPr id="0" name=""/>
        <dsp:cNvSpPr/>
      </dsp:nvSpPr>
      <dsp:spPr>
        <a:xfrm>
          <a:off x="2428460" y="1490860"/>
          <a:ext cx="123758" cy="123800"/>
        </a:xfrm>
        <a:prstGeom prst="ellips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6D6B5F8-D9C0-472D-9AE1-E2FD166CC0B3}">
      <dsp:nvSpPr>
        <dsp:cNvPr id="0" name=""/>
        <dsp:cNvSpPr/>
      </dsp:nvSpPr>
      <dsp:spPr>
        <a:xfrm>
          <a:off x="2435848" y="1782317"/>
          <a:ext cx="123758" cy="123800"/>
        </a:xfrm>
        <a:prstGeom prst="ellips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0F19CE-8FF2-4E2B-BF7D-DA08549EF854}">
      <dsp:nvSpPr>
        <dsp:cNvPr id="0" name=""/>
        <dsp:cNvSpPr/>
      </dsp:nvSpPr>
      <dsp:spPr>
        <a:xfrm>
          <a:off x="4748" y="1070717"/>
          <a:ext cx="1253152" cy="1253037"/>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latin typeface="楷体" pitchFamily="49" charset="-122"/>
              <a:ea typeface="楷体" pitchFamily="49" charset="-122"/>
            </a:rPr>
            <a:t>阶段</a:t>
          </a:r>
          <a:r>
            <a:rPr lang="en-US" altLang="zh-CN" sz="2400" kern="1200" dirty="0">
              <a:latin typeface="楷体" pitchFamily="49" charset="-122"/>
              <a:ea typeface="楷体" pitchFamily="49" charset="-122"/>
            </a:rPr>
            <a:t>1</a:t>
          </a:r>
          <a:endParaRPr lang="en-US" sz="2400" kern="1200" dirty="0">
            <a:latin typeface="楷体" pitchFamily="49" charset="-122"/>
            <a:ea typeface="楷体" pitchFamily="49" charset="-122"/>
          </a:endParaRPr>
        </a:p>
      </dsp:txBody>
      <dsp:txXfrm>
        <a:off x="188268" y="1254220"/>
        <a:ext cx="886112" cy="886031"/>
      </dsp:txXfrm>
    </dsp:sp>
    <dsp:sp modelId="{9E3B18F1-653C-4403-B220-5FEE073A2B7F}">
      <dsp:nvSpPr>
        <dsp:cNvPr id="0" name=""/>
        <dsp:cNvSpPr/>
      </dsp:nvSpPr>
      <dsp:spPr>
        <a:xfrm>
          <a:off x="5310427" y="1635335"/>
          <a:ext cx="123758" cy="123800"/>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A020D55-58AF-4C7F-8239-C3FC9470C46E}">
      <dsp:nvSpPr>
        <dsp:cNvPr id="0" name=""/>
        <dsp:cNvSpPr/>
      </dsp:nvSpPr>
      <dsp:spPr>
        <a:xfrm>
          <a:off x="5100117" y="1635335"/>
          <a:ext cx="123758" cy="123800"/>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E760B04-2DA3-405C-97E0-7E4068BD5602}">
      <dsp:nvSpPr>
        <dsp:cNvPr id="0" name=""/>
        <dsp:cNvSpPr/>
      </dsp:nvSpPr>
      <dsp:spPr>
        <a:xfrm>
          <a:off x="4889807" y="1635335"/>
          <a:ext cx="123758" cy="123800"/>
        </a:xfrm>
        <a:prstGeom prst="ellips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348A0F2-0ED4-4A2C-8D98-8E8C9723B78D}">
      <dsp:nvSpPr>
        <dsp:cNvPr id="0" name=""/>
        <dsp:cNvSpPr/>
      </dsp:nvSpPr>
      <dsp:spPr>
        <a:xfrm>
          <a:off x="4679497" y="1635335"/>
          <a:ext cx="123758" cy="123800"/>
        </a:xfrm>
        <a:prstGeom prst="ellips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5DDE775-0653-4605-95A1-1FE0F50D53CE}">
      <dsp:nvSpPr>
        <dsp:cNvPr id="0" name=""/>
        <dsp:cNvSpPr/>
      </dsp:nvSpPr>
      <dsp:spPr>
        <a:xfrm>
          <a:off x="4469187" y="1635335"/>
          <a:ext cx="123758" cy="123800"/>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40CBE75-201F-4772-8767-24E0D5C79678}">
      <dsp:nvSpPr>
        <dsp:cNvPr id="0" name=""/>
        <dsp:cNvSpPr/>
      </dsp:nvSpPr>
      <dsp:spPr>
        <a:xfrm>
          <a:off x="4134854" y="1573435"/>
          <a:ext cx="247780" cy="247600"/>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47B462-A24B-41E5-8339-22B6869DB758}">
      <dsp:nvSpPr>
        <dsp:cNvPr id="0" name=""/>
        <dsp:cNvSpPr/>
      </dsp:nvSpPr>
      <dsp:spPr>
        <a:xfrm>
          <a:off x="5108561" y="1379590"/>
          <a:ext cx="123758" cy="123800"/>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74557CB-8D75-4A72-AA7E-AB89902DE29D}">
      <dsp:nvSpPr>
        <dsp:cNvPr id="0" name=""/>
        <dsp:cNvSpPr/>
      </dsp:nvSpPr>
      <dsp:spPr>
        <a:xfrm>
          <a:off x="5108561" y="1892960"/>
          <a:ext cx="123758" cy="123800"/>
        </a:xfrm>
        <a:prstGeom prst="ellips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71CB195-C8A6-4786-B501-BB3D467EA4E0}">
      <dsp:nvSpPr>
        <dsp:cNvPr id="0" name=""/>
        <dsp:cNvSpPr/>
      </dsp:nvSpPr>
      <dsp:spPr>
        <a:xfrm>
          <a:off x="5219125" y="1490860"/>
          <a:ext cx="123758" cy="123800"/>
        </a:xfrm>
        <a:prstGeom prst="ellips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56A0A92-4B8E-463D-87F3-B80E845F2C1E}">
      <dsp:nvSpPr>
        <dsp:cNvPr id="0" name=""/>
        <dsp:cNvSpPr/>
      </dsp:nvSpPr>
      <dsp:spPr>
        <a:xfrm>
          <a:off x="5226514" y="1782317"/>
          <a:ext cx="123758" cy="123800"/>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FB107FF-C659-4DB1-B9BE-8188A37D8DC8}">
      <dsp:nvSpPr>
        <dsp:cNvPr id="0" name=""/>
        <dsp:cNvSpPr/>
      </dsp:nvSpPr>
      <dsp:spPr>
        <a:xfrm>
          <a:off x="2795414" y="1070717"/>
          <a:ext cx="1253152" cy="1253037"/>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latin typeface="楷体" pitchFamily="49" charset="-122"/>
              <a:ea typeface="楷体" pitchFamily="49" charset="-122"/>
            </a:rPr>
            <a:t>阶段</a:t>
          </a:r>
          <a:r>
            <a:rPr lang="en-US" altLang="zh-CN" sz="2400" kern="1200" dirty="0">
              <a:latin typeface="楷体" pitchFamily="49" charset="-122"/>
              <a:ea typeface="楷体" pitchFamily="49" charset="-122"/>
            </a:rPr>
            <a:t>2</a:t>
          </a:r>
          <a:endParaRPr lang="en-US" sz="2400" kern="1200" dirty="0">
            <a:latin typeface="楷体" pitchFamily="49" charset="-122"/>
            <a:ea typeface="楷体" pitchFamily="49" charset="-122"/>
          </a:endParaRPr>
        </a:p>
      </dsp:txBody>
      <dsp:txXfrm>
        <a:off x="2978934" y="1254220"/>
        <a:ext cx="886112" cy="886031"/>
      </dsp:txXfrm>
    </dsp:sp>
    <dsp:sp modelId="{E6E01311-2A35-4B4B-9F9A-4C78CF52097D}">
      <dsp:nvSpPr>
        <dsp:cNvPr id="0" name=""/>
        <dsp:cNvSpPr/>
      </dsp:nvSpPr>
      <dsp:spPr>
        <a:xfrm>
          <a:off x="8101093" y="1635335"/>
          <a:ext cx="123758" cy="123800"/>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FA82CC9-BA7D-402C-BE20-EE113DB59379}">
      <dsp:nvSpPr>
        <dsp:cNvPr id="0" name=""/>
        <dsp:cNvSpPr/>
      </dsp:nvSpPr>
      <dsp:spPr>
        <a:xfrm>
          <a:off x="7890783" y="1635335"/>
          <a:ext cx="123758" cy="123800"/>
        </a:xfrm>
        <a:prstGeom prst="ellips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391FACF4-CD9B-4F28-B45D-C85FB2FF71C4}">
      <dsp:nvSpPr>
        <dsp:cNvPr id="0" name=""/>
        <dsp:cNvSpPr/>
      </dsp:nvSpPr>
      <dsp:spPr>
        <a:xfrm>
          <a:off x="7680472" y="1635335"/>
          <a:ext cx="123758" cy="123800"/>
        </a:xfrm>
        <a:prstGeom prst="ellips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18CA391-211E-4580-9030-F77EC3BA52D1}">
      <dsp:nvSpPr>
        <dsp:cNvPr id="0" name=""/>
        <dsp:cNvSpPr/>
      </dsp:nvSpPr>
      <dsp:spPr>
        <a:xfrm>
          <a:off x="7470162" y="1635335"/>
          <a:ext cx="123758" cy="123800"/>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FD9EE2-4ABB-4B77-9206-1CC9D53685E5}">
      <dsp:nvSpPr>
        <dsp:cNvPr id="0" name=""/>
        <dsp:cNvSpPr/>
      </dsp:nvSpPr>
      <dsp:spPr>
        <a:xfrm>
          <a:off x="7259852" y="1635335"/>
          <a:ext cx="123758" cy="123800"/>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2FA2CE-C451-4FDA-9819-6A2ACB23B580}">
      <dsp:nvSpPr>
        <dsp:cNvPr id="0" name=""/>
        <dsp:cNvSpPr/>
      </dsp:nvSpPr>
      <dsp:spPr>
        <a:xfrm>
          <a:off x="6925520" y="1573435"/>
          <a:ext cx="247780" cy="247600"/>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AF38A89-1BB1-4CAD-90F3-2C80BAA8E081}">
      <dsp:nvSpPr>
        <dsp:cNvPr id="0" name=""/>
        <dsp:cNvSpPr/>
      </dsp:nvSpPr>
      <dsp:spPr>
        <a:xfrm>
          <a:off x="7899227" y="1379590"/>
          <a:ext cx="123758" cy="123800"/>
        </a:xfrm>
        <a:prstGeom prst="ellipse">
          <a:avLst/>
        </a:prstGeom>
        <a:solidFill>
          <a:schemeClr val="accent5">
            <a:hueOff val="0"/>
            <a:satOff val="0"/>
            <a:lumOff val="0"/>
            <a:alphaOff val="0"/>
          </a:schemeClr>
        </a:solidFill>
        <a:ln w="254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CD38488-D128-4AAF-8585-4FFC9C1B27BE}">
      <dsp:nvSpPr>
        <dsp:cNvPr id="0" name=""/>
        <dsp:cNvSpPr/>
      </dsp:nvSpPr>
      <dsp:spPr>
        <a:xfrm>
          <a:off x="7899227" y="1892960"/>
          <a:ext cx="123758" cy="123800"/>
        </a:xfrm>
        <a:prstGeom prst="ellipse">
          <a:avLst/>
        </a:prstGeom>
        <a:solidFill>
          <a:schemeClr val="accent6">
            <a:hueOff val="0"/>
            <a:satOff val="0"/>
            <a:lumOff val="0"/>
            <a:alphaOff val="0"/>
          </a:schemeClr>
        </a:solidFill>
        <a:ln w="25400" cap="flat" cmpd="sng" algn="ctr">
          <a:solidFill>
            <a:schemeClr val="accent6">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10A6F66-50DB-4D50-937C-C19FCCFA12F1}">
      <dsp:nvSpPr>
        <dsp:cNvPr id="0" name=""/>
        <dsp:cNvSpPr/>
      </dsp:nvSpPr>
      <dsp:spPr>
        <a:xfrm>
          <a:off x="8009791" y="1490860"/>
          <a:ext cx="123758" cy="123800"/>
        </a:xfrm>
        <a:prstGeom prst="ellipse">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9206137-918F-4CB5-8162-9BB1A4CD0392}">
      <dsp:nvSpPr>
        <dsp:cNvPr id="0" name=""/>
        <dsp:cNvSpPr/>
      </dsp:nvSpPr>
      <dsp:spPr>
        <a:xfrm>
          <a:off x="8017180" y="1782317"/>
          <a:ext cx="123758" cy="123800"/>
        </a:xfrm>
        <a:prstGeom prst="ellipse">
          <a:avLst/>
        </a:prstGeom>
        <a:solidFill>
          <a:schemeClr val="accent3">
            <a:hueOff val="0"/>
            <a:satOff val="0"/>
            <a:lumOff val="0"/>
            <a:alphaOff val="0"/>
          </a:schemeClr>
        </a:solidFill>
        <a:ln w="25400" cap="flat"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138595-1446-4B0F-A621-B247549003D3}">
      <dsp:nvSpPr>
        <dsp:cNvPr id="0" name=""/>
        <dsp:cNvSpPr/>
      </dsp:nvSpPr>
      <dsp:spPr>
        <a:xfrm>
          <a:off x="5586079" y="1070717"/>
          <a:ext cx="1253152" cy="1253037"/>
        </a:xfrm>
        <a:prstGeom prst="ellipse">
          <a:avLst/>
        </a:prstGeom>
        <a:solidFill>
          <a:schemeClr val="accent4">
            <a:hueOff val="0"/>
            <a:satOff val="0"/>
            <a:lumOff val="0"/>
            <a:alphaOff val="0"/>
          </a:schemeClr>
        </a:solidFill>
        <a:ln w="25400" cap="flat"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latin typeface="楷体" pitchFamily="49" charset="-122"/>
              <a:ea typeface="楷体" pitchFamily="49" charset="-122"/>
            </a:rPr>
            <a:t>阶段</a:t>
          </a:r>
          <a:r>
            <a:rPr lang="en-US" altLang="zh-CN" sz="2400" kern="1200" dirty="0">
              <a:latin typeface="楷体" pitchFamily="49" charset="-122"/>
              <a:ea typeface="楷体" pitchFamily="49" charset="-122"/>
            </a:rPr>
            <a:t>3</a:t>
          </a:r>
          <a:endParaRPr lang="en-US" sz="2400" kern="1200" dirty="0">
            <a:latin typeface="楷体" pitchFamily="49" charset="-122"/>
            <a:ea typeface="楷体" pitchFamily="49" charset="-122"/>
          </a:endParaRPr>
        </a:p>
      </dsp:txBody>
      <dsp:txXfrm>
        <a:off x="5769599" y="1254220"/>
        <a:ext cx="886112" cy="886031"/>
      </dsp:txXfrm>
    </dsp:sp>
  </dsp:spTree>
</dsp:drawing>
</file>

<file path=ppt/diagrams/layout1.xml><?xml version="1.0" encoding="utf-8"?>
<dgm:layoutDef xmlns:dgm="http://schemas.openxmlformats.org/drawingml/2006/diagram" xmlns:a="http://schemas.openxmlformats.org/drawingml/2006/main" uniqueId="urn:microsoft.com/office/officeart/2011/layout/ConvergingText#1">
  <dgm:title val="Converging Text"/>
  <dgm:desc val="Use to show multiple steps or parts that merge into a whole. Works best with a small number of Level 1 shapes. Unused text does not appear, but remains available if you switch layouts."/>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solidFill>
                  <a:schemeClr val="tx1">
                    <a:alpha val="99000"/>
                  </a:schemeClr>
                </a:solidFill>
                <a:latin typeface="Segoe UI" pitchFamily="34" charset="0"/>
              </a:rPr>
              <a:t>TechEd 2012</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3/6/2019</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chemeClr val="tx1">
                    <a:alpha val="99000"/>
                  </a:schemeClr>
                </a:solidFill>
                <a:latin typeface="Segoe UI" pitchFamily="34" charset="0"/>
              </a:rPr>
            </a:br>
            <a:r>
              <a:rPr lang="en-US" sz="500" dirty="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dirty="0"/>
              <a:t>TechEd 2012</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3/6/2019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UI" pitchFamily="34" charset="0"/>
              </a:rPr>
            </a:br>
            <a:r>
              <a:rPr lang="en-US" dirty="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685487" rtl="0" eaLnBrk="1" latinLnBrk="0" hangingPunct="1">
      <a:lnSpc>
        <a:spcPct val="90000"/>
      </a:lnSpc>
      <a:spcAft>
        <a:spcPts val="250"/>
      </a:spcAft>
      <a:defRPr sz="700" kern="1200">
        <a:solidFill>
          <a:schemeClr val="tx1">
            <a:alpha val="99000"/>
          </a:schemeClr>
        </a:solidFill>
        <a:latin typeface="Segoe UI" pitchFamily="34" charset="0"/>
        <a:ea typeface="+mn-ea"/>
        <a:cs typeface="+mn-cs"/>
      </a:defRPr>
    </a:lvl1pPr>
    <a:lvl2pPr marL="159675" indent="-79342"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2pPr>
    <a:lvl3pPr marL="245953"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3pPr>
    <a:lvl4pPr marL="361985" indent="-110083"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4pPr>
    <a:lvl5pPr marL="461155"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5pPr>
    <a:lvl6pPr marL="1713712" algn="l" defTabSz="685487" rtl="0" eaLnBrk="1" latinLnBrk="0" hangingPunct="1">
      <a:defRPr sz="900" kern="1200">
        <a:solidFill>
          <a:schemeClr val="tx1"/>
        </a:solidFill>
        <a:latin typeface="+mn-lt"/>
        <a:ea typeface="+mn-ea"/>
        <a:cs typeface="+mn-cs"/>
      </a:defRPr>
    </a:lvl6pPr>
    <a:lvl7pPr marL="2056459" algn="l" defTabSz="685487" rtl="0" eaLnBrk="1" latinLnBrk="0" hangingPunct="1">
      <a:defRPr sz="900" kern="1200">
        <a:solidFill>
          <a:schemeClr val="tx1"/>
        </a:solidFill>
        <a:latin typeface="+mn-lt"/>
        <a:ea typeface="+mn-ea"/>
        <a:cs typeface="+mn-cs"/>
      </a:defRPr>
    </a:lvl7pPr>
    <a:lvl8pPr marL="2399204" algn="l" defTabSz="685487" rtl="0" eaLnBrk="1" latinLnBrk="0" hangingPunct="1">
      <a:defRPr sz="900" kern="1200">
        <a:solidFill>
          <a:schemeClr val="tx1"/>
        </a:solidFill>
        <a:latin typeface="+mn-lt"/>
        <a:ea typeface="+mn-ea"/>
        <a:cs typeface="+mn-cs"/>
      </a:defRPr>
    </a:lvl8pPr>
    <a:lvl9pPr marL="2741951" algn="l" defTabSz="68548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8" Type="http://schemas.openxmlformats.org/officeDocument/2006/relationships/hyperlink" Target="http://wiki.mbalib.com/wiki/%E5%90%88%E5%90%8C%E8%B0%88%E5%88%A4" TargetMode="External"/><Relationship Id="rId3" Type="http://schemas.openxmlformats.org/officeDocument/2006/relationships/hyperlink" Target="http://wiki.mbalib.com/wiki/%E4%BB%B7%E5%80%BC%E8%A7%82" TargetMode="External"/><Relationship Id="rId7" Type="http://schemas.openxmlformats.org/officeDocument/2006/relationships/hyperlink" Target="http://wiki.mbalib.com/wiki/%E4%BA%A7%E5%93%81" TargetMode="External"/><Relationship Id="rId2" Type="http://schemas.openxmlformats.org/officeDocument/2006/relationships/slide" Target="../slides/slide60.xml"/><Relationship Id="rId1" Type="http://schemas.openxmlformats.org/officeDocument/2006/relationships/notesMaster" Target="../notesMasters/notesMaster1.xml"/><Relationship Id="rId6" Type="http://schemas.openxmlformats.org/officeDocument/2006/relationships/hyperlink" Target="http://wiki.mbalib.com/wiki/%E5%85%AC%E5%8F%B8" TargetMode="External"/><Relationship Id="rId5" Type="http://schemas.openxmlformats.org/officeDocument/2006/relationships/hyperlink" Target="http://wiki.mbalib.com/wiki/%E8%B0%88%E5%88%A4" TargetMode="External"/><Relationship Id="rId4" Type="http://schemas.openxmlformats.org/officeDocument/2006/relationships/hyperlink" Target="http://wiki.mbalib.com/wiki/%E5%90%88%E5%90%8C" TargetMode="External"/><Relationship Id="rId9" Type="http://schemas.openxmlformats.org/officeDocument/2006/relationships/hyperlink" Target="http://wiki.mbalib.com/wiki/%E6%9C%9F%E6%9C%9B%E5%80%BC" TargetMode="External"/></Relationships>
</file>

<file path=ppt/notesSlides/_rels/notesSlide51.xml.rels><?xml version="1.0" encoding="UTF-8" standalone="yes"?>
<Relationships xmlns="http://schemas.openxmlformats.org/package/2006/relationships"><Relationship Id="rId8" Type="http://schemas.openxmlformats.org/officeDocument/2006/relationships/hyperlink" Target="http://wiki.mbalib.com/wiki/%E8%AE%A1%E5%88%92" TargetMode="External"/><Relationship Id="rId13" Type="http://schemas.openxmlformats.org/officeDocument/2006/relationships/hyperlink" Target="http://wiki.mbalib.com/wiki/%E5%86%B3%E7%AD%96" TargetMode="External"/><Relationship Id="rId3" Type="http://schemas.openxmlformats.org/officeDocument/2006/relationships/hyperlink" Target="http://wiki.mbalib.com/wiki/%E5%B7%A5%E7%A8%8B%E9%A1%B9%E7%9B%AE" TargetMode="External"/><Relationship Id="rId7" Type="http://schemas.openxmlformats.org/officeDocument/2006/relationships/hyperlink" Target="http://wiki.mbalib.com/wiki/%E6%8E%A7%E5%88%B6" TargetMode="External"/><Relationship Id="rId12" Type="http://schemas.openxmlformats.org/officeDocument/2006/relationships/hyperlink" Target="http://wiki.mbalib.com/wiki/%E7%AE%A1%E7%90%86" TargetMode="External"/><Relationship Id="rId2" Type="http://schemas.openxmlformats.org/officeDocument/2006/relationships/slide" Target="../slides/slide61.xml"/><Relationship Id="rId1" Type="http://schemas.openxmlformats.org/officeDocument/2006/relationships/notesMaster" Target="../notesMasters/notesMaster1.xml"/><Relationship Id="rId6" Type="http://schemas.openxmlformats.org/officeDocument/2006/relationships/hyperlink" Target="http://wiki.mbalib.com/wiki/%E9%A2%84%E6%B5%8B" TargetMode="External"/><Relationship Id="rId11" Type="http://schemas.openxmlformats.org/officeDocument/2006/relationships/hyperlink" Target="http://wiki.mbalib.com/wiki/%E8%B5%84%E6%BA%90" TargetMode="External"/><Relationship Id="rId5" Type="http://schemas.openxmlformats.org/officeDocument/2006/relationships/hyperlink" Target="http://wiki.mbalib.com/wiki/%E8%BD%AF%E4%BB%B6%E8%BF%87%E7%A8%8B" TargetMode="External"/><Relationship Id="rId15" Type="http://schemas.openxmlformats.org/officeDocument/2006/relationships/hyperlink" Target="http://wiki.mbalib.com/wiki/%E4%BF%A1%E6%81%AF" TargetMode="External"/><Relationship Id="rId10" Type="http://schemas.openxmlformats.org/officeDocument/2006/relationships/hyperlink" Target="http://wiki.mbalib.com/wiki/%E9%A1%B9%E7%9B%AE%E5%9B%A2%E9%98%9F" TargetMode="External"/><Relationship Id="rId4" Type="http://schemas.openxmlformats.org/officeDocument/2006/relationships/hyperlink" Target="http://wiki.mbalib.com/wiki/%E9%9C%80%E6%B1%82" TargetMode="External"/><Relationship Id="rId9" Type="http://schemas.openxmlformats.org/officeDocument/2006/relationships/hyperlink" Target="http://wiki.mbalib.com/wiki/%E8%BD%AF%E4%BB%B6%E5%B7%A5%E7%A8%8B" TargetMode="External"/><Relationship Id="rId14" Type="http://schemas.openxmlformats.org/officeDocument/2006/relationships/hyperlink" Target="http://wiki.mbalib.com/wiki/%E9%9C%80%E8%A6%81" TargetMode="Externa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baike.baidu.com/view/1659.htm"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baike.baidu.com/view/1451265.htm" TargetMode="External"/><Relationship Id="rId4" Type="http://schemas.openxmlformats.org/officeDocument/2006/relationships/hyperlink" Target="http://baike.baidu.com/view/41.htm" TargetMode="Externa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baike.baidu.com/view/1004561.htm"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1</a:t>
            </a:fld>
            <a:endParaRPr lang="zh-CN" altLang="en-US"/>
          </a:p>
        </p:txBody>
      </p:sp>
    </p:spTree>
    <p:extLst>
      <p:ext uri="{BB962C8B-B14F-4D97-AF65-F5344CB8AC3E}">
        <p14:creationId xmlns:p14="http://schemas.microsoft.com/office/powerpoint/2010/main" val="3472841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6350" eaLnBrk="1" hangingPunct="1">
              <a:buFontTx/>
              <a:buNone/>
            </a:pPr>
            <a:r>
              <a:rPr lang="en-US" altLang="zh-CN" dirty="0"/>
              <a:t>(1) </a:t>
            </a:r>
            <a:r>
              <a:rPr lang="zh-CN" altLang="en-US" dirty="0"/>
              <a:t>对软件开发成本和进度的估计常常很不准确。实际成本比估计成本有可能高出一个数量级，实际进度比预期进度拖延几个月甚至几年的现象并不罕见。这种现象降低了软件开发组织的信誉。而为了赶进度和节约成本所采取的一些权宜之计又往往损害了软件产品的质量，从而不可避免地会引起用户的不满。</a:t>
            </a:r>
          </a:p>
          <a:p>
            <a:pPr indent="-6350" eaLnBrk="1" hangingPunct="1">
              <a:buFontTx/>
              <a:buNone/>
            </a:pPr>
            <a:r>
              <a:rPr lang="en-US" altLang="zh-CN" dirty="0"/>
              <a:t>(2) </a:t>
            </a:r>
            <a:r>
              <a:rPr lang="zh-CN" altLang="en-US" dirty="0"/>
              <a:t>用户对</a:t>
            </a:r>
            <a:r>
              <a:rPr lang="zh-CN" altLang="en-US" dirty="0">
                <a:latin typeface="Arial" pitchFamily="34" charset="0"/>
              </a:rPr>
              <a:t>“</a:t>
            </a:r>
            <a:r>
              <a:rPr lang="zh-CN" altLang="en-US" dirty="0"/>
              <a:t>已完成的</a:t>
            </a:r>
            <a:r>
              <a:rPr lang="zh-CN" altLang="en-US" dirty="0">
                <a:latin typeface="Arial" pitchFamily="34" charset="0"/>
              </a:rPr>
              <a:t>”</a:t>
            </a:r>
            <a:r>
              <a:rPr lang="zh-CN" altLang="en-US" dirty="0"/>
              <a:t>软件系统不满意的现象经常发生。软件开发人员常常在对用户要求只有模糊的了解，甚至对所要解决的问题还没有确切认识的情况下，就匆忙着手编写程序。软件开发人员和用户之间的信息交流往往很不充分，</a:t>
            </a:r>
            <a:r>
              <a:rPr lang="zh-CN" altLang="en-US" dirty="0">
                <a:latin typeface="Arial" pitchFamily="34" charset="0"/>
              </a:rPr>
              <a:t>“</a:t>
            </a:r>
            <a:r>
              <a:rPr lang="zh-CN" altLang="en-US" dirty="0"/>
              <a:t>闭门造车</a:t>
            </a:r>
            <a:r>
              <a:rPr lang="zh-CN" altLang="en-US" dirty="0">
                <a:latin typeface="Arial" pitchFamily="34" charset="0"/>
              </a:rPr>
              <a:t>”</a:t>
            </a:r>
            <a:r>
              <a:rPr lang="zh-CN" altLang="en-US" dirty="0"/>
              <a:t>必然导致最终的产品不符合用户的实际需要。</a:t>
            </a:r>
          </a:p>
          <a:p>
            <a:pPr indent="-6350" eaLnBrk="1" hangingPunct="1">
              <a:buFontTx/>
              <a:buNone/>
            </a:pPr>
            <a:r>
              <a:rPr lang="en-US" altLang="zh-CN" dirty="0"/>
              <a:t>(3) </a:t>
            </a:r>
            <a:r>
              <a:rPr lang="zh-CN" altLang="en-US" dirty="0"/>
              <a:t>软件产品的质量往往靠不住。软件可靠性和质量保证的确切的定量概念刚刚出现不久，软件质量保证技术</a:t>
            </a:r>
            <a:r>
              <a:rPr lang="en-US" altLang="zh-CN" dirty="0"/>
              <a:t>(</a:t>
            </a:r>
            <a:r>
              <a:rPr lang="zh-CN" altLang="en-US" dirty="0"/>
              <a:t>审查、复审和测试</a:t>
            </a:r>
            <a:r>
              <a:rPr lang="en-US" altLang="zh-CN" dirty="0"/>
              <a:t>)</a:t>
            </a:r>
            <a:r>
              <a:rPr lang="zh-CN" altLang="en-US" dirty="0"/>
              <a:t>还没有坚持不懈地应用到软件开发的全过程中，这些都导致软件产品发生质量问题。</a:t>
            </a:r>
          </a:p>
          <a:p>
            <a:pPr indent="-6350" eaLnBrk="1" hangingPunct="1">
              <a:buFontTx/>
              <a:buNone/>
            </a:pPr>
            <a:r>
              <a:rPr lang="en-US" altLang="zh-CN" dirty="0"/>
              <a:t>(4) </a:t>
            </a:r>
            <a:r>
              <a:rPr lang="zh-CN" altLang="en-US" dirty="0"/>
              <a:t>软件常常是不可维护的。很多程序中的错误是非常难改正的，实际上不可能使这些程序适应新的硬件环境，也不能根据用户的需要在原有程序中增加一些新的功能。</a:t>
            </a:r>
            <a:r>
              <a:rPr lang="zh-CN" altLang="en-US" dirty="0">
                <a:latin typeface="Arial" pitchFamily="34" charset="0"/>
              </a:rPr>
              <a:t>“</a:t>
            </a:r>
            <a:r>
              <a:rPr lang="zh-CN" altLang="en-US" dirty="0"/>
              <a:t>可重用的软件</a:t>
            </a:r>
            <a:r>
              <a:rPr lang="zh-CN" altLang="en-US" dirty="0">
                <a:latin typeface="Arial" pitchFamily="34" charset="0"/>
              </a:rPr>
              <a:t>”</a:t>
            </a:r>
            <a:r>
              <a:rPr lang="zh-CN" altLang="en-US" dirty="0"/>
              <a:t>还是一个没有完全做到的、正在努力追求的目标，人们仍然在重复开发类似的或基本类似的软件。</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(5) </a:t>
            </a:r>
            <a:r>
              <a:rPr lang="zh-CN" altLang="en-US" dirty="0"/>
              <a:t>软件通常没有适当的文档资料。计算机软件不仅仅是程序，还应该有一整套文档资料。这些文档资料应该是在软件开发过程中产生出来的，而且应该是</a:t>
            </a:r>
            <a:r>
              <a:rPr lang="zh-CN" altLang="en-US" dirty="0">
                <a:latin typeface="Arial" pitchFamily="34" charset="0"/>
              </a:rPr>
              <a:t>“</a:t>
            </a:r>
            <a:r>
              <a:rPr lang="zh-CN" altLang="en-US" dirty="0"/>
              <a:t>最新式的</a:t>
            </a:r>
            <a:r>
              <a:rPr lang="zh-CN" altLang="en-US" dirty="0">
                <a:latin typeface="Arial" pitchFamily="34" charset="0"/>
              </a:rPr>
              <a:t>”</a:t>
            </a:r>
            <a:r>
              <a:rPr lang="en-US" altLang="zh-CN" dirty="0"/>
              <a:t>(</a:t>
            </a:r>
            <a:r>
              <a:rPr lang="zh-CN" altLang="en-US" dirty="0"/>
              <a:t>即和程序代码完全一致的</a:t>
            </a:r>
            <a:r>
              <a:rPr lang="en-US" altLang="zh-CN" dirty="0"/>
              <a:t>)</a:t>
            </a:r>
            <a:r>
              <a:rPr lang="zh-CN" altLang="en-US" dirty="0"/>
              <a:t>。软件开发组织的管理人员可以使用这些文档资料作为</a:t>
            </a:r>
            <a:r>
              <a:rPr lang="zh-CN" altLang="en-US" dirty="0">
                <a:latin typeface="Arial" pitchFamily="34" charset="0"/>
              </a:rPr>
              <a:t>“</a:t>
            </a:r>
            <a:r>
              <a:rPr lang="zh-CN" altLang="en-US" dirty="0"/>
              <a:t>里程碑</a:t>
            </a:r>
            <a:r>
              <a:rPr lang="zh-CN" altLang="en-US" dirty="0">
                <a:latin typeface="Arial" pitchFamily="34" charset="0"/>
              </a:rPr>
              <a:t>”</a:t>
            </a:r>
            <a:r>
              <a:rPr lang="zh-CN" altLang="en-US" dirty="0"/>
              <a:t>，来管理和评价软件开发工程的进展状况；软件开发人员可以利用它们作为通信工具，在软件开发过程中准确地交流信息；对于软件维护人员而言，这些文档资料更是必不可少的。缺乏必要的文档资料或者文档资料不合格，必然给软件开发和维护带来许多严重的困难和问题。</a:t>
            </a:r>
          </a:p>
          <a:p>
            <a:pPr indent="-6350" eaLnBrk="1" hangingPunct="1">
              <a:buFontTx/>
              <a:buNone/>
            </a:pPr>
            <a:r>
              <a:rPr lang="en-US" altLang="zh-CN" dirty="0"/>
              <a:t>(6) </a:t>
            </a:r>
            <a:r>
              <a:rPr lang="zh-CN" altLang="en-US" dirty="0"/>
              <a:t>软件成本在计算机系统总成本中所占的比例逐年上升。由于微电子学技术的进步和生产自动化程度不断提高，硬件成本逐年下降，然而软件开发需要大量人力，软件成本随着通货膨胀以及软件规模和数量的不断扩大而持续上升。美国在</a:t>
            </a:r>
            <a:r>
              <a:rPr lang="en-US" altLang="zh-CN" dirty="0"/>
              <a:t>1985</a:t>
            </a:r>
            <a:r>
              <a:rPr lang="zh-CN" altLang="en-US" dirty="0"/>
              <a:t>年软件成本大约已占计算机系统总成本的</a:t>
            </a:r>
            <a:r>
              <a:rPr lang="en-US" altLang="zh-CN" dirty="0"/>
              <a:t>90%</a:t>
            </a:r>
            <a:r>
              <a:rPr lang="zh-CN" altLang="en-US" dirty="0"/>
              <a:t>。</a:t>
            </a:r>
          </a:p>
          <a:p>
            <a:pPr indent="-6350" eaLnBrk="1" hangingPunct="1">
              <a:buFontTx/>
              <a:buNone/>
            </a:pPr>
            <a:r>
              <a:rPr lang="en-US" altLang="zh-CN" dirty="0"/>
              <a:t>(7) </a:t>
            </a:r>
            <a:r>
              <a:rPr lang="zh-CN" altLang="en-US" dirty="0"/>
              <a:t>软件开发生产率提高的速度，远远跟不上计算机应用迅速普及深入的趋势。软件产品</a:t>
            </a:r>
            <a:r>
              <a:rPr lang="zh-CN" altLang="en-US" dirty="0">
                <a:latin typeface="Arial" pitchFamily="34" charset="0"/>
              </a:rPr>
              <a:t>“</a:t>
            </a:r>
            <a:r>
              <a:rPr lang="zh-CN" altLang="en-US" dirty="0"/>
              <a:t>供不应求</a:t>
            </a:r>
            <a:r>
              <a:rPr lang="zh-CN" altLang="en-US" dirty="0">
                <a:latin typeface="Arial" pitchFamily="34" charset="0"/>
              </a:rPr>
              <a:t>”</a:t>
            </a:r>
            <a:r>
              <a:rPr lang="zh-CN" altLang="en-US" dirty="0"/>
              <a:t>的现象使人类不能充分利用现代计算机硬件提供的巨大潜力。</a:t>
            </a:r>
          </a:p>
          <a:p>
            <a:pPr eaLnBrk="1" hangingPunct="1"/>
            <a:endParaRPr lang="zh-CN" alt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3084075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2029627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p:cNvSpPr>
            <a:spLocks noGrp="1" noChangeArrowheads="1"/>
          </p:cNvSpPr>
          <p:nvPr>
            <p:ph type="sldNum" sz="quarter" idx="5"/>
          </p:nvPr>
        </p:nvSpPr>
        <p:spPr>
          <a:noFill/>
        </p:spPr>
        <p:txBody>
          <a:bodyPr/>
          <a:lstStyle/>
          <a:p>
            <a:fld id="{328230ED-5443-4237-94E6-03E91ACFB486}" type="slidenum">
              <a:rPr lang="en-US" altLang="zh-CN" smtClean="0"/>
              <a:pPr/>
              <a:t>12</a:t>
            </a:fld>
            <a:endParaRPr lang="en-US" altLang="zh-CN"/>
          </a:p>
        </p:txBody>
      </p:sp>
      <p:sp>
        <p:nvSpPr>
          <p:cNvPr id="183299" name="Rectangle 2"/>
          <p:cNvSpPr>
            <a:spLocks noGrp="1" noRot="1" noChangeAspect="1" noChangeArrowheads="1" noTextEdit="1"/>
          </p:cNvSpPr>
          <p:nvPr>
            <p:ph type="sldImg"/>
          </p:nvPr>
        </p:nvSpPr>
        <p:spPr>
          <a:ln/>
        </p:spPr>
      </p:sp>
      <p:sp>
        <p:nvSpPr>
          <p:cNvPr id="183300" name="Rectangle 3"/>
          <p:cNvSpPr>
            <a:spLocks noGrp="1" noChangeArrowheads="1"/>
          </p:cNvSpPr>
          <p:nvPr>
            <p:ph type="body" idx="1"/>
          </p:nvPr>
        </p:nvSpPr>
        <p:spPr>
          <a:xfrm>
            <a:off x="914400" y="4343400"/>
            <a:ext cx="5029200" cy="4114800"/>
          </a:xfrm>
          <a:noFill/>
          <a:ln/>
        </p:spPr>
        <p:txBody>
          <a:bodyPr/>
          <a:lstStyle/>
          <a:p>
            <a:pPr eaLnBrk="1" hangingPunct="1"/>
            <a:r>
              <a:rPr lang="zh-CN" altLang="en-US" sz="1200" b="0" i="0" kern="1200" dirty="0">
                <a:solidFill>
                  <a:schemeClr val="tx1"/>
                </a:solidFill>
                <a:latin typeface="+mn-lt"/>
                <a:ea typeface="+mn-ea"/>
                <a:cs typeface="+mn-cs"/>
              </a:rPr>
              <a:t>　图</a:t>
            </a:r>
            <a:r>
              <a:rPr lang="en-US" altLang="zh-CN" sz="1200" b="0" i="0" kern="1200" dirty="0">
                <a:solidFill>
                  <a:schemeClr val="tx1"/>
                </a:solidFill>
                <a:latin typeface="+mn-lt"/>
                <a:ea typeface="+mn-ea"/>
                <a:cs typeface="+mn-cs"/>
              </a:rPr>
              <a:t>1.2</a:t>
            </a:r>
            <a:r>
              <a:rPr lang="zh-CN" altLang="en-US" sz="1200" b="0" i="0" kern="1200" dirty="0">
                <a:solidFill>
                  <a:schemeClr val="tx1"/>
                </a:solidFill>
                <a:latin typeface="+mn-lt"/>
                <a:ea typeface="+mn-ea"/>
                <a:cs typeface="+mn-cs"/>
              </a:rPr>
              <a:t>表明了硬件故障率的变化曲线，即硬件在生命初期具有较高的故障率，这些故障主要是由于设计或制造的缺陷造成的。当这些缺陷修正后，故障率在一段时期内会降低到一个稳定的曲线上。随着时间的推移，硬件构件由于种种原因受到不同程度的损害，故障率又升高了。也就是说，硬件已经开始磨损了。</a:t>
            </a:r>
            <a:br>
              <a:rPr lang="zh-CN" altLang="en-US" dirty="0"/>
            </a:br>
            <a:r>
              <a:rPr lang="zh-CN" altLang="en-US" sz="1200" b="0" i="0" kern="1200" dirty="0">
                <a:solidFill>
                  <a:schemeClr val="tx1"/>
                </a:solidFill>
                <a:latin typeface="+mn-lt"/>
                <a:ea typeface="+mn-ea"/>
                <a:cs typeface="+mn-cs"/>
              </a:rPr>
              <a:t>　　图</a:t>
            </a:r>
            <a:r>
              <a:rPr lang="en-US" altLang="zh-CN" sz="1200" b="0" i="0" kern="1200" dirty="0">
                <a:solidFill>
                  <a:schemeClr val="tx1"/>
                </a:solidFill>
                <a:latin typeface="+mn-lt"/>
                <a:ea typeface="+mn-ea"/>
                <a:cs typeface="+mn-cs"/>
              </a:rPr>
              <a:t>1.3</a:t>
            </a:r>
            <a:r>
              <a:rPr lang="zh-CN" altLang="en-US" sz="1200" b="0" i="0" kern="1200" dirty="0">
                <a:solidFill>
                  <a:schemeClr val="tx1"/>
                </a:solidFill>
                <a:latin typeface="+mn-lt"/>
                <a:ea typeface="+mn-ea"/>
                <a:cs typeface="+mn-cs"/>
              </a:rPr>
              <a:t>表明了软件的故障率曲线，在软件的生命初期隐藏的错误会使程序具有较高的故障率，理想的情况下当这些错误改正后曲线便趋于平稳，但实际情况是随着这些修改有可能引入新的错误，从而是故障率曲线呈现图中所示的锯齿状。于是，软件的退化由于修改而发生了。</a:t>
            </a:r>
            <a:endParaRPr lang="en-US" altLang="zh-CN" sz="1200" b="0" i="0" kern="1200" dirty="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effectLst/>
                <a:latin typeface="楷体" pitchFamily="49" charset="-122"/>
                <a:ea typeface="楷体" pitchFamily="49" charset="-122"/>
              </a:rPr>
              <a:t>　　</a:t>
            </a:r>
            <a:r>
              <a:rPr lang="en-US" altLang="zh-CN" b="1" dirty="0">
                <a:effectLst/>
                <a:latin typeface="楷体" pitchFamily="49" charset="-122"/>
                <a:ea typeface="楷体" pitchFamily="49" charset="-122"/>
              </a:rPr>
              <a:t>IBM360</a:t>
            </a:r>
            <a:r>
              <a:rPr lang="zh-CN" altLang="en-US" b="1" dirty="0">
                <a:effectLst/>
                <a:latin typeface="楷体" pitchFamily="49" charset="-122"/>
                <a:ea typeface="楷体" pitchFamily="49" charset="-122"/>
              </a:rPr>
              <a:t>操作系统的研制人员最多时可达</a:t>
            </a:r>
            <a:r>
              <a:rPr lang="en-US" altLang="zh-CN" b="1" dirty="0">
                <a:effectLst/>
                <a:latin typeface="楷体" pitchFamily="49" charset="-122"/>
                <a:ea typeface="楷体" pitchFamily="49" charset="-122"/>
              </a:rPr>
              <a:t>1000</a:t>
            </a:r>
            <a:r>
              <a:rPr lang="zh-CN" altLang="en-US" b="1" dirty="0">
                <a:effectLst/>
                <a:latin typeface="楷体" pitchFamily="49" charset="-122"/>
                <a:ea typeface="楷体" pitchFamily="49" charset="-122"/>
              </a:rPr>
              <a:t>多人，从</a:t>
            </a:r>
            <a:r>
              <a:rPr lang="en-US" altLang="zh-CN" b="1" dirty="0">
                <a:effectLst/>
                <a:latin typeface="楷体" pitchFamily="49" charset="-122"/>
                <a:ea typeface="楷体" pitchFamily="49" charset="-122"/>
              </a:rPr>
              <a:t>1963</a:t>
            </a:r>
            <a:r>
              <a:rPr lang="zh-CN" altLang="en-US" b="1" dirty="0">
                <a:effectLst/>
                <a:latin typeface="楷体" pitchFamily="49" charset="-122"/>
                <a:ea typeface="楷体" pitchFamily="49" charset="-122"/>
              </a:rPr>
              <a:t>年到</a:t>
            </a:r>
            <a:r>
              <a:rPr lang="en-US" altLang="zh-CN" b="1" dirty="0">
                <a:effectLst/>
                <a:latin typeface="楷体" pitchFamily="49" charset="-122"/>
                <a:ea typeface="楷体" pitchFamily="49" charset="-122"/>
              </a:rPr>
              <a:t>1966</a:t>
            </a:r>
            <a:r>
              <a:rPr lang="zh-CN" altLang="en-US" b="1" dirty="0">
                <a:effectLst/>
                <a:latin typeface="楷体" pitchFamily="49" charset="-122"/>
                <a:ea typeface="楷体" pitchFamily="49" charset="-122"/>
              </a:rPr>
              <a:t>年共花了四年时间才完成，总计耗费了</a:t>
            </a:r>
            <a:r>
              <a:rPr lang="en-US" altLang="zh-CN" b="1" dirty="0">
                <a:effectLst/>
                <a:latin typeface="楷体" pitchFamily="49" charset="-122"/>
                <a:ea typeface="楷体" pitchFamily="49" charset="-122"/>
              </a:rPr>
              <a:t>5000</a:t>
            </a:r>
            <a:r>
              <a:rPr lang="zh-CN" altLang="en-US" b="1" dirty="0">
                <a:effectLst/>
                <a:latin typeface="楷体" pitchFamily="49" charset="-122"/>
                <a:ea typeface="楷体" pitchFamily="49" charset="-122"/>
              </a:rPr>
              <a:t>多人年，以后又进行不断的修改和补充。该系统的整个研制费用为</a:t>
            </a:r>
            <a:r>
              <a:rPr lang="en-US" altLang="zh-CN" b="1" dirty="0">
                <a:effectLst/>
                <a:latin typeface="楷体" pitchFamily="49" charset="-122"/>
                <a:ea typeface="楷体" pitchFamily="49" charset="-122"/>
              </a:rPr>
              <a:t>5</a:t>
            </a:r>
            <a:r>
              <a:rPr lang="zh-CN" altLang="en-US" b="1" dirty="0">
                <a:effectLst/>
                <a:latin typeface="楷体" pitchFamily="49" charset="-122"/>
                <a:ea typeface="楷体" pitchFamily="49" charset="-122"/>
              </a:rPr>
              <a:t>亿美元，其中近一半花在软件上。 </a:t>
            </a:r>
            <a:endParaRPr lang="en-US" altLang="zh-CN" b="1" dirty="0">
              <a:effectLst/>
              <a:latin typeface="楷体" pitchFamily="49" charset="-122"/>
              <a:ea typeface="楷体"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b="1" dirty="0">
                <a:effectLst/>
                <a:latin typeface="楷体" pitchFamily="49" charset="-122"/>
                <a:ea typeface="楷体" pitchFamily="49" charset="-122"/>
              </a:rPr>
              <a:t>软件比任何其他人类制造的结构更复杂，甚至硬件的复杂性和软件相比也是微不足道的。软件本质上的复杂性是软件产品难以理解，影响软件过程的管理，并使维护过程十分复杂。</a:t>
            </a:r>
          </a:p>
          <a:p>
            <a:pPr eaLnBrk="1" hangingPunct="1"/>
            <a:endParaRPr lang="en-US" altLang="zh-CN" dirty="0"/>
          </a:p>
          <a:p>
            <a:pPr>
              <a:lnSpc>
                <a:spcPct val="90000"/>
              </a:lnSpc>
            </a:pPr>
            <a:r>
              <a:rPr lang="en-US" altLang="zh-CN" dirty="0"/>
              <a:t>1995</a:t>
            </a:r>
            <a:r>
              <a:rPr lang="zh-CN" altLang="en-US" dirty="0"/>
              <a:t>年美国</a:t>
            </a:r>
            <a:r>
              <a:rPr lang="en-US" altLang="zh-CN" dirty="0"/>
              <a:t>Standish</a:t>
            </a:r>
            <a:r>
              <a:rPr lang="zh-CN" altLang="en-US" dirty="0"/>
              <a:t>咨询集团的统计分析</a:t>
            </a:r>
            <a:r>
              <a:rPr lang="en-US" altLang="zh-CN" dirty="0"/>
              <a:t>(</a:t>
            </a:r>
            <a:r>
              <a:rPr lang="zh-CN" altLang="en-US" dirty="0"/>
              <a:t>至</a:t>
            </a:r>
            <a:r>
              <a:rPr lang="en-US" altLang="zh-CN" dirty="0"/>
              <a:t>90</a:t>
            </a:r>
            <a:r>
              <a:rPr lang="zh-CN" altLang="en-US" dirty="0"/>
              <a:t>年代初的软件项目执行情况</a:t>
            </a:r>
            <a:r>
              <a:rPr lang="en-US" altLang="zh-CN" dirty="0"/>
              <a:t>)</a:t>
            </a:r>
          </a:p>
          <a:p>
            <a:pPr lvl="1">
              <a:lnSpc>
                <a:spcPct val="90000"/>
              </a:lnSpc>
            </a:pPr>
            <a:r>
              <a:rPr lang="zh-CN" altLang="en-US" dirty="0"/>
              <a:t>成功：</a:t>
            </a:r>
            <a:r>
              <a:rPr lang="en-US" altLang="zh-CN" dirty="0"/>
              <a:t>16.2%</a:t>
            </a:r>
          </a:p>
          <a:p>
            <a:pPr lvl="1">
              <a:lnSpc>
                <a:spcPct val="90000"/>
              </a:lnSpc>
            </a:pPr>
            <a:r>
              <a:rPr lang="zh-CN" altLang="en-US" dirty="0"/>
              <a:t>失败：</a:t>
            </a:r>
            <a:r>
              <a:rPr lang="en-US" altLang="zh-CN" dirty="0"/>
              <a:t>31</a:t>
            </a:r>
            <a:r>
              <a:rPr lang="zh-CN" altLang="en-US" dirty="0"/>
              <a:t>％</a:t>
            </a:r>
          </a:p>
          <a:p>
            <a:pPr lvl="1">
              <a:lnSpc>
                <a:spcPct val="90000"/>
              </a:lnSpc>
            </a:pPr>
            <a:r>
              <a:rPr lang="zh-CN" altLang="en-US" dirty="0"/>
              <a:t>受到挑战：</a:t>
            </a:r>
            <a:r>
              <a:rPr lang="en-US" altLang="zh-CN" dirty="0"/>
              <a:t>53.8%</a:t>
            </a:r>
          </a:p>
          <a:p>
            <a:pPr>
              <a:lnSpc>
                <a:spcPct val="90000"/>
              </a:lnSpc>
            </a:pPr>
            <a:r>
              <a:rPr lang="zh-CN" altLang="en-US" dirty="0"/>
              <a:t>近几年来的统计数据</a:t>
            </a:r>
          </a:p>
          <a:p>
            <a:pPr lvl="1">
              <a:lnSpc>
                <a:spcPct val="90000"/>
              </a:lnSpc>
            </a:pPr>
            <a:r>
              <a:rPr lang="zh-CN" altLang="en-US" dirty="0"/>
              <a:t>成功：</a:t>
            </a:r>
            <a:r>
              <a:rPr lang="en-US" altLang="zh-CN" dirty="0"/>
              <a:t>26</a:t>
            </a:r>
            <a:r>
              <a:rPr lang="zh-CN" altLang="en-US" dirty="0"/>
              <a:t>％</a:t>
            </a:r>
          </a:p>
          <a:p>
            <a:pPr lvl="1">
              <a:lnSpc>
                <a:spcPct val="90000"/>
              </a:lnSpc>
            </a:pPr>
            <a:r>
              <a:rPr lang="zh-CN" altLang="en-US" dirty="0"/>
              <a:t>失败：</a:t>
            </a:r>
            <a:r>
              <a:rPr lang="en-US" altLang="zh-CN" dirty="0"/>
              <a:t>28</a:t>
            </a:r>
            <a:r>
              <a:rPr lang="zh-CN" altLang="en-US" dirty="0"/>
              <a:t>％</a:t>
            </a:r>
          </a:p>
          <a:p>
            <a:pPr lvl="1">
              <a:lnSpc>
                <a:spcPct val="90000"/>
              </a:lnSpc>
            </a:pPr>
            <a:r>
              <a:rPr lang="zh-CN" altLang="en-US" dirty="0"/>
              <a:t>受到挑战：</a:t>
            </a:r>
            <a:r>
              <a:rPr lang="en-US" altLang="zh-CN" dirty="0"/>
              <a:t>46%</a:t>
            </a:r>
            <a:endParaRPr lang="zh-CN" altLang="en-US" dirty="0"/>
          </a:p>
          <a:p>
            <a:pPr eaLnBrk="1" hangingPunct="1"/>
            <a:endParaRPr lang="zh-CN" altLang="zh-CN" dirty="0"/>
          </a:p>
        </p:txBody>
      </p:sp>
    </p:spTree>
    <p:extLst>
      <p:ext uri="{BB962C8B-B14F-4D97-AF65-F5344CB8AC3E}">
        <p14:creationId xmlns:p14="http://schemas.microsoft.com/office/powerpoint/2010/main" val="11753467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2029627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5" name="Date Placeholder 4"/>
          <p:cNvSpPr>
            <a:spLocks noGrp="1"/>
          </p:cNvSpPr>
          <p:nvPr>
            <p:ph type="dt" idx="10"/>
          </p:nvPr>
        </p:nvSpPr>
        <p:spPr/>
        <p:txBody>
          <a:bodyPr/>
          <a:lstStyle/>
          <a:p>
            <a:fld id="{47075EAF-EE9E-4774-88EB-C79ED2D8261C}" type="datetime1">
              <a:rPr lang="en-US" smtClean="0"/>
              <a:pPr/>
              <a:t>3/6/2019</a:t>
            </a:fld>
            <a:endParaRPr lang="en-CA" dirty="0"/>
          </a:p>
        </p:txBody>
      </p:sp>
      <p:sp>
        <p:nvSpPr>
          <p:cNvPr id="6" name="Footer Placeholder 5"/>
          <p:cNvSpPr>
            <a:spLocks noGrp="1"/>
          </p:cNvSpPr>
          <p:nvPr>
            <p:ph type="ftr" sz="quarter" idx="11"/>
          </p:nvPr>
        </p:nvSpPr>
        <p:spPr/>
        <p:txBody>
          <a:bodyPr/>
          <a:lstStyle/>
          <a:p>
            <a:r>
              <a:rPr lang="en-US" dirty="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38A147FA-3FD6-4031-95DE-04146A18DB50}" type="slidenum">
              <a:rPr lang="en-CA" smtClean="0"/>
              <a:pPr/>
              <a:t>14</a:t>
            </a:fld>
            <a:endParaRPr lang="en-CA" dirty="0"/>
          </a:p>
        </p:txBody>
      </p:sp>
      <p:sp>
        <p:nvSpPr>
          <p:cNvPr id="8" name="Header Placeholder 7"/>
          <p:cNvSpPr>
            <a:spLocks noGrp="1"/>
          </p:cNvSpPr>
          <p:nvPr>
            <p:ph type="hdr" sz="quarter" idx="13"/>
          </p:nvPr>
        </p:nvSpPr>
        <p:spPr/>
        <p:txBody>
          <a:bodyPr/>
          <a:lstStyle/>
          <a:p>
            <a:r>
              <a:rPr lang="en-CA" dirty="0"/>
              <a:t>PASS Summit 2011</a:t>
            </a:r>
          </a:p>
        </p:txBody>
      </p:sp>
    </p:spTree>
    <p:extLst>
      <p:ext uri="{BB962C8B-B14F-4D97-AF65-F5344CB8AC3E}">
        <p14:creationId xmlns:p14="http://schemas.microsoft.com/office/powerpoint/2010/main" val="1321151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7523877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0224913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705559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indent="-6350" eaLnBrk="1" hangingPunct="1">
              <a:buFontTx/>
              <a:buNone/>
            </a:pPr>
            <a:r>
              <a:rPr lang="en-US" altLang="zh-CN" dirty="0"/>
              <a:t>1968</a:t>
            </a:r>
            <a:r>
              <a:rPr lang="zh-CN" altLang="en-US" dirty="0"/>
              <a:t>年在第一届</a:t>
            </a:r>
            <a:r>
              <a:rPr lang="en-US" altLang="zh-CN" dirty="0"/>
              <a:t>NATO</a:t>
            </a:r>
            <a:r>
              <a:rPr lang="zh-CN" altLang="en-US" dirty="0"/>
              <a:t>会议上曾经给出了软件工程的一个早期定义：</a:t>
            </a:r>
            <a:r>
              <a:rPr lang="zh-CN" altLang="en-US" dirty="0">
                <a:latin typeface="Arial" charset="0"/>
              </a:rPr>
              <a:t>“</a:t>
            </a:r>
            <a:r>
              <a:rPr lang="zh-CN" altLang="en-US" dirty="0"/>
              <a:t>软件工程就是为了经济地获得可靠的且能在实际机器上有效地运行的软件，而建立和使用完善的工程原理。</a:t>
            </a:r>
            <a:r>
              <a:rPr lang="zh-CN" altLang="en-US" dirty="0">
                <a:latin typeface="Arial" charset="0"/>
              </a:rPr>
              <a:t>”</a:t>
            </a:r>
            <a:r>
              <a:rPr lang="zh-CN" altLang="en-US" dirty="0"/>
              <a:t>这个定义不仅指出了软件工程的目标是经济地开发出高质量的软件，而且强调了软件工程是一门工程学科，它应该建立并使用完善的工程原理。</a:t>
            </a:r>
          </a:p>
          <a:p>
            <a:pPr indent="-6350" eaLnBrk="1" hangingPunct="1">
              <a:buFontTx/>
              <a:buNone/>
            </a:pPr>
            <a:r>
              <a:rPr lang="en-US" altLang="zh-CN" dirty="0"/>
              <a:t>1993</a:t>
            </a:r>
            <a:r>
              <a:rPr lang="zh-CN" altLang="en-US" dirty="0"/>
              <a:t>年</a:t>
            </a:r>
            <a:r>
              <a:rPr lang="en-US" altLang="zh-CN" dirty="0"/>
              <a:t>IEEE</a:t>
            </a:r>
            <a:r>
              <a:rPr lang="zh-CN" altLang="en-US" dirty="0"/>
              <a:t>进一步给出了一个更全面更具体的定义：</a:t>
            </a:r>
            <a:r>
              <a:rPr lang="zh-CN" altLang="en-US" dirty="0">
                <a:latin typeface="Arial" charset="0"/>
              </a:rPr>
              <a:t>“</a:t>
            </a:r>
            <a:r>
              <a:rPr lang="zh-CN" altLang="en-US" dirty="0"/>
              <a:t>软件工程是： </a:t>
            </a:r>
            <a:r>
              <a:rPr lang="en-US" altLang="zh-CN" dirty="0"/>
              <a:t>①</a:t>
            </a:r>
            <a:r>
              <a:rPr lang="zh-CN" altLang="en-US" dirty="0"/>
              <a:t>把系统的、规范的、可度量的途径应用于软件开发、运行和维护过程，也就是把工程应用于软件； </a:t>
            </a:r>
            <a:r>
              <a:rPr lang="en-US" altLang="zh-CN" dirty="0"/>
              <a:t>②</a:t>
            </a:r>
            <a:r>
              <a:rPr lang="zh-CN" altLang="en-US" dirty="0"/>
              <a:t>研究</a:t>
            </a:r>
            <a:r>
              <a:rPr lang="en-US" altLang="zh-CN" dirty="0"/>
              <a:t>①</a:t>
            </a:r>
            <a:r>
              <a:rPr lang="zh-CN" altLang="en-US" dirty="0"/>
              <a:t>中提到的途径。</a:t>
            </a:r>
            <a:r>
              <a:rPr lang="zh-CN" altLang="en-US" dirty="0">
                <a:latin typeface="Arial" charset="0"/>
              </a:rPr>
              <a:t>”</a:t>
            </a:r>
            <a:endParaRPr lang="en-US" altLang="zh-CN" dirty="0">
              <a:latin typeface="Arial" charset="0"/>
            </a:endParaRPr>
          </a:p>
          <a:p>
            <a:pPr indent="-6350" eaLnBrk="1" hangingPunct="1">
              <a:buFontTx/>
              <a:buNone/>
            </a:pPr>
            <a:endParaRPr lang="en-US" altLang="zh-CN" dirty="0">
              <a:latin typeface="Arial" charset="0"/>
            </a:endParaRPr>
          </a:p>
          <a:p>
            <a:pPr indent="-6350" eaLnBrk="1" hangingPunct="1">
              <a:buFontTx/>
              <a:buNone/>
            </a:pPr>
            <a:r>
              <a:rPr lang="en-US" altLang="zh-CN" sz="700" b="0" i="0" kern="1200" dirty="0">
                <a:solidFill>
                  <a:schemeClr val="tx1">
                    <a:alpha val="99000"/>
                  </a:schemeClr>
                </a:solidFill>
                <a:latin typeface="Segoe UI" pitchFamily="34" charset="0"/>
                <a:ea typeface="+mn-ea"/>
                <a:cs typeface="+mn-cs"/>
              </a:rPr>
              <a:t>Bauer</a:t>
            </a:r>
            <a:r>
              <a:rPr lang="zh-CN" altLang="en-US" sz="700" b="0" i="0" kern="1200" dirty="0">
                <a:solidFill>
                  <a:schemeClr val="tx1">
                    <a:alpha val="99000"/>
                  </a:schemeClr>
                </a:solidFill>
                <a:latin typeface="Segoe UI" pitchFamily="34" charset="0"/>
                <a:ea typeface="+mn-ea"/>
                <a:cs typeface="+mn-cs"/>
              </a:rPr>
              <a:t>的定义给出了软件工程的基线，但忽略了软件质量的技术方面和软件度量的重要性。除以上定义外，软件工程还有许多其他的定义，但其基本思想都是强调在软件开发过程中应用工程化原则，解决软件的整体质量较低、最后期限和费用没有保证等问题。</a:t>
            </a:r>
            <a:br>
              <a:rPr lang="zh-CN" altLang="en-US" dirty="0"/>
            </a:br>
            <a:r>
              <a:rPr lang="zh-CN" altLang="en-US" sz="700" b="0" i="0" kern="1200" dirty="0">
                <a:solidFill>
                  <a:schemeClr val="tx1">
                    <a:alpha val="99000"/>
                  </a:schemeClr>
                </a:solidFill>
                <a:latin typeface="Segoe UI" pitchFamily="34" charset="0"/>
                <a:ea typeface="+mn-ea"/>
                <a:cs typeface="+mn-cs"/>
              </a:rPr>
              <a:t>　　软件工程是一种层次化的技术，如图</a:t>
            </a:r>
            <a:r>
              <a:rPr lang="en-US" altLang="zh-CN" sz="700" b="0" i="0" kern="1200" dirty="0">
                <a:solidFill>
                  <a:schemeClr val="tx1">
                    <a:alpha val="99000"/>
                  </a:schemeClr>
                </a:solidFill>
                <a:latin typeface="Segoe UI" pitchFamily="34" charset="0"/>
                <a:ea typeface="+mn-ea"/>
                <a:cs typeface="+mn-cs"/>
              </a:rPr>
              <a:t>1.4</a:t>
            </a:r>
            <a:r>
              <a:rPr lang="zh-CN" altLang="en-US" sz="700" b="0" i="0" kern="1200" dirty="0">
                <a:solidFill>
                  <a:schemeClr val="tx1">
                    <a:alpha val="99000"/>
                  </a:schemeClr>
                </a:solidFill>
                <a:latin typeface="Segoe UI" pitchFamily="34" charset="0"/>
                <a:ea typeface="+mn-ea"/>
                <a:cs typeface="+mn-cs"/>
              </a:rPr>
              <a:t>所示，其中过程、方法和工具是软件工程的三个要素。</a:t>
            </a:r>
            <a:endParaRPr lang="zh-CN" altLang="en-US" dirty="0"/>
          </a:p>
          <a:p>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18</a:t>
            </a:fld>
            <a:endParaRPr lang="en-US" dirty="0"/>
          </a:p>
        </p:txBody>
      </p:sp>
    </p:spTree>
    <p:extLst>
      <p:ext uri="{BB962C8B-B14F-4D97-AF65-F5344CB8AC3E}">
        <p14:creationId xmlns:p14="http://schemas.microsoft.com/office/powerpoint/2010/main" val="12118370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700" b="0" i="0" kern="1200" dirty="0">
                <a:solidFill>
                  <a:schemeClr val="tx1">
                    <a:alpha val="99000"/>
                  </a:schemeClr>
                </a:solidFill>
                <a:latin typeface="Segoe UI" pitchFamily="34" charset="0"/>
                <a:ea typeface="+mn-ea"/>
                <a:cs typeface="+mn-cs"/>
              </a:rPr>
              <a:t>软件工程旨在开发满足用户需要、及时交付、不超过预算和无故障的软件，其主要目标如下：</a:t>
            </a:r>
            <a:br>
              <a:rPr lang="zh-CN" altLang="en-US" dirty="0"/>
            </a:br>
            <a:r>
              <a:rPr lang="zh-CN" altLang="en-US" sz="700" b="0" i="0" kern="1200" dirty="0">
                <a:solidFill>
                  <a:schemeClr val="tx1">
                    <a:alpha val="99000"/>
                  </a:schemeClr>
                </a:solidFill>
                <a:latin typeface="Segoe UI" pitchFamily="34" charset="0"/>
                <a:ea typeface="+mn-ea"/>
                <a:cs typeface="+mn-cs"/>
              </a:rPr>
              <a:t>　　（</a:t>
            </a:r>
            <a:r>
              <a:rPr lang="en-US" altLang="zh-CN" sz="700" b="0" i="0" kern="1200" dirty="0">
                <a:solidFill>
                  <a:schemeClr val="tx1">
                    <a:alpha val="99000"/>
                  </a:schemeClr>
                </a:solidFill>
                <a:latin typeface="Segoe UI" pitchFamily="34" charset="0"/>
                <a:ea typeface="+mn-ea"/>
                <a:cs typeface="+mn-cs"/>
              </a:rPr>
              <a:t>1</a:t>
            </a:r>
            <a:r>
              <a:rPr lang="zh-CN" altLang="en-US" sz="700" b="0" i="0" kern="1200" dirty="0">
                <a:solidFill>
                  <a:schemeClr val="tx1">
                    <a:alpha val="99000"/>
                  </a:schemeClr>
                </a:solidFill>
                <a:latin typeface="Segoe UI" pitchFamily="34" charset="0"/>
                <a:ea typeface="+mn-ea"/>
                <a:cs typeface="+mn-cs"/>
              </a:rPr>
              <a:t>） 合理预算开发成本，付出较低的开发费用；</a:t>
            </a:r>
            <a:br>
              <a:rPr lang="zh-CN" altLang="en-US" dirty="0"/>
            </a:br>
            <a:r>
              <a:rPr lang="zh-CN" altLang="en-US" sz="700" b="0" i="0" kern="1200" dirty="0">
                <a:solidFill>
                  <a:schemeClr val="tx1">
                    <a:alpha val="99000"/>
                  </a:schemeClr>
                </a:solidFill>
                <a:latin typeface="Segoe UI" pitchFamily="34" charset="0"/>
                <a:ea typeface="+mn-ea"/>
                <a:cs typeface="+mn-cs"/>
              </a:rPr>
              <a:t>　　（</a:t>
            </a:r>
            <a:r>
              <a:rPr lang="en-US" altLang="zh-CN" sz="700" b="0" i="0" kern="1200" dirty="0">
                <a:solidFill>
                  <a:schemeClr val="tx1">
                    <a:alpha val="99000"/>
                  </a:schemeClr>
                </a:solidFill>
                <a:latin typeface="Segoe UI" pitchFamily="34" charset="0"/>
                <a:ea typeface="+mn-ea"/>
                <a:cs typeface="+mn-cs"/>
              </a:rPr>
              <a:t>2</a:t>
            </a:r>
            <a:r>
              <a:rPr lang="zh-CN" altLang="en-US" sz="700" b="0" i="0" kern="1200" dirty="0">
                <a:solidFill>
                  <a:schemeClr val="tx1">
                    <a:alpha val="99000"/>
                  </a:schemeClr>
                </a:solidFill>
                <a:latin typeface="Segoe UI" pitchFamily="34" charset="0"/>
                <a:ea typeface="+mn-ea"/>
                <a:cs typeface="+mn-cs"/>
              </a:rPr>
              <a:t>） 实现预期的软件功能，达到较好的软件性能，满足用户的需求；</a:t>
            </a:r>
            <a:br>
              <a:rPr lang="zh-CN" altLang="en-US" dirty="0"/>
            </a:br>
            <a:r>
              <a:rPr lang="zh-CN" altLang="en-US" sz="700" b="0" i="0" kern="1200" dirty="0">
                <a:solidFill>
                  <a:schemeClr val="tx1">
                    <a:alpha val="99000"/>
                  </a:schemeClr>
                </a:solidFill>
                <a:latin typeface="Segoe UI" pitchFamily="34" charset="0"/>
                <a:ea typeface="+mn-ea"/>
                <a:cs typeface="+mn-cs"/>
              </a:rPr>
              <a:t>　　（</a:t>
            </a:r>
            <a:r>
              <a:rPr lang="en-US" altLang="zh-CN" sz="700" b="0" i="0" kern="1200" dirty="0">
                <a:solidFill>
                  <a:schemeClr val="tx1">
                    <a:alpha val="99000"/>
                  </a:schemeClr>
                </a:solidFill>
                <a:latin typeface="Segoe UI" pitchFamily="34" charset="0"/>
                <a:ea typeface="+mn-ea"/>
                <a:cs typeface="+mn-cs"/>
              </a:rPr>
              <a:t>3</a:t>
            </a:r>
            <a:r>
              <a:rPr lang="zh-CN" altLang="en-US" sz="700" b="0" i="0" kern="1200" dirty="0">
                <a:solidFill>
                  <a:schemeClr val="tx1">
                    <a:alpha val="99000"/>
                  </a:schemeClr>
                </a:solidFill>
                <a:latin typeface="Segoe UI" pitchFamily="34" charset="0"/>
                <a:ea typeface="+mn-ea"/>
                <a:cs typeface="+mn-cs"/>
              </a:rPr>
              <a:t>） 提高所开发软件的可维护性，降低维护费用；</a:t>
            </a:r>
            <a:br>
              <a:rPr lang="zh-CN" altLang="en-US" dirty="0"/>
            </a:br>
            <a:r>
              <a:rPr lang="zh-CN" altLang="en-US" sz="700" b="0" i="0" kern="1200" dirty="0">
                <a:solidFill>
                  <a:schemeClr val="tx1">
                    <a:alpha val="99000"/>
                  </a:schemeClr>
                </a:solidFill>
                <a:latin typeface="Segoe UI" pitchFamily="34" charset="0"/>
                <a:ea typeface="+mn-ea"/>
                <a:cs typeface="+mn-cs"/>
              </a:rPr>
              <a:t>　　（</a:t>
            </a:r>
            <a:r>
              <a:rPr lang="en-US" altLang="zh-CN" sz="700" b="0" i="0" kern="1200" dirty="0">
                <a:solidFill>
                  <a:schemeClr val="tx1">
                    <a:alpha val="99000"/>
                  </a:schemeClr>
                </a:solidFill>
                <a:latin typeface="Segoe UI" pitchFamily="34" charset="0"/>
                <a:ea typeface="+mn-ea"/>
                <a:cs typeface="+mn-cs"/>
              </a:rPr>
              <a:t>4</a:t>
            </a:r>
            <a:r>
              <a:rPr lang="zh-CN" altLang="en-US" sz="700" b="0" i="0" kern="1200" dirty="0">
                <a:solidFill>
                  <a:schemeClr val="tx1">
                    <a:alpha val="99000"/>
                  </a:schemeClr>
                </a:solidFill>
                <a:latin typeface="Segoe UI" pitchFamily="34" charset="0"/>
                <a:ea typeface="+mn-ea"/>
                <a:cs typeface="+mn-cs"/>
              </a:rPr>
              <a:t>） 提高软件开发生产率，及时交付使用。</a:t>
            </a:r>
            <a:br>
              <a:rPr lang="zh-CN" altLang="en-US" dirty="0"/>
            </a:br>
            <a:r>
              <a:rPr lang="zh-CN" altLang="en-US" sz="700" b="0" i="0" kern="1200" dirty="0">
                <a:solidFill>
                  <a:schemeClr val="tx1">
                    <a:alpha val="99000"/>
                  </a:schemeClr>
                </a:solidFill>
                <a:latin typeface="Segoe UI" pitchFamily="34" charset="0"/>
                <a:ea typeface="+mn-ea"/>
                <a:cs typeface="+mn-cs"/>
              </a:rPr>
              <a:t>　　但是，软件工程的不同目标之间是互相影响和互相牵制的。例如，提高软件生产率有利于降低软件开发成本，但过分追求高生产率和低成本便无法保证软件的质量，容易使人急功近利，留下隐患。但是，片面强调高质量使得开发周期过长或开发成本过高，由于错过了良好的市场时机，也会导致所开发的产品失败。因此，我们需要采用先进的软件工程方法，使质量、成本和生产率三者之间的关系达到最优的平衡状态。</a:t>
            </a:r>
            <a:br>
              <a:rPr lang="zh-CN" altLang="en-US" dirty="0"/>
            </a:br>
            <a:br>
              <a:rPr lang="zh-CN" altLang="en-US" dirty="0"/>
            </a:br>
            <a:r>
              <a:rPr lang="zh-CN" altLang="en-US" sz="700" b="0" i="0" kern="1200" dirty="0">
                <a:solidFill>
                  <a:schemeClr val="tx1">
                    <a:alpha val="99000"/>
                  </a:schemeClr>
                </a:solidFill>
                <a:latin typeface="Segoe UI" pitchFamily="34" charset="0"/>
                <a:ea typeface="+mn-ea"/>
                <a:cs typeface="+mn-cs"/>
              </a:rPr>
              <a:t>　　质量是软件需求方最关心的问题，用户即使不图物美价廉，也要求个货真价实。生产率是软件供应方最关心的问题，老板和员工都想用更少的时间挣更多的钱。质量与生产率之间有着内在的联系，高生产率必须以质量合格为前提。如果质量不合格，对供需双方都是坏事情。从短期效益看，追求高质量会延长软件开发时间并且增大费用，似乎降低了生产率。从长期效益看，高质量将保证软件开发的全过程更加规范流畅，大大降低了软件的维护代价，实质上是提高了生产率，同时可获得很好的信誉。质量与生产率之间不存在根本的对立，好的软件工程方法可以同时提高质量与生产率。</a:t>
            </a:r>
            <a:br>
              <a:rPr lang="zh-CN" altLang="en-US" dirty="0"/>
            </a:b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p14="http://schemas.microsoft.com/office/powerpoint/2010/main" val="32233614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700" b="0" i="0" kern="1200" dirty="0">
                <a:solidFill>
                  <a:schemeClr val="tx1">
                    <a:alpha val="99000"/>
                  </a:schemeClr>
                </a:solidFill>
                <a:latin typeface="Segoe UI" pitchFamily="34" charset="0"/>
                <a:ea typeface="+mn-ea"/>
                <a:cs typeface="+mn-cs"/>
              </a:rPr>
              <a:t>软件工程的根本在于提高软件的质量与生产率，最终实现软件的工业化生产。在</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软件工程</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的概念提出后的几十年里，各种有关软件的技术、思想、方法和概念层出不穷，典型的包括结构化的方法、面向对象方法、软件开发模型和软件开发过程等，软件工程逐步发展为一门独立的科学。</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229996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a:xfrm>
            <a:off x="685800" y="4206179"/>
            <a:ext cx="5486400" cy="4114800"/>
          </a:xfrm>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latin typeface="Times New Roman" pitchFamily="18" charset="0"/>
                <a:ea typeface="楷体" pitchFamily="49" charset="-122"/>
                <a:cs typeface="Times New Roman" pitchFamily="18" charset="0"/>
              </a:rPr>
              <a:t>研究软件工程的专家学者们陆续提出了</a:t>
            </a:r>
            <a:r>
              <a:rPr lang="en-US" altLang="zh-CN" sz="800" b="1" dirty="0">
                <a:latin typeface="Times New Roman" pitchFamily="18" charset="0"/>
                <a:ea typeface="楷体" pitchFamily="49" charset="-122"/>
                <a:cs typeface="Times New Roman" pitchFamily="18" charset="0"/>
              </a:rPr>
              <a:t>100</a:t>
            </a:r>
            <a:r>
              <a:rPr lang="zh-CN" altLang="en-US" sz="800" b="1" dirty="0">
                <a:latin typeface="Times New Roman" pitchFamily="18" charset="0"/>
                <a:ea typeface="楷体" pitchFamily="49" charset="-122"/>
                <a:cs typeface="Times New Roman" pitchFamily="18" charset="0"/>
              </a:rPr>
              <a:t>多条关于软件工程的准则或“信条”。</a:t>
            </a:r>
            <a:endParaRPr lang="en-US" altLang="zh-CN" sz="800" b="1" dirty="0">
              <a:latin typeface="Times New Roman" pitchFamily="18" charset="0"/>
              <a:ea typeface="楷体" pitchFamily="49" charset="-122"/>
              <a:cs typeface="Times New Roman" pitchFamily="18" charset="0"/>
            </a:endParaRPr>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这</a:t>
            </a:r>
            <a:r>
              <a:rPr lang="en-US" altLang="zh-CN" dirty="0"/>
              <a:t>7</a:t>
            </a:r>
            <a:r>
              <a:rPr lang="zh-CN" altLang="en-US" dirty="0"/>
              <a:t>条原理是互相独立的，其中任意</a:t>
            </a:r>
            <a:r>
              <a:rPr lang="en-US" altLang="zh-CN" dirty="0"/>
              <a:t>6</a:t>
            </a:r>
            <a:r>
              <a:rPr lang="zh-CN" altLang="en-US" dirty="0"/>
              <a:t>条原理的组合都不能代替另一条原理，因此，它们是缺一不可的最小集合，然而这</a:t>
            </a:r>
            <a:r>
              <a:rPr lang="en-US" altLang="zh-CN" dirty="0"/>
              <a:t>7</a:t>
            </a:r>
            <a:r>
              <a:rPr lang="zh-CN" altLang="en-US" dirty="0"/>
              <a:t>条原理又是相当完备的，人们虽然不能用数学方法严格证明它们是一个完备的集合，但是，可以证明在此之前已经提出的</a:t>
            </a:r>
            <a:r>
              <a:rPr lang="en-US" altLang="zh-CN" dirty="0"/>
              <a:t>100</a:t>
            </a:r>
            <a:r>
              <a:rPr lang="zh-CN" altLang="en-US" dirty="0"/>
              <a:t>多条软件工程原理都可以由这</a:t>
            </a:r>
            <a:r>
              <a:rPr lang="en-US" altLang="zh-CN" dirty="0"/>
              <a:t>7</a:t>
            </a:r>
            <a:r>
              <a:rPr lang="zh-CN" altLang="en-US" dirty="0"/>
              <a:t>条原理的任意组合蕴含或派生。</a:t>
            </a:r>
          </a:p>
          <a:p>
            <a:endParaRPr lang="en-US" b="1" baseline="0" dirty="0"/>
          </a:p>
        </p:txBody>
      </p:sp>
      <p:sp>
        <p:nvSpPr>
          <p:cNvPr id="4" name="Slide Number Placeholder 3"/>
          <p:cNvSpPr>
            <a:spLocks noGrp="1"/>
          </p:cNvSpPr>
          <p:nvPr>
            <p:ph type="sldNum" sz="quarter" idx="10"/>
          </p:nvPr>
        </p:nvSpPr>
        <p:spPr/>
        <p:txBody>
          <a:bodyPr/>
          <a:lstStyle/>
          <a:p>
            <a:fld id="{C8574E92-81B2-434E-A2B1-FF9884FD7456}" type="slidenum">
              <a:rPr lang="en-US" smtClean="0">
                <a:solidFill>
                  <a:prstClr val="black"/>
                </a:solidFill>
              </a:rPr>
              <a:pPr/>
              <a:t>20</a:t>
            </a:fld>
            <a:endParaRPr lang="en-US" dirty="0">
              <a:solidFill>
                <a:prstClr val="black"/>
              </a:solidFill>
            </a:endParaRPr>
          </a:p>
        </p:txBody>
      </p:sp>
    </p:spTree>
    <p:extLst>
      <p:ext uri="{BB962C8B-B14F-4D97-AF65-F5344CB8AC3E}">
        <p14:creationId xmlns:p14="http://schemas.microsoft.com/office/powerpoint/2010/main" val="276126363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lnSpcReduction="10000"/>
          </a:bodyPr>
          <a:lstStyle/>
          <a:p>
            <a:pPr indent="-6350" eaLnBrk="1" hangingPunct="1">
              <a:buFontTx/>
              <a:buNone/>
            </a:pPr>
            <a:r>
              <a:rPr lang="zh-CN" altLang="en-US" dirty="0"/>
              <a:t>软件工程包括技术和管理两方面的内容，是技术与管理紧密结合所形成的工程学科。</a:t>
            </a:r>
          </a:p>
          <a:p>
            <a:pPr indent="-6350" eaLnBrk="1" hangingPunct="1">
              <a:buFontTx/>
              <a:buNone/>
            </a:pPr>
            <a:r>
              <a:rPr lang="zh-CN" altLang="en-US" dirty="0"/>
              <a:t>通常把在软件生命周期全过程中使用的一整套技术方法的集合称为方法学</a:t>
            </a:r>
            <a:r>
              <a:rPr lang="en-US" altLang="zh-CN" dirty="0"/>
              <a:t>(methodology)</a:t>
            </a:r>
            <a:r>
              <a:rPr lang="zh-CN" altLang="en-US" dirty="0"/>
              <a:t>，也称为范型</a:t>
            </a:r>
            <a:r>
              <a:rPr lang="en-US" altLang="zh-CN" dirty="0"/>
              <a:t>(paradigm)</a:t>
            </a:r>
            <a:r>
              <a:rPr lang="zh-CN" altLang="en-US" dirty="0"/>
              <a:t>。在软件工程领域中，这两个术语的含义基本相同。</a:t>
            </a:r>
            <a:endParaRPr lang="en-US" altLang="zh-CN" dirty="0"/>
          </a:p>
          <a:p>
            <a:pPr indent="-6350" eaLnBrk="1" hangingPunct="1">
              <a:buFontTx/>
              <a:buNone/>
            </a:pPr>
            <a:endParaRPr lang="en-US" altLang="zh-CN" dirty="0"/>
          </a:p>
          <a:p>
            <a:pPr>
              <a:lnSpc>
                <a:spcPct val="80000"/>
              </a:lnSpc>
            </a:pPr>
            <a:r>
              <a:rPr lang="zh-CN" altLang="en-US" sz="800" dirty="0"/>
              <a:t>任何工程方法（包括软件工程）必须以组织对质量的承诺为基础。</a:t>
            </a:r>
          </a:p>
          <a:p>
            <a:pPr>
              <a:lnSpc>
                <a:spcPct val="80000"/>
              </a:lnSpc>
            </a:pPr>
            <a:r>
              <a:rPr lang="zh-CN" altLang="en-US" sz="800" dirty="0"/>
              <a:t>软件工程的根基在于质量关注点。</a:t>
            </a:r>
          </a:p>
          <a:p>
            <a:pPr>
              <a:lnSpc>
                <a:spcPct val="95000"/>
              </a:lnSpc>
            </a:pPr>
            <a:r>
              <a:rPr lang="zh-CN" altLang="en-US" sz="800" b="1" dirty="0"/>
              <a:t>软件工程是一种层次化的技术，以有组织的质量保证为基础。全面的质量管理和类似的理念刺激了不断的过程改进，正是这种改进导致了更加成熟的软件工程方法的不断出现。支持软件工程的根基就在于对质量的关注。</a:t>
            </a:r>
          </a:p>
          <a:p>
            <a:pPr>
              <a:lnSpc>
                <a:spcPct val="95000"/>
              </a:lnSpc>
            </a:pPr>
            <a:endParaRPr lang="zh-CN" altLang="en-US" sz="800" b="1" dirty="0"/>
          </a:p>
          <a:p>
            <a:pPr>
              <a:lnSpc>
                <a:spcPct val="95000"/>
              </a:lnSpc>
            </a:pPr>
            <a:r>
              <a:rPr lang="zh-CN" altLang="en-US" sz="800" b="1" dirty="0"/>
              <a:t>软件工程的基层是过程层。软件工程过程是将技术层结合在一起的凝聚力，使得计算机软件能够被合理地和及时地开发出来。过程定义了一组关键过程区域框架，构成了软件项目的管理控制的基础，并且确立了上下各区域之间的关系，规定了技术方法的采用、工程产品（模型、文档、数据、报告、表格等）的产生、李成本的建立、质量的保证及变化的适当管理。</a:t>
            </a:r>
          </a:p>
          <a:p>
            <a:pPr>
              <a:lnSpc>
                <a:spcPct val="95000"/>
              </a:lnSpc>
            </a:pPr>
            <a:endParaRPr lang="zh-CN" altLang="en-US" sz="800" b="1" dirty="0"/>
          </a:p>
          <a:p>
            <a:pPr>
              <a:lnSpc>
                <a:spcPct val="95000"/>
              </a:lnSpc>
            </a:pPr>
            <a:r>
              <a:rPr lang="zh-CN" altLang="en-US" sz="800" b="1" dirty="0"/>
              <a:t>软件工程的方法层提供里建造软件在技术上需要</a:t>
            </a:r>
            <a:r>
              <a:rPr lang="zh-CN" altLang="en-US" sz="800" b="1" dirty="0">
                <a:latin typeface="Verdana" pitchFamily="34" charset="0"/>
              </a:rPr>
              <a:t>“</a:t>
            </a:r>
            <a:r>
              <a:rPr lang="zh-CN" altLang="en-US" sz="800" b="1" dirty="0"/>
              <a:t>如何做？</a:t>
            </a:r>
            <a:r>
              <a:rPr lang="zh-CN" altLang="en-US" sz="800" b="1" dirty="0">
                <a:latin typeface="Verdana" pitchFamily="34" charset="0"/>
              </a:rPr>
              <a:t>”</a:t>
            </a:r>
            <a:r>
              <a:rPr lang="zh-CN" altLang="en-US" sz="800" b="1" dirty="0"/>
              <a:t>。方法涵盖了一系列的任务：需求分析、设计、编程、测试和维护。 软件工程方法依赖于一组基本原则，这些原则控制了每一技术区域，且包含建模活动和其他描述技术。</a:t>
            </a:r>
          </a:p>
          <a:p>
            <a:pPr>
              <a:lnSpc>
                <a:spcPct val="95000"/>
              </a:lnSpc>
            </a:pPr>
            <a:endParaRPr lang="zh-CN" altLang="en-US" sz="800" b="1" dirty="0"/>
          </a:p>
          <a:p>
            <a:pPr>
              <a:lnSpc>
                <a:spcPct val="95000"/>
              </a:lnSpc>
            </a:pPr>
            <a:r>
              <a:rPr lang="zh-CN" altLang="en-US" sz="800" b="1" dirty="0"/>
              <a:t>软件工程的工具层对过程和方法提供了自动的或半自动的支持。当这些工具被集成起来使得一个工具产生的信息可被另外一个工具使用时，一个支持软件开发的系统就建立了，称为计算机辅助软件工程（</a:t>
            </a:r>
            <a:r>
              <a:rPr lang="en-US" altLang="zh-CN" sz="800" b="1" dirty="0"/>
              <a:t>CASE</a:t>
            </a:r>
            <a:r>
              <a:rPr lang="zh-CN" altLang="en-US" sz="800" b="1" dirty="0"/>
              <a:t>）。</a:t>
            </a:r>
            <a:r>
              <a:rPr lang="en-US" altLang="zh-CN" sz="800" b="1" dirty="0"/>
              <a:t>CASE</a:t>
            </a:r>
            <a:r>
              <a:rPr lang="zh-CN" altLang="en-US" sz="800" b="1" dirty="0"/>
              <a:t>集成了软件、硬件和一个软件工程数据库（一个仓库，其中包含了分析、设计、编程和测试的重要信息）。</a:t>
            </a:r>
          </a:p>
          <a:p>
            <a:pPr>
              <a:lnSpc>
                <a:spcPct val="80000"/>
              </a:lnSpc>
            </a:pPr>
            <a:r>
              <a:rPr lang="zh-CN" altLang="en-US" sz="700" b="1" dirty="0">
                <a:solidFill>
                  <a:schemeClr val="tx2"/>
                </a:solidFill>
                <a:latin typeface="宋体" pitchFamily="2" charset="-122"/>
              </a:rPr>
              <a:t>过程</a:t>
            </a:r>
            <a:r>
              <a:rPr lang="zh-CN" altLang="en-US" sz="700" b="1" dirty="0">
                <a:latin typeface="宋体" pitchFamily="2" charset="-122"/>
              </a:rPr>
              <a:t>： 定义一系列活动</a:t>
            </a:r>
            <a:r>
              <a:rPr lang="en-US" altLang="zh-CN" sz="700" b="1" dirty="0">
                <a:latin typeface="宋体" pitchFamily="2" charset="-122"/>
              </a:rPr>
              <a:t>:</a:t>
            </a:r>
          </a:p>
          <a:p>
            <a:pPr lvl="1">
              <a:lnSpc>
                <a:spcPct val="80000"/>
              </a:lnSpc>
              <a:buClr>
                <a:schemeClr val="folHlink"/>
              </a:buClr>
              <a:buSzPct val="70000"/>
              <a:buFont typeface="Wingdings" pitchFamily="2" charset="2"/>
              <a:buNone/>
            </a:pPr>
            <a:r>
              <a:rPr lang="zh-CN" altLang="en-US" sz="800" b="1" dirty="0">
                <a:latin typeface="宋体" pitchFamily="2" charset="-122"/>
              </a:rPr>
              <a:t>技术方法的采用，</a:t>
            </a:r>
          </a:p>
          <a:p>
            <a:pPr lvl="1">
              <a:lnSpc>
                <a:spcPct val="80000"/>
              </a:lnSpc>
              <a:buClr>
                <a:schemeClr val="folHlink"/>
              </a:buClr>
              <a:buSzPct val="70000"/>
              <a:buFont typeface="Wingdings" pitchFamily="2" charset="2"/>
              <a:buNone/>
            </a:pPr>
            <a:r>
              <a:rPr lang="zh-CN" altLang="en-US" sz="800" b="1" dirty="0">
                <a:latin typeface="宋体" pitchFamily="2" charset="-122"/>
              </a:rPr>
              <a:t>工程产品（模型、文档、数据）的产生，</a:t>
            </a:r>
          </a:p>
          <a:p>
            <a:pPr lvl="1">
              <a:lnSpc>
                <a:spcPct val="80000"/>
              </a:lnSpc>
              <a:buClr>
                <a:schemeClr val="folHlink"/>
              </a:buClr>
              <a:buSzPct val="70000"/>
              <a:buFont typeface="Wingdings" pitchFamily="2" charset="2"/>
              <a:buNone/>
            </a:pPr>
            <a:r>
              <a:rPr lang="zh-CN" altLang="en-US" sz="800" b="1" dirty="0">
                <a:latin typeface="宋体" pitchFamily="2" charset="-122"/>
              </a:rPr>
              <a:t>里程碑（</a:t>
            </a:r>
            <a:r>
              <a:rPr lang="en-US" altLang="zh-CN" sz="800" b="1" dirty="0">
                <a:latin typeface="宋体" pitchFamily="2" charset="-122"/>
              </a:rPr>
              <a:t>milestone)</a:t>
            </a:r>
            <a:r>
              <a:rPr lang="zh-CN" altLang="en-US" sz="800" b="1" dirty="0">
                <a:latin typeface="宋体" pitchFamily="2" charset="-122"/>
              </a:rPr>
              <a:t>的建立，</a:t>
            </a:r>
          </a:p>
          <a:p>
            <a:pPr lvl="1">
              <a:lnSpc>
                <a:spcPct val="80000"/>
              </a:lnSpc>
              <a:buClr>
                <a:schemeClr val="folHlink"/>
              </a:buClr>
              <a:buSzPct val="70000"/>
              <a:buFont typeface="Wingdings" pitchFamily="2" charset="2"/>
              <a:buNone/>
            </a:pPr>
            <a:r>
              <a:rPr lang="zh-CN" altLang="en-US" sz="800" b="1" dirty="0">
                <a:latin typeface="宋体" pitchFamily="2" charset="-122"/>
              </a:rPr>
              <a:t>质量的保证及变更的管理。</a:t>
            </a:r>
          </a:p>
          <a:p>
            <a:pPr>
              <a:lnSpc>
                <a:spcPct val="80000"/>
              </a:lnSpc>
            </a:pPr>
            <a:r>
              <a:rPr lang="zh-CN" altLang="en-US" sz="700" b="1" dirty="0">
                <a:latin typeface="宋体" pitchFamily="2" charset="-122"/>
              </a:rPr>
              <a:t>     该层构成了软件项目的管理控制的基础。</a:t>
            </a:r>
          </a:p>
          <a:p>
            <a:pPr>
              <a:lnSpc>
                <a:spcPct val="80000"/>
              </a:lnSpc>
            </a:pPr>
            <a:endParaRPr lang="zh-CN" altLang="en-US" sz="700" b="1" dirty="0">
              <a:latin typeface="宋体" pitchFamily="2" charset="-122"/>
            </a:endParaRPr>
          </a:p>
          <a:p>
            <a:pPr>
              <a:lnSpc>
                <a:spcPct val="80000"/>
              </a:lnSpc>
            </a:pPr>
            <a:r>
              <a:rPr lang="zh-CN" altLang="en-US" sz="700" b="1" dirty="0">
                <a:solidFill>
                  <a:schemeClr val="tx2"/>
                </a:solidFill>
                <a:latin typeface="宋体" pitchFamily="2" charset="-122"/>
              </a:rPr>
              <a:t>方法</a:t>
            </a:r>
            <a:r>
              <a:rPr lang="zh-CN" altLang="en-US" sz="700" b="1" dirty="0">
                <a:latin typeface="宋体" pitchFamily="2" charset="-122"/>
              </a:rPr>
              <a:t>：提供了建造软件在技术上</a:t>
            </a:r>
            <a:r>
              <a:rPr lang="zh-CN" altLang="en-US" sz="700" b="1" dirty="0"/>
              <a:t>“</a:t>
            </a:r>
            <a:r>
              <a:rPr lang="zh-CN" altLang="en-US" sz="700" b="1" dirty="0">
                <a:latin typeface="宋体" pitchFamily="2" charset="-122"/>
              </a:rPr>
              <a:t>如何做</a:t>
            </a:r>
            <a:r>
              <a:rPr lang="zh-CN" altLang="en-US" sz="700" b="1" dirty="0"/>
              <a:t>”</a:t>
            </a:r>
            <a:r>
              <a:rPr lang="zh-CN" altLang="en-US" sz="700" b="1" dirty="0">
                <a:latin typeface="宋体" pitchFamily="2" charset="-122"/>
              </a:rPr>
              <a:t>。</a:t>
            </a:r>
          </a:p>
          <a:p>
            <a:pPr>
              <a:lnSpc>
                <a:spcPct val="80000"/>
              </a:lnSpc>
            </a:pPr>
            <a:r>
              <a:rPr lang="zh-CN" altLang="en-US" sz="700" b="1" dirty="0">
                <a:latin typeface="宋体" pitchFamily="2" charset="-122"/>
              </a:rPr>
              <a:t>      方法覆盖了一系列任务：需求分析、设计、编程、测试和支持（如纠错、适应、增强、预防）。</a:t>
            </a:r>
          </a:p>
          <a:p>
            <a:pPr>
              <a:lnSpc>
                <a:spcPct val="80000"/>
              </a:lnSpc>
            </a:pPr>
            <a:r>
              <a:rPr lang="zh-CN" altLang="en-US" sz="700" b="1" dirty="0">
                <a:latin typeface="宋体" pitchFamily="2" charset="-122"/>
              </a:rPr>
              <a:t> </a:t>
            </a:r>
          </a:p>
          <a:p>
            <a:pPr>
              <a:lnSpc>
                <a:spcPct val="80000"/>
              </a:lnSpc>
            </a:pPr>
            <a:r>
              <a:rPr lang="zh-CN" altLang="en-US" sz="700" b="1" dirty="0">
                <a:solidFill>
                  <a:schemeClr val="tx2"/>
                </a:solidFill>
              </a:rPr>
              <a:t>工具</a:t>
            </a:r>
            <a:r>
              <a:rPr lang="zh-CN" altLang="en-US" sz="700" b="1" dirty="0"/>
              <a:t>： 对过程和方法提供了自动或半自动的支持。</a:t>
            </a:r>
            <a:endParaRPr lang="zh-CN" altLang="en-US" sz="800" b="1" dirty="0"/>
          </a:p>
          <a:p>
            <a:pPr>
              <a:lnSpc>
                <a:spcPct val="95000"/>
              </a:lnSpc>
            </a:pPr>
            <a:endParaRPr lang="zh-CN" altLang="en-US" sz="800" b="1" dirty="0"/>
          </a:p>
          <a:p>
            <a:pPr>
              <a:lnSpc>
                <a:spcPct val="80000"/>
              </a:lnSpc>
            </a:pPr>
            <a:endParaRPr lang="en-US" altLang="zh-CN" sz="800" dirty="0"/>
          </a:p>
          <a:p>
            <a:pPr indent="-6350" eaLnBrk="1" hangingPunct="1">
              <a:buFontTx/>
              <a:buNone/>
            </a:pP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21</a:t>
            </a:fld>
            <a:endParaRPr lang="en-US" dirty="0"/>
          </a:p>
        </p:txBody>
      </p:sp>
    </p:spTree>
    <p:extLst>
      <p:ext uri="{BB962C8B-B14F-4D97-AF65-F5344CB8AC3E}">
        <p14:creationId xmlns:p14="http://schemas.microsoft.com/office/powerpoint/2010/main" val="275047215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Rot="1" noChangeAspect="1" noTextEdit="1"/>
          </p:cNvSpPr>
          <p:nvPr>
            <p:ph type="sldImg"/>
          </p:nvPr>
        </p:nvSpPr>
        <p:spPr bwMode="auto">
          <a:noFill/>
          <a:ln>
            <a:solidFill>
              <a:srgbClr val="000000"/>
            </a:solidFill>
            <a:miter lim="800000"/>
            <a:headEnd/>
            <a:tailEnd/>
          </a:ln>
        </p:spPr>
      </p:sp>
      <p:sp>
        <p:nvSpPr>
          <p:cNvPr id="102403" name="Rectangle 3"/>
          <p:cNvSpPr>
            <a:spLocks noGrp="1"/>
          </p:cNvSpPr>
          <p:nvPr>
            <p:ph type="body" idx="1"/>
          </p:nvPr>
        </p:nvSpPr>
        <p:spPr bwMode="auto">
          <a:noFill/>
        </p:spPr>
        <p:txBody>
          <a:bodyPr wrap="square" numCol="1" anchor="t" anchorCtr="0" compatLnSpc="1">
            <a:prstTxWarp prst="textNoShape">
              <a:avLst/>
            </a:prstTxWarp>
          </a:bodyPr>
          <a:lstStyle/>
          <a:p>
            <a:r>
              <a:rPr lang="zh-CN" altLang="en-US" dirty="0"/>
              <a:t>不同的软件程序员队伍对于“系统化、规范化、可量化的”都有不同的定义，我们需要规范，也需要可适应性和灵活性</a:t>
            </a:r>
            <a:endParaRPr lang="en-US" altLang="zh-CN" dirty="0"/>
          </a:p>
        </p:txBody>
      </p:sp>
    </p:spTree>
    <p:extLst>
      <p:ext uri="{BB962C8B-B14F-4D97-AF65-F5344CB8AC3E}">
        <p14:creationId xmlns:p14="http://schemas.microsoft.com/office/powerpoint/2010/main" val="22895728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TextEdit="1"/>
          </p:cNvSpPr>
          <p:nvPr>
            <p:ph type="sldImg"/>
          </p:nvPr>
        </p:nvSpPr>
        <p:spPr bwMode="auto">
          <a:noFill/>
          <a:ln>
            <a:solidFill>
              <a:srgbClr val="000000"/>
            </a:solidFill>
            <a:miter lim="800000"/>
            <a:headEnd/>
            <a:tailEnd/>
          </a:ln>
        </p:spPr>
      </p:sp>
      <p:sp>
        <p:nvSpPr>
          <p:cNvPr id="103427" name="Rectangle 3"/>
          <p:cNvSpPr>
            <a:spLocks noGrp="1"/>
          </p:cNvSpPr>
          <p:nvPr>
            <p:ph type="body" idx="1"/>
          </p:nvPr>
        </p:nvSpPr>
        <p:spPr bwMode="auto">
          <a:noFill/>
        </p:spPr>
        <p:txBody>
          <a:bodyPr wrap="square" numCol="1" anchor="t" anchorCtr="0" compatLnSpc="1">
            <a:prstTxWarp prst="textNoShape">
              <a:avLst/>
            </a:prstTxWarp>
          </a:bodyPr>
          <a:lstStyle/>
          <a:p>
            <a:r>
              <a:rPr lang="zh-CN" altLang="en-US" dirty="0"/>
              <a:t>软件工程包括技术和管理两方面的内容，是技术和管理密切结合所形成的工程学科。通过计划、组织和控制等一系列活动，合理地配置和使用资源，以达到既定的目标。所以软件项目管理也是软件工程必不可少的组成部分。</a:t>
            </a:r>
            <a:endParaRPr lang="en-US" altLang="zh-CN" dirty="0"/>
          </a:p>
        </p:txBody>
      </p:sp>
    </p:spTree>
    <p:extLst>
      <p:ext uri="{BB962C8B-B14F-4D97-AF65-F5344CB8AC3E}">
        <p14:creationId xmlns:p14="http://schemas.microsoft.com/office/powerpoint/2010/main" val="10967647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4565255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dirty="0" err="1"/>
              <a:t>TechEd</a:t>
            </a:r>
            <a:r>
              <a:rPr lang="en-US" dirty="0"/>
              <a:t> 2012</a:t>
            </a:r>
          </a:p>
        </p:txBody>
      </p:sp>
      <p:sp>
        <p:nvSpPr>
          <p:cNvPr id="5" name="Date Placeholder 4"/>
          <p:cNvSpPr>
            <a:spLocks noGrp="1"/>
          </p:cNvSpPr>
          <p:nvPr>
            <p:ph type="dt" idx="11"/>
          </p:nvPr>
        </p:nvSpPr>
        <p:spPr/>
        <p:txBody>
          <a:bodyPr/>
          <a:lstStyle/>
          <a:p>
            <a:fld id="{81331B57-0BE5-4F82-AA58-76F53EFF3ADA}" type="datetime8">
              <a:rPr lang="en-US" smtClean="0"/>
              <a:pPr/>
              <a:t>3/6/2019 5:37 PM</a:t>
            </a:fld>
            <a:endParaRPr lang="en-US"/>
          </a:p>
        </p:txBody>
      </p:sp>
      <p:sp>
        <p:nvSpPr>
          <p:cNvPr id="6" name="Footer Placeholder 5"/>
          <p:cNvSpPr>
            <a:spLocks noGrp="1"/>
          </p:cNvSpPr>
          <p:nvPr>
            <p:ph type="ftr" sz="quarter" idx="12"/>
          </p:nvPr>
        </p:nvSpPr>
        <p:spPr/>
        <p:txBody>
          <a:bodyPr/>
          <a:lstStyle/>
          <a:p>
            <a:r>
              <a:rPr lang="en-US" dirty="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UI" pitchFamily="34" charset="0"/>
              </a:rPr>
            </a:br>
            <a:r>
              <a:rPr lang="en-US" dirty="0">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25</a:t>
            </a:fld>
            <a:endParaRPr lang="en-US" dirty="0"/>
          </a:p>
        </p:txBody>
      </p:sp>
    </p:spTree>
    <p:extLst>
      <p:ext uri="{BB962C8B-B14F-4D97-AF65-F5344CB8AC3E}">
        <p14:creationId xmlns:p14="http://schemas.microsoft.com/office/powerpoint/2010/main" val="188049878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总体设计又称为概要设计</a:t>
            </a:r>
          </a:p>
        </p:txBody>
      </p:sp>
      <p:sp>
        <p:nvSpPr>
          <p:cNvPr id="4" name="灯片编号占位符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p14="http://schemas.microsoft.com/office/powerpoint/2010/main" val="221859387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eaLnBrk="1" hangingPunct="1">
              <a:buFontTx/>
              <a:buNone/>
            </a:pPr>
            <a:r>
              <a:rPr lang="zh-CN" altLang="en-US" dirty="0"/>
              <a:t>虽然没有把维护阶段进一步划分成更小的阶段，但是实际上每一项维护活动都应该经过提出维护要求</a:t>
            </a:r>
            <a:r>
              <a:rPr lang="en-US" altLang="zh-CN" dirty="0"/>
              <a:t>(</a:t>
            </a:r>
            <a:r>
              <a:rPr lang="zh-CN" altLang="en-US" dirty="0"/>
              <a:t>或报告问题</a:t>
            </a:r>
            <a:r>
              <a:rPr lang="en-US" altLang="zh-CN" dirty="0"/>
              <a:t>)</a:t>
            </a:r>
            <a:r>
              <a:rPr lang="zh-CN" altLang="en-US" dirty="0"/>
              <a:t>，分析维护要求，提出维护方案，审批维护方案，确定维护计划，修改软件设计，修改程序，测试程序，复查验收等一系列步骤，因此实质上是经历了一次压缩和简化了的软件定义和开发的全过程。</a:t>
            </a:r>
          </a:p>
          <a:p>
            <a:pPr indent="-6350" eaLnBrk="1" hangingPunct="1">
              <a:buFontTx/>
              <a:buNone/>
            </a:pPr>
            <a:r>
              <a:rPr lang="zh-CN" altLang="en-US" dirty="0"/>
              <a:t>每一项维护活动都应该准确地记录下来，作为正式的文档资料加以保存。</a:t>
            </a:r>
          </a:p>
          <a:p>
            <a:pPr indent="-6350" eaLnBrk="1" hangingPunct="1">
              <a:buFontTx/>
              <a:buNone/>
            </a:pPr>
            <a:r>
              <a:rPr lang="zh-CN" altLang="en-US" dirty="0"/>
              <a:t>在实际从事软件开发工作时，软件规模、种类、开发环境及开发时使用的技术方法等因素，都影响阶段的划分。</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841779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700" b="0" i="0" kern="1200" dirty="0">
                <a:solidFill>
                  <a:schemeClr val="tx1">
                    <a:alpha val="99000"/>
                  </a:schemeClr>
                </a:solidFill>
                <a:latin typeface="Segoe UI" pitchFamily="34" charset="0"/>
                <a:ea typeface="+mn-ea"/>
                <a:cs typeface="+mn-cs"/>
              </a:rPr>
              <a:t>人们在探索软件工程方法的几十年里，提出了许多软件开发的方法，但这些方法都不是严密的理论。我们不应该教条地套用方法，更重要的是学会</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选择合适的方法</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和</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产生新方法</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a:t>
            </a:r>
            <a:br>
              <a:rPr lang="zh-CN" altLang="en-US" dirty="0"/>
            </a:br>
            <a:r>
              <a:rPr lang="zh-CN" altLang="en-US" sz="700" b="0" i="0" kern="1200" dirty="0">
                <a:solidFill>
                  <a:schemeClr val="tx1">
                    <a:alpha val="99000"/>
                  </a:schemeClr>
                </a:solidFill>
                <a:latin typeface="Segoe UI" pitchFamily="34" charset="0"/>
                <a:ea typeface="+mn-ea"/>
                <a:cs typeface="+mn-cs"/>
              </a:rPr>
              <a:t>　　本节介绍软件开发中的三种基本策略：复用、分而治之、优化与折衷。</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342324759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700" b="0" i="0" kern="1200" dirty="0">
                <a:solidFill>
                  <a:schemeClr val="tx1">
                    <a:alpha val="99000"/>
                  </a:schemeClr>
                </a:solidFill>
                <a:latin typeface="Segoe UI" pitchFamily="34" charset="0"/>
                <a:ea typeface="+mn-ea"/>
                <a:cs typeface="+mn-cs"/>
              </a:rPr>
              <a:t>对于建立软件系统而言，所谓复用就是利用某些已开发的、对建立新系统有用的软件元素来生成新的软件系统。在一个新系统中，大部分的内容是成熟的，只有小部分内容是创新的。一般地，可以相信成熟的东西总是比较可靠的，而大量成熟的工作可以通过复用来快速实现，人们应该把大部分的时间用在小比例的创新工作上，而把小部分的时间用在大比例的成熟工作中，这样才能把工作做得既快又好。</a:t>
            </a:r>
            <a:br>
              <a:rPr lang="zh-CN" altLang="en-US" dirty="0"/>
            </a:br>
            <a:r>
              <a:rPr lang="zh-CN" altLang="en-US" sz="700" b="0" i="0" kern="1200" dirty="0">
                <a:solidFill>
                  <a:schemeClr val="tx1">
                    <a:alpha val="99000"/>
                  </a:schemeClr>
                </a:solidFill>
                <a:latin typeface="Segoe UI" pitchFamily="34" charset="0"/>
                <a:ea typeface="+mn-ea"/>
                <a:cs typeface="+mn-cs"/>
              </a:rPr>
              <a:t>　　我们将具有一定集成度并可以重复使用的软件组成单元称为软构件（</a:t>
            </a:r>
            <a:r>
              <a:rPr lang="en-US" altLang="zh-CN" sz="700" b="0" i="0" kern="1200" dirty="0">
                <a:solidFill>
                  <a:schemeClr val="tx1">
                    <a:alpha val="99000"/>
                  </a:schemeClr>
                </a:solidFill>
                <a:latin typeface="Segoe UI" pitchFamily="34" charset="0"/>
                <a:ea typeface="+mn-ea"/>
                <a:cs typeface="+mn-cs"/>
              </a:rPr>
              <a:t>Software Component</a:t>
            </a:r>
            <a:r>
              <a:rPr lang="zh-CN" altLang="en-US" sz="700" b="0" i="0" kern="1200" dirty="0">
                <a:solidFill>
                  <a:schemeClr val="tx1">
                    <a:alpha val="99000"/>
                  </a:schemeClr>
                </a:solidFill>
                <a:latin typeface="Segoe UI" pitchFamily="34" charset="0"/>
                <a:ea typeface="+mn-ea"/>
                <a:cs typeface="+mn-cs"/>
              </a:rPr>
              <a:t>），软件复用就是直接使用已有的软构件，即可组装（或加以合理修改）成新的系统，而可以不必每次从零做起。一方面，软件复用方法合理化并简化了软件开发过程，减少了总的开发工作量与维护代价，既降低了软件的成本又提高了生产率。另一方面，由于软构件是经过反复使用验证的，自身具有较高的质量，因此由软构件组成的新系统也具有较高的质量。</a:t>
            </a:r>
            <a:br>
              <a:rPr lang="zh-CN" altLang="en-US" dirty="0"/>
            </a:br>
            <a:r>
              <a:rPr lang="zh-CN" altLang="en-US" sz="700" b="0" i="0" kern="1200" dirty="0">
                <a:solidFill>
                  <a:schemeClr val="tx1">
                    <a:alpha val="99000"/>
                  </a:schemeClr>
                </a:solidFill>
                <a:latin typeface="Segoe UI" pitchFamily="34" charset="0"/>
                <a:ea typeface="+mn-ea"/>
                <a:cs typeface="+mn-cs"/>
              </a:rPr>
              <a:t>　　图</a:t>
            </a:r>
            <a:r>
              <a:rPr lang="en-US" altLang="zh-CN" sz="700" b="0" i="0" kern="1200" dirty="0">
                <a:solidFill>
                  <a:schemeClr val="tx1">
                    <a:alpha val="99000"/>
                  </a:schemeClr>
                </a:solidFill>
                <a:latin typeface="Segoe UI" pitchFamily="34" charset="0"/>
                <a:ea typeface="+mn-ea"/>
                <a:cs typeface="+mn-cs"/>
              </a:rPr>
              <a:t>1.10</a:t>
            </a:r>
            <a:r>
              <a:rPr lang="zh-CN" altLang="en-US" sz="700" b="0" i="0" kern="1200" dirty="0">
                <a:solidFill>
                  <a:schemeClr val="tx1">
                    <a:alpha val="99000"/>
                  </a:schemeClr>
                </a:solidFill>
                <a:latin typeface="Segoe UI" pitchFamily="34" charset="0"/>
                <a:ea typeface="+mn-ea"/>
                <a:cs typeface="+mn-cs"/>
              </a:rPr>
              <a:t>显示了利用软构件开发应用软件的过程。</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14743724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kern="1200" dirty="0">
                <a:solidFill>
                  <a:schemeClr val="tx1"/>
                </a:solidFill>
                <a:latin typeface="+mn-lt"/>
                <a:ea typeface="+mn-ea"/>
                <a:cs typeface="+mn-cs"/>
              </a:rPr>
              <a:t>计算机通过运行程序来实现各种不同的应用。把各种不同功能的程序，包括用户为自己特定目的而编写的应用程序、检查和诊断机器系统的程序、支持用户应用程序运行的系统程序、管理和控制机器系统资源的程序等通常称为软件。它是计算机系统中与硬件相互依存的另一部分，与硬件合为一体完成系统的功能。</a:t>
            </a:r>
          </a:p>
          <a:p>
            <a:r>
              <a:rPr lang="zh-CN" altLang="en-US" sz="1200" kern="1200" dirty="0">
                <a:solidFill>
                  <a:schemeClr val="tx1"/>
                </a:solidFill>
                <a:latin typeface="+mn-lt"/>
                <a:ea typeface="+mn-ea"/>
                <a:cs typeface="+mn-cs"/>
              </a:rPr>
              <a:t>在上世纪</a:t>
            </a:r>
            <a:r>
              <a:rPr lang="en-US" sz="1200" kern="1200" dirty="0">
                <a:solidFill>
                  <a:schemeClr val="tx1"/>
                </a:solidFill>
                <a:latin typeface="+mn-lt"/>
                <a:ea typeface="+mn-ea"/>
                <a:cs typeface="+mn-cs"/>
              </a:rPr>
              <a:t>90</a:t>
            </a:r>
            <a:r>
              <a:rPr lang="zh-CN" altLang="en-US" sz="1200" kern="1200" dirty="0">
                <a:solidFill>
                  <a:schemeClr val="tx1"/>
                </a:solidFill>
                <a:latin typeface="+mn-lt"/>
                <a:ea typeface="+mn-ea"/>
                <a:cs typeface="+mn-cs"/>
              </a:rPr>
              <a:t>年代之前，有些初学者认为软件就是程序，其实这个理解是不完全正确的，软件离不开程序，但程序并不是软件的全部。这里引用著名的美国软件工程教材作者简明地表述，可以写作“</a:t>
            </a:r>
            <a:r>
              <a:rPr lang="zh-CN" altLang="en-US" sz="1200" b="1" kern="1200" dirty="0">
                <a:solidFill>
                  <a:schemeClr val="tx1"/>
                </a:solidFill>
                <a:latin typeface="+mn-lt"/>
                <a:ea typeface="+mn-ea"/>
                <a:cs typeface="+mn-cs"/>
              </a:rPr>
              <a:t>软件＝程序</a:t>
            </a:r>
            <a:r>
              <a:rPr lang="en-US" sz="1200" b="1" kern="1200" dirty="0">
                <a:solidFill>
                  <a:schemeClr val="tx1"/>
                </a:solidFill>
                <a:latin typeface="+mn-lt"/>
                <a:ea typeface="+mn-ea"/>
                <a:cs typeface="+mn-cs"/>
              </a:rPr>
              <a:t>+</a:t>
            </a:r>
            <a:r>
              <a:rPr lang="zh-CN" altLang="en-US" sz="1200" b="1" kern="1200" dirty="0">
                <a:solidFill>
                  <a:schemeClr val="tx1"/>
                </a:solidFill>
                <a:latin typeface="+mn-lt"/>
                <a:ea typeface="+mn-ea"/>
                <a:cs typeface="+mn-cs"/>
              </a:rPr>
              <a:t>数据</a:t>
            </a:r>
            <a:r>
              <a:rPr lang="en-US" sz="1200" b="1" kern="1200" dirty="0">
                <a:solidFill>
                  <a:schemeClr val="tx1"/>
                </a:solidFill>
                <a:latin typeface="+mn-lt"/>
                <a:ea typeface="+mn-ea"/>
                <a:cs typeface="+mn-cs"/>
              </a:rPr>
              <a:t>+</a:t>
            </a:r>
            <a:r>
              <a:rPr lang="zh-CN" altLang="en-US" sz="1200" b="1" kern="1200" dirty="0">
                <a:solidFill>
                  <a:schemeClr val="tx1"/>
                </a:solidFill>
                <a:latin typeface="+mn-lt"/>
                <a:ea typeface="+mn-ea"/>
                <a:cs typeface="+mn-cs"/>
              </a:rPr>
              <a:t>文档</a:t>
            </a:r>
            <a:r>
              <a:rPr lang="zh-CN" altLang="en-US" sz="1200" kern="1200" dirty="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3</a:t>
            </a:fld>
            <a:endParaRPr lang="zh-CN" altLang="en-US"/>
          </a:p>
        </p:txBody>
      </p:sp>
    </p:spTree>
    <p:extLst>
      <p:ext uri="{BB962C8B-B14F-4D97-AF65-F5344CB8AC3E}">
        <p14:creationId xmlns:p14="http://schemas.microsoft.com/office/powerpoint/2010/main" val="38827056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700" b="0" i="0" kern="1200" dirty="0">
                <a:solidFill>
                  <a:schemeClr val="tx1">
                    <a:alpha val="99000"/>
                  </a:schemeClr>
                </a:solidFill>
                <a:latin typeface="Segoe UI" pitchFamily="34" charset="0"/>
                <a:ea typeface="+mn-ea"/>
                <a:cs typeface="+mn-cs"/>
              </a:rPr>
              <a:t>分而治之是指把大而复杂的问题分解成若干个简单的小问题，然后逐个解决。这种朴素的思想来源于人们生活与工作的经验，也完全适合于技术领域。图</a:t>
            </a:r>
            <a:r>
              <a:rPr lang="en-US" altLang="zh-CN" sz="700" b="0" i="0" kern="1200" dirty="0">
                <a:solidFill>
                  <a:schemeClr val="tx1">
                    <a:alpha val="99000"/>
                  </a:schemeClr>
                </a:solidFill>
                <a:latin typeface="Segoe UI" pitchFamily="34" charset="0"/>
                <a:ea typeface="+mn-ea"/>
                <a:cs typeface="+mn-cs"/>
              </a:rPr>
              <a:t>1.11</a:t>
            </a:r>
            <a:r>
              <a:rPr lang="zh-CN" altLang="en-US" sz="700" b="0" i="0" kern="1200" dirty="0">
                <a:solidFill>
                  <a:schemeClr val="tx1">
                    <a:alpha val="99000"/>
                  </a:schemeClr>
                </a:solidFill>
                <a:latin typeface="Segoe UI" pitchFamily="34" charset="0"/>
                <a:ea typeface="+mn-ea"/>
                <a:cs typeface="+mn-cs"/>
              </a:rPr>
              <a:t>表示了软件领域的分而治之策略，诸如软件的体系结构设计、模块化设计都是分而治之的具体表现。</a:t>
            </a: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14743724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700" b="0" i="0" kern="1200" dirty="0">
                <a:solidFill>
                  <a:schemeClr val="tx1">
                    <a:alpha val="99000"/>
                  </a:schemeClr>
                </a:solidFill>
                <a:latin typeface="Segoe UI" pitchFamily="34" charset="0"/>
                <a:ea typeface="+mn-ea"/>
                <a:cs typeface="+mn-cs"/>
              </a:rPr>
              <a:t>软件的优化是指优化软件的各个质量因素，如提高运行速度、提高对内存资源的利用率、使用户界面更加友好、使三维图形的真实感更强等等。我们应该树立这样的正确认识：优化工作不是可有可无的事情，而是必须要做的事情。</a:t>
            </a:r>
            <a:br>
              <a:rPr lang="zh-CN" altLang="en-US" dirty="0"/>
            </a:br>
            <a:br>
              <a:rPr lang="zh-CN" altLang="en-US" dirty="0"/>
            </a:br>
            <a:r>
              <a:rPr lang="zh-CN" altLang="en-US" sz="700" b="0" i="0" kern="1200" dirty="0">
                <a:solidFill>
                  <a:schemeClr val="tx1">
                    <a:alpha val="99000"/>
                  </a:schemeClr>
                </a:solidFill>
                <a:latin typeface="Segoe UI" pitchFamily="34" charset="0"/>
                <a:ea typeface="+mn-ea"/>
                <a:cs typeface="+mn-cs"/>
              </a:rPr>
              <a:t>　　当优化工作成为一种责任时，程序员才会不断改进软件中的算法，数据结构和程序组织，从而提高软件质量。著名的</a:t>
            </a:r>
            <a:r>
              <a:rPr lang="en-US" altLang="zh-CN" sz="700" b="0" i="0" kern="1200" dirty="0">
                <a:solidFill>
                  <a:schemeClr val="tx1">
                    <a:alpha val="99000"/>
                  </a:schemeClr>
                </a:solidFill>
                <a:latin typeface="Segoe UI" pitchFamily="34" charset="0"/>
                <a:ea typeface="+mn-ea"/>
                <a:cs typeface="+mn-cs"/>
              </a:rPr>
              <a:t>3D</a:t>
            </a:r>
            <a:r>
              <a:rPr lang="zh-CN" altLang="en-US" sz="700" b="0" i="0" kern="1200" dirty="0">
                <a:solidFill>
                  <a:schemeClr val="tx1">
                    <a:alpha val="99000"/>
                  </a:schemeClr>
                </a:solidFill>
                <a:latin typeface="Segoe UI" pitchFamily="34" charset="0"/>
                <a:ea typeface="+mn-ea"/>
                <a:cs typeface="+mn-cs"/>
              </a:rPr>
              <a:t>游戏软件</a:t>
            </a:r>
            <a:r>
              <a:rPr lang="en-US" altLang="zh-CN" sz="700" b="0" i="0" kern="1200" dirty="0">
                <a:solidFill>
                  <a:schemeClr val="tx1">
                    <a:alpha val="99000"/>
                  </a:schemeClr>
                </a:solidFill>
                <a:latin typeface="Segoe UI" pitchFamily="34" charset="0"/>
                <a:ea typeface="+mn-ea"/>
                <a:cs typeface="+mn-cs"/>
              </a:rPr>
              <a:t>Quake</a:t>
            </a:r>
            <a:r>
              <a:rPr lang="zh-CN" altLang="en-US" sz="700" b="0" i="0" kern="1200" dirty="0">
                <a:solidFill>
                  <a:schemeClr val="tx1">
                    <a:alpha val="99000"/>
                  </a:schemeClr>
                </a:solidFill>
                <a:latin typeface="Segoe UI" pitchFamily="34" charset="0"/>
                <a:ea typeface="+mn-ea"/>
                <a:cs typeface="+mn-cs"/>
              </a:rPr>
              <a:t>，能够在</a:t>
            </a:r>
            <a:r>
              <a:rPr lang="en-US" altLang="zh-CN" sz="700" b="0" i="0" kern="1200" dirty="0">
                <a:solidFill>
                  <a:schemeClr val="tx1">
                    <a:alpha val="99000"/>
                  </a:schemeClr>
                </a:solidFill>
                <a:latin typeface="Segoe UI" pitchFamily="34" charset="0"/>
                <a:ea typeface="+mn-ea"/>
                <a:cs typeface="+mn-cs"/>
              </a:rPr>
              <a:t>PC</a:t>
            </a:r>
            <a:r>
              <a:rPr lang="zh-CN" altLang="en-US" sz="700" b="0" i="0" kern="1200" dirty="0">
                <a:solidFill>
                  <a:schemeClr val="tx1">
                    <a:alpha val="99000"/>
                  </a:schemeClr>
                </a:solidFill>
                <a:latin typeface="Segoe UI" pitchFamily="34" charset="0"/>
                <a:ea typeface="+mn-ea"/>
                <a:cs typeface="+mn-cs"/>
              </a:rPr>
              <a:t>机上实时地绘制高度真实感的复杂场景。</a:t>
            </a:r>
            <a:r>
              <a:rPr lang="en-US" altLang="zh-CN" sz="700" b="0" i="0" kern="1200" dirty="0">
                <a:solidFill>
                  <a:schemeClr val="tx1">
                    <a:alpha val="99000"/>
                  </a:schemeClr>
                </a:solidFill>
                <a:latin typeface="Segoe UI" pitchFamily="34" charset="0"/>
                <a:ea typeface="+mn-ea"/>
                <a:cs typeface="+mn-cs"/>
              </a:rPr>
              <a:t>Quake</a:t>
            </a:r>
            <a:r>
              <a:rPr lang="zh-CN" altLang="en-US" sz="700" b="0" i="0" kern="1200" dirty="0">
                <a:solidFill>
                  <a:schemeClr val="tx1">
                    <a:alpha val="99000"/>
                  </a:schemeClr>
                </a:solidFill>
                <a:latin typeface="Segoe UI" pitchFamily="34" charset="0"/>
                <a:ea typeface="+mn-ea"/>
                <a:cs typeface="+mn-cs"/>
              </a:rPr>
              <a:t>的开发者能把很多成熟的图形技术发挥到极致，例如把</a:t>
            </a:r>
            <a:r>
              <a:rPr lang="en-US" altLang="zh-CN" sz="700" b="0" i="0" kern="1200" dirty="0" err="1">
                <a:solidFill>
                  <a:schemeClr val="tx1">
                    <a:alpha val="99000"/>
                  </a:schemeClr>
                </a:solidFill>
                <a:latin typeface="Segoe UI" pitchFamily="34" charset="0"/>
                <a:ea typeface="+mn-ea"/>
                <a:cs typeface="+mn-cs"/>
              </a:rPr>
              <a:t>Bresenham</a:t>
            </a:r>
            <a:r>
              <a:rPr lang="zh-CN" altLang="en-US" sz="700" b="0" i="0" kern="1200" dirty="0">
                <a:solidFill>
                  <a:schemeClr val="tx1">
                    <a:alpha val="99000"/>
                  </a:schemeClr>
                </a:solidFill>
                <a:latin typeface="Segoe UI" pitchFamily="34" charset="0"/>
                <a:ea typeface="+mn-ea"/>
                <a:cs typeface="+mn-cs"/>
              </a:rPr>
              <a:t>画线、多边形裁剪、树遍历等算法的速度提高近一个数量级，其技术水平已经远胜于目前国内领先的图形学相关科研成果。 </a:t>
            </a:r>
            <a:br>
              <a:rPr lang="zh-CN" altLang="en-US" dirty="0"/>
            </a:br>
            <a:r>
              <a:rPr lang="zh-CN" altLang="en-US" sz="700" b="0" i="0" kern="1200" dirty="0">
                <a:solidFill>
                  <a:schemeClr val="tx1">
                    <a:alpha val="99000"/>
                  </a:schemeClr>
                </a:solidFill>
                <a:latin typeface="Segoe UI" pitchFamily="34" charset="0"/>
                <a:ea typeface="+mn-ea"/>
                <a:cs typeface="+mn-cs"/>
              </a:rPr>
              <a:t>　　优化工作是十分复杂的，有时很难实现所有目标的优化，这时就需要</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折衷</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策略。软件的折衷策略是指通过协调各个质量因素，实现整体质量的最优。</a:t>
            </a:r>
            <a:br>
              <a:rPr lang="zh-CN" altLang="en-US" dirty="0"/>
            </a:br>
            <a:r>
              <a:rPr lang="zh-CN" altLang="en-US" sz="700" b="0" i="0" kern="1200" dirty="0">
                <a:solidFill>
                  <a:schemeClr val="tx1">
                    <a:alpha val="99000"/>
                  </a:schemeClr>
                </a:solidFill>
                <a:latin typeface="Segoe UI" pitchFamily="34" charset="0"/>
                <a:ea typeface="+mn-ea"/>
                <a:cs typeface="+mn-cs"/>
              </a:rPr>
              <a:t>　　软件折衷的重要原则是不能使某一方损失关键的职能，更不可以象</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舍鱼而取熊掌</a:t>
            </a:r>
            <a:r>
              <a:rPr lang="en-US" altLang="zh-CN" sz="700" b="0" i="0" kern="1200" dirty="0">
                <a:solidFill>
                  <a:schemeClr val="tx1">
                    <a:alpha val="99000"/>
                  </a:schemeClr>
                </a:solidFill>
                <a:latin typeface="Segoe UI" pitchFamily="34" charset="0"/>
                <a:ea typeface="+mn-ea"/>
                <a:cs typeface="+mn-cs"/>
              </a:rPr>
              <a:t>"</a:t>
            </a:r>
            <a:r>
              <a:rPr lang="zh-CN" altLang="en-US" sz="700" b="0" i="0" kern="1200" dirty="0">
                <a:solidFill>
                  <a:schemeClr val="tx1">
                    <a:alpha val="99000"/>
                  </a:schemeClr>
                </a:solidFill>
                <a:latin typeface="Segoe UI" pitchFamily="34" charset="0"/>
                <a:ea typeface="+mn-ea"/>
                <a:cs typeface="+mn-cs"/>
              </a:rPr>
              <a:t>那样抛弃一方。例如</a:t>
            </a:r>
            <a:r>
              <a:rPr lang="en-US" altLang="zh-CN" sz="700" b="0" i="0" kern="1200" dirty="0">
                <a:solidFill>
                  <a:schemeClr val="tx1">
                    <a:alpha val="99000"/>
                  </a:schemeClr>
                </a:solidFill>
                <a:latin typeface="Segoe UI" pitchFamily="34" charset="0"/>
                <a:ea typeface="+mn-ea"/>
                <a:cs typeface="+mn-cs"/>
              </a:rPr>
              <a:t>3D</a:t>
            </a:r>
            <a:r>
              <a:rPr lang="zh-CN" altLang="en-US" sz="700" b="0" i="0" kern="1200" dirty="0">
                <a:solidFill>
                  <a:schemeClr val="tx1">
                    <a:alpha val="99000"/>
                  </a:schemeClr>
                </a:solidFill>
                <a:latin typeface="Segoe UI" pitchFamily="34" charset="0"/>
                <a:ea typeface="+mn-ea"/>
                <a:cs typeface="+mn-cs"/>
              </a:rPr>
              <a:t>动画软件的瓶颈通常是速度，但如果为了提高速度而在程序中取消光照明计算，那么场景就会丧失真实感，</a:t>
            </a:r>
            <a:r>
              <a:rPr lang="en-US" altLang="zh-CN" sz="700" b="0" i="0" kern="1200" dirty="0">
                <a:solidFill>
                  <a:schemeClr val="tx1">
                    <a:alpha val="99000"/>
                  </a:schemeClr>
                </a:solidFill>
                <a:latin typeface="Segoe UI" pitchFamily="34" charset="0"/>
                <a:ea typeface="+mn-ea"/>
                <a:cs typeface="+mn-cs"/>
              </a:rPr>
              <a:t>3D</a:t>
            </a:r>
            <a:r>
              <a:rPr lang="zh-CN" altLang="en-US" sz="700" b="0" i="0" kern="1200" dirty="0">
                <a:solidFill>
                  <a:schemeClr val="tx1">
                    <a:alpha val="99000"/>
                  </a:schemeClr>
                </a:solidFill>
                <a:latin typeface="Segoe UI" pitchFamily="34" charset="0"/>
                <a:ea typeface="+mn-ea"/>
                <a:cs typeface="+mn-cs"/>
              </a:rPr>
              <a:t>动画也就不再有意义了。</a:t>
            </a:r>
            <a:br>
              <a:rPr lang="zh-CN" altLang="en-US" dirty="0"/>
            </a:br>
            <a:br>
              <a:rPr lang="zh-CN" altLang="en-US" dirty="0"/>
            </a:br>
            <a:r>
              <a:rPr lang="zh-CN" altLang="en-US" sz="700" b="0" i="0" kern="1200" dirty="0">
                <a:solidFill>
                  <a:schemeClr val="tx1">
                    <a:alpha val="99000"/>
                  </a:schemeClr>
                </a:solidFill>
                <a:latin typeface="Segoe UI" pitchFamily="34" charset="0"/>
                <a:ea typeface="+mn-ea"/>
                <a:cs typeface="+mn-cs"/>
              </a:rPr>
              <a:t>　　折衷是有原则的，如果滥用折衷的话，那么一旦碰到困难，人们就会用拆东墙补西墙的方式去折衷，不再下苦功去做有意义的优化。所以，我们应当坚持这样的折衷立场：在保证其它因素不差的前提下，使某些因素变得更好。 </a:t>
            </a:r>
            <a:br>
              <a:rPr lang="zh-CN" altLang="en-US" dirty="0"/>
            </a:br>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pPr/>
              <a:t>37</a:t>
            </a:fld>
            <a:endParaRPr lang="en-US" dirty="0"/>
          </a:p>
        </p:txBody>
      </p:sp>
    </p:spTree>
    <p:extLst>
      <p:ext uri="{BB962C8B-B14F-4D97-AF65-F5344CB8AC3E}">
        <p14:creationId xmlns:p14="http://schemas.microsoft.com/office/powerpoint/2010/main" val="14743724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8838859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过程定义了运用方法的顺序、应该交付的文档资料、为保证软件质量和协调变化所需要采取的管理措施，以及标志软件开发各个阶段任务完成的里程碑。</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pPr eaLnBrk="0" hangingPunct="0"/>
            <a:r>
              <a:rPr lang="zh-CN" altLang="en-US" sz="800" dirty="0"/>
              <a:t>软件生命周期的每一阶段都有明确的任务，把规模大、结构复杂、管理复杂的软件开发变得容易控制和管理。</a:t>
            </a:r>
          </a:p>
          <a:p>
            <a:pPr eaLnBrk="0" hangingPunct="0"/>
            <a:r>
              <a:rPr lang="zh-CN" altLang="en-US" sz="800" dirty="0"/>
              <a:t>        各个阶段的活动如何衔接，开发过程中采用什么样的策略，应遵守什么样的规定和制约，将这些活动框架（忽略不必要的细节）用一种模型表示出来，称为</a:t>
            </a:r>
            <a:r>
              <a:rPr lang="zh-CN" altLang="en-US" sz="800" b="1" dirty="0">
                <a:solidFill>
                  <a:srgbClr val="FF0000"/>
                </a:solidFill>
              </a:rPr>
              <a:t>软件过程模型</a:t>
            </a:r>
            <a:r>
              <a:rPr lang="zh-CN" altLang="en-US" sz="800" dirty="0"/>
              <a:t>（或</a:t>
            </a:r>
            <a:r>
              <a:rPr lang="zh-CN" altLang="en-US" sz="800" b="1" dirty="0">
                <a:solidFill>
                  <a:srgbClr val="FF0000"/>
                </a:solidFill>
              </a:rPr>
              <a:t>软件开发模型</a:t>
            </a:r>
            <a:r>
              <a:rPr lang="zh-CN" altLang="en-US" sz="800" b="1" dirty="0"/>
              <a:t>或</a:t>
            </a:r>
            <a:r>
              <a:rPr lang="zh-CN" altLang="en-US" sz="800" b="1" dirty="0">
                <a:solidFill>
                  <a:srgbClr val="FF0000"/>
                </a:solidFill>
              </a:rPr>
              <a:t>软件生命周期模型</a:t>
            </a:r>
            <a:r>
              <a:rPr lang="zh-CN" altLang="en-US" sz="800" dirty="0"/>
              <a:t>）。</a:t>
            </a:r>
          </a:p>
          <a:p>
            <a:pPr eaLnBrk="0" hangingPunct="0"/>
            <a:r>
              <a:rPr lang="en-US" altLang="zh-CN" sz="800" dirty="0"/>
              <a:t>       </a:t>
            </a:r>
            <a:r>
              <a:rPr lang="zh-CN" altLang="en-US" sz="800" dirty="0"/>
              <a:t>也就是说，</a:t>
            </a:r>
            <a:r>
              <a:rPr lang="en-US" altLang="zh-CN" sz="800" dirty="0"/>
              <a:t> </a:t>
            </a:r>
            <a:r>
              <a:rPr lang="zh-CN" altLang="en-US" sz="800" b="1" dirty="0"/>
              <a:t>软件过程模型是软件开发全部过程、活动和任务的结构框架</a:t>
            </a:r>
            <a:r>
              <a:rPr lang="zh-CN" altLang="en-US" sz="800" dirty="0"/>
              <a:t>。</a:t>
            </a:r>
            <a:endParaRPr lang="en-US" altLang="zh-CN" sz="800" dirty="0"/>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r>
              <a:rPr lang="zh-CN" altLang="en-US" b="1" dirty="0">
                <a:solidFill>
                  <a:srgbClr val="CC3300"/>
                </a:solidFill>
                <a:latin typeface="华文新魏" pitchFamily="2" charset="-122"/>
                <a:ea typeface="华文新魏" pitchFamily="2" charset="-122"/>
              </a:rPr>
              <a:t>软件开发模型</a:t>
            </a:r>
            <a:r>
              <a:rPr lang="zh-CN" altLang="en-US" b="1" dirty="0">
                <a:latin typeface="华文新魏" pitchFamily="2" charset="-122"/>
                <a:ea typeface="华文新魏" pitchFamily="2" charset="-122"/>
              </a:rPr>
              <a:t>是软件开发全部过程、活动和任务的</a:t>
            </a:r>
            <a:r>
              <a:rPr lang="zh-CN" altLang="en-US" b="1" dirty="0">
                <a:solidFill>
                  <a:schemeClr val="tx2"/>
                </a:solidFill>
                <a:latin typeface="华文新魏" pitchFamily="2" charset="-122"/>
                <a:ea typeface="华文新魏" pitchFamily="2" charset="-122"/>
              </a:rPr>
              <a:t>结构框架</a:t>
            </a:r>
            <a:r>
              <a:rPr lang="zh-CN" altLang="en-US" b="1" dirty="0">
                <a:latin typeface="华文新魏" pitchFamily="2" charset="-122"/>
                <a:ea typeface="华文新魏" pitchFamily="2" charset="-122"/>
              </a:rPr>
              <a:t>。它能直观表达软件开发全过程，明确规定要完成的主要活动、任务和开发策略。</a:t>
            </a:r>
          </a:p>
          <a:p>
            <a:r>
              <a:rPr lang="zh-CN" altLang="en-US" sz="800" dirty="0">
                <a:latin typeface="宋体" pitchFamily="2" charset="-122"/>
              </a:rPr>
              <a:t> </a:t>
            </a:r>
            <a:r>
              <a:rPr lang="zh-CN" altLang="en-US" sz="800" b="1" dirty="0">
                <a:latin typeface="宋体" pitchFamily="2" charset="-122"/>
              </a:rPr>
              <a:t>软件过程模型的选择基于项目和应用的性质、采用的方法工具以及需要的控制和交付的产品。几种典型的模型：</a:t>
            </a:r>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fld id="{8B263312-38AA-4E1E-B2B5-0F8F122B24FE}" type="slidenum">
              <a:rPr lang="en-US" smtClean="0"/>
              <a:pPr/>
              <a:t>39</a:t>
            </a:fld>
            <a:endParaRPr lang="en-US" dirty="0"/>
          </a:p>
        </p:txBody>
      </p:sp>
    </p:spTree>
    <p:extLst>
      <p:ext uri="{BB962C8B-B14F-4D97-AF65-F5344CB8AC3E}">
        <p14:creationId xmlns:p14="http://schemas.microsoft.com/office/powerpoint/2010/main" val="15271623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800" b="1" dirty="0">
                <a:latin typeface="宋体" pitchFamily="2" charset="-122"/>
              </a:rPr>
              <a:t>瀑布模型也称为</a:t>
            </a:r>
            <a:r>
              <a:rPr lang="zh-CN" altLang="en-US" b="1" dirty="0"/>
              <a:t>线性顺序模型</a:t>
            </a:r>
          </a:p>
          <a:p>
            <a:r>
              <a:rPr lang="zh-CN" altLang="en-US" sz="800" b="1" dirty="0">
                <a:latin typeface="宋体" pitchFamily="2" charset="-122"/>
              </a:rPr>
              <a:t>在</a:t>
            </a:r>
            <a:r>
              <a:rPr lang="en-US" altLang="zh-CN" sz="800" b="1" dirty="0">
                <a:latin typeface="宋体" pitchFamily="2" charset="-122"/>
              </a:rPr>
              <a:t>20</a:t>
            </a:r>
            <a:r>
              <a:rPr lang="zh-CN" altLang="en-US" sz="800" b="1" dirty="0">
                <a:latin typeface="宋体" pitchFamily="2" charset="-122"/>
              </a:rPr>
              <a:t>世纪</a:t>
            </a:r>
            <a:r>
              <a:rPr lang="en-US" altLang="zh-CN" sz="800" b="1" dirty="0">
                <a:latin typeface="宋体" pitchFamily="2" charset="-122"/>
              </a:rPr>
              <a:t>80</a:t>
            </a:r>
            <a:r>
              <a:rPr lang="zh-CN" altLang="en-US" sz="800" b="1" dirty="0">
                <a:latin typeface="宋体" pitchFamily="2" charset="-122"/>
              </a:rPr>
              <a:t>年代以前，瀑布模型一直是唯一被广泛采用的生命周期模型</a:t>
            </a:r>
            <a:endParaRPr lang="en-US" altLang="zh-CN" sz="800" b="1" dirty="0">
              <a:latin typeface="宋体" pitchFamily="2" charset="-122"/>
            </a:endParaRPr>
          </a:p>
          <a:p>
            <a:endParaRPr lang="en-US" altLang="zh-CN" sz="800" b="1" dirty="0">
              <a:latin typeface="宋体" pitchFamily="2" charset="-122"/>
            </a:endParaRPr>
          </a:p>
          <a:p>
            <a:r>
              <a:rPr lang="zh-CN" altLang="en-US" sz="800" dirty="0"/>
              <a:t>瀑布模型有许多优点：可强迫开发人员采用规范的方法（例如，结构化技术）； 严格地规定了每个阶段必须提交的文档；要求每个阶段交出的所有产品都必须经过质量保证小组的仔细验证。瀑布模型的成功在很大程度上是由于它基本上是一种文档驱动的模型。</a:t>
            </a:r>
            <a:r>
              <a:rPr lang="en-US" altLang="zh-CN" sz="800" dirty="0"/>
              <a:t> </a:t>
            </a:r>
          </a:p>
          <a:p>
            <a:r>
              <a:rPr lang="en-US" altLang="zh-CN" sz="800" dirty="0"/>
              <a:t>• </a:t>
            </a:r>
            <a:r>
              <a:rPr lang="zh-CN" altLang="en-US" sz="800" dirty="0"/>
              <a:t>适合于用户需求明确、完整、无重大变化的软件项目开发。</a:t>
            </a:r>
          </a:p>
          <a:p>
            <a:endParaRPr lang="en-US" altLang="zh-CN" sz="800" b="1" dirty="0">
              <a:latin typeface="宋体" pitchFamily="2" charset="-122"/>
            </a:endParaRPr>
          </a:p>
          <a:p>
            <a:pPr>
              <a:lnSpc>
                <a:spcPct val="100000"/>
              </a:lnSpc>
            </a:pPr>
            <a:r>
              <a:rPr lang="zh-CN" altLang="en-US" sz="800" b="1" dirty="0">
                <a:solidFill>
                  <a:schemeClr val="tx1"/>
                </a:solidFill>
                <a:latin typeface="楷体" pitchFamily="49" charset="-122"/>
                <a:ea typeface="楷体" pitchFamily="49" charset="-122"/>
              </a:rPr>
              <a:t>传统的瀑布模型过于理想化。事实上，人在工作过程中不可能不犯错误。</a:t>
            </a:r>
          </a:p>
          <a:p>
            <a:pPr>
              <a:lnSpc>
                <a:spcPct val="100000"/>
              </a:lnSpc>
            </a:pPr>
            <a:r>
              <a:rPr lang="zh-CN" altLang="en-US" sz="800" b="1" dirty="0">
                <a:solidFill>
                  <a:schemeClr val="tx1"/>
                </a:solidFill>
                <a:latin typeface="楷体" pitchFamily="49" charset="-122"/>
                <a:ea typeface="楷体" pitchFamily="49" charset="-122"/>
              </a:rPr>
              <a:t>在设计阶段可能发生规格说明文档中的错误。</a:t>
            </a:r>
          </a:p>
          <a:p>
            <a:pPr>
              <a:lnSpc>
                <a:spcPct val="100000"/>
              </a:lnSpc>
            </a:pPr>
            <a:r>
              <a:rPr lang="zh-CN" altLang="en-US" sz="800" b="1" dirty="0">
                <a:solidFill>
                  <a:schemeClr val="tx1"/>
                </a:solidFill>
                <a:latin typeface="楷体" pitchFamily="49" charset="-122"/>
                <a:ea typeface="楷体" pitchFamily="49" charset="-122"/>
              </a:rPr>
              <a:t>而设计上的缺陷或错误可能在实现过程中显现出来。</a:t>
            </a:r>
          </a:p>
          <a:p>
            <a:pPr>
              <a:lnSpc>
                <a:spcPct val="100000"/>
              </a:lnSpc>
            </a:pPr>
            <a:r>
              <a:rPr lang="zh-CN" altLang="en-US" sz="800" b="1" dirty="0">
                <a:solidFill>
                  <a:schemeClr val="tx1"/>
                </a:solidFill>
                <a:latin typeface="楷体" pitchFamily="49" charset="-122"/>
                <a:ea typeface="楷体" pitchFamily="49" charset="-122"/>
              </a:rPr>
              <a:t>在综合测试阶段将发现需求分析、设计或编码阶段的许多错误。</a:t>
            </a:r>
          </a:p>
          <a:p>
            <a:endParaRPr lang="en-US" altLang="zh-CN" sz="800" b="1" dirty="0">
              <a:latin typeface="宋体" pitchFamily="2" charset="-122"/>
            </a:endParaRP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39747002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05000"/>
              </a:lnSpc>
              <a:buClr>
                <a:schemeClr val="tx1"/>
              </a:buClr>
              <a:buFont typeface="Wingdings" pitchFamily="2" charset="2"/>
              <a:buChar char="Ø"/>
            </a:pPr>
            <a:r>
              <a:rPr lang="zh-CN" altLang="en-US" dirty="0"/>
              <a:t>瀑布模型适合于用户需求明确、完整、无重大变化的软件项目开发。瀑布模型的成功在很大程度上是由于它基本上是一种文档驱动的模型。</a:t>
            </a:r>
          </a:p>
          <a:p>
            <a:pPr>
              <a:lnSpc>
                <a:spcPct val="105000"/>
              </a:lnSpc>
            </a:pPr>
            <a:endParaRPr lang="zh-CN" altLang="en-US" dirty="0"/>
          </a:p>
          <a:p>
            <a:pPr>
              <a:buClr>
                <a:schemeClr val="tx1"/>
              </a:buClr>
              <a:buFont typeface="Wingdings" pitchFamily="2" charset="2"/>
              <a:buChar char="Ø"/>
            </a:pPr>
            <a:r>
              <a:rPr lang="zh-CN" altLang="en-US" dirty="0"/>
              <a:t>“瀑布模型是由文档驱动的”这个事实也是它的一个主要缺点。</a:t>
            </a:r>
          </a:p>
          <a:p>
            <a:pPr>
              <a:lnSpc>
                <a:spcPct val="80000"/>
              </a:lnSpc>
              <a:buFont typeface="Wingdings" pitchFamily="2" charset="2"/>
              <a:buNone/>
            </a:pPr>
            <a:r>
              <a:rPr lang="zh-CN" altLang="en-US" dirty="0"/>
              <a:t>   实际项目很少按照该模型给出的顺序进行；</a:t>
            </a:r>
          </a:p>
          <a:p>
            <a:pPr>
              <a:lnSpc>
                <a:spcPct val="80000"/>
              </a:lnSpc>
              <a:buFont typeface="Wingdings" pitchFamily="2" charset="2"/>
              <a:buNone/>
            </a:pPr>
            <a:r>
              <a:rPr lang="zh-CN" altLang="en-US" dirty="0"/>
              <a:t>   用户常常难以清楚地给出所有需求；</a:t>
            </a:r>
          </a:p>
          <a:p>
            <a:pPr>
              <a:lnSpc>
                <a:spcPct val="80000"/>
              </a:lnSpc>
              <a:buFont typeface="Wingdings" pitchFamily="2" charset="2"/>
              <a:buNone/>
            </a:pPr>
            <a:r>
              <a:rPr lang="zh-CN" altLang="en-US" dirty="0"/>
              <a:t>   用户必须有耐心，等到系统开发完成。</a:t>
            </a:r>
            <a:endParaRPr lang="en-US" altLang="zh-CN" dirty="0"/>
          </a:p>
          <a:p>
            <a:pPr>
              <a:lnSpc>
                <a:spcPct val="80000"/>
              </a:lnSpc>
              <a:buFont typeface="Wingdings" pitchFamily="2" charset="2"/>
              <a:buNone/>
            </a:pPr>
            <a:r>
              <a:rPr lang="zh-CN" altLang="en-US" dirty="0"/>
              <a:t> </a:t>
            </a:r>
          </a:p>
        </p:txBody>
      </p:sp>
      <p:sp>
        <p:nvSpPr>
          <p:cNvPr id="4" name="灯片编号占位符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117503431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277813" indent="-277813" eaLnBrk="1" hangingPunct="1"/>
            <a:r>
              <a:rPr lang="zh-CN" altLang="en-US" sz="800" b="0" dirty="0"/>
              <a:t>原型方法从软件工程师与客户的交流开始，其目的是定义软件的总体目标，标识需求。然后快速制订原型开发的计划，确定原型的目标和范围，采用快速设计的方式对其建模，并构建原型。</a:t>
            </a:r>
          </a:p>
          <a:p>
            <a:pPr marL="277813" indent="-277813" eaLnBrk="1" hangingPunct="1"/>
            <a:r>
              <a:rPr lang="zh-CN" altLang="en-US" sz="800" b="0" dirty="0"/>
              <a:t>被开发的原型应交付给客户试用，并收集客户的反馈意见，这些反馈意见可在下一轮迭代中对原型进行改进。在前一个原型需要改进，或者需要扩展其范围的时候，进入下一轮原型的迭代开发。</a:t>
            </a:r>
          </a:p>
          <a:p>
            <a:r>
              <a:rPr lang="zh-CN" altLang="en-US" sz="800" b="0" dirty="0"/>
              <a:t>必满足目标软件的所有约束，其目的是能快速、低成本地构建原型。</a:t>
            </a:r>
            <a:endParaRPr lang="en-US" altLang="zh-CN" sz="800" b="0" dirty="0"/>
          </a:p>
          <a:p>
            <a:endParaRPr lang="en-US" altLang="zh-CN" sz="800" b="0" dirty="0"/>
          </a:p>
          <a:p>
            <a:r>
              <a:rPr lang="zh-CN" altLang="en-US" sz="700" b="0" i="0" kern="1200" dirty="0">
                <a:solidFill>
                  <a:schemeClr val="tx1">
                    <a:alpha val="99000"/>
                  </a:schemeClr>
                </a:solidFill>
                <a:latin typeface="Segoe UI" pitchFamily="34" charset="0"/>
                <a:ea typeface="+mn-ea"/>
                <a:cs typeface="+mn-cs"/>
              </a:rPr>
              <a:t>快速原型模型的第一步是建造一个快速原型，实现客户或未来的用户与系统的交互，用户或客户对原型进行评价，进一步细化待开发软件的需求。通过逐步调整原型使其满足客户的要求，开发人员可以确定客户的真正需求是什么；第二步则在第一步的基础上开发客户满意的软件产品。</a:t>
            </a:r>
            <a:br>
              <a:rPr lang="zh-CN" altLang="en-US" dirty="0"/>
            </a:br>
            <a:r>
              <a:rPr lang="zh-CN" altLang="en-US" sz="700" b="0" i="0" kern="1200" dirty="0">
                <a:solidFill>
                  <a:schemeClr val="tx1">
                    <a:alpha val="99000"/>
                  </a:schemeClr>
                </a:solidFill>
                <a:latin typeface="Segoe UI" pitchFamily="34" charset="0"/>
                <a:ea typeface="+mn-ea"/>
                <a:cs typeface="+mn-cs"/>
              </a:rPr>
              <a:t>　　显然，快速原型方法可以克服瀑布模型的缺点，减少由于软件需求不明确带来的开发风险，具有显著的效果。</a:t>
            </a:r>
            <a:br>
              <a:rPr lang="zh-CN" altLang="en-US" dirty="0"/>
            </a:br>
            <a:br>
              <a:rPr lang="zh-CN" altLang="en-US" dirty="0"/>
            </a:br>
            <a:r>
              <a:rPr lang="zh-CN" altLang="en-US" sz="700" b="0" i="0" kern="1200" dirty="0">
                <a:solidFill>
                  <a:schemeClr val="tx1">
                    <a:alpha val="99000"/>
                  </a:schemeClr>
                </a:solidFill>
                <a:latin typeface="Segoe UI" pitchFamily="34" charset="0"/>
                <a:ea typeface="+mn-ea"/>
                <a:cs typeface="+mn-cs"/>
              </a:rPr>
              <a:t>　　快速原型的关键在于尽可能快速地建造出软件原型，一旦确定了客户的真正需求，所建造的原型将被丢弃。因此，原型系统的内部结构并不重要，重要的是必须迅速建立原型，随之迅速修改原型，以反映客户的需求。 </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3057956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6350" eaLnBrk="1" hangingPunct="1">
              <a:buFontTx/>
              <a:buNone/>
            </a:pPr>
            <a:r>
              <a:rPr lang="zh-CN" altLang="en-US" dirty="0"/>
              <a:t>（</a:t>
            </a:r>
            <a:r>
              <a:rPr lang="en-US" altLang="zh-CN" dirty="0"/>
              <a:t>1</a:t>
            </a:r>
            <a:r>
              <a:rPr lang="zh-CN" altLang="en-US" dirty="0"/>
              <a:t>） 原型系统已经通过与用户交互而得到验证，据此产生的规格说明文档正确地描述了用户需求，因此，在开发过程的后续阶段不会因为发现了规格说明文档的错误而进行较大的返工。</a:t>
            </a:r>
          </a:p>
          <a:p>
            <a:pPr indent="-6350" eaLnBrk="1" hangingPunct="1">
              <a:buFontTx/>
              <a:buNone/>
            </a:pPr>
            <a:r>
              <a:rPr lang="zh-CN" altLang="en-US" dirty="0"/>
              <a:t>（</a:t>
            </a:r>
            <a:r>
              <a:rPr lang="en-US" altLang="zh-CN" dirty="0"/>
              <a:t>2</a:t>
            </a:r>
            <a:r>
              <a:rPr lang="zh-CN" altLang="en-US" dirty="0"/>
              <a:t>） 开发人员通过建立原型系统已经学到了许多东西（至少知道了</a:t>
            </a:r>
            <a:r>
              <a:rPr lang="zh-CN" altLang="en-US" dirty="0">
                <a:latin typeface="Arial" charset="0"/>
              </a:rPr>
              <a:t>“</a:t>
            </a:r>
            <a:r>
              <a:rPr lang="zh-CN" altLang="en-US" dirty="0"/>
              <a:t>系统不应该做什么，以及怎样不去做不该做的事情</a:t>
            </a:r>
            <a:r>
              <a:rPr lang="zh-CN" altLang="en-US" dirty="0">
                <a:latin typeface="Arial" charset="0"/>
              </a:rPr>
              <a:t>”</a:t>
            </a:r>
            <a:r>
              <a:rPr lang="zh-CN" altLang="en-US" dirty="0"/>
              <a:t>），因此，在设计和编码阶段发生错误的可能性也比较小，这自然减少了在后续阶段需要改正前面阶段所犯错误的可能性。</a:t>
            </a:r>
          </a:p>
          <a:p>
            <a:pPr indent="-6350" eaLnBrk="1" hangingPunct="1">
              <a:buFontTx/>
              <a:buNone/>
            </a:pPr>
            <a:r>
              <a:rPr lang="zh-CN" altLang="en-US" dirty="0"/>
              <a:t>软件产品一旦交付给用户使用之后，维护便开始了。根据所需完成的维护工作种类的不同，可能需要返回到需求分析、规格说明、设计或编码等不同阶段，如图</a:t>
            </a:r>
            <a:r>
              <a:rPr lang="en-US" altLang="zh-CN" dirty="0"/>
              <a:t>1.4</a:t>
            </a:r>
            <a:r>
              <a:rPr lang="zh-CN" altLang="en-US" dirty="0"/>
              <a:t>中虚线箭头所示。</a:t>
            </a:r>
          </a:p>
          <a:p>
            <a:pPr lvl="1"/>
            <a:endParaRPr lang="en-US" dirty="0"/>
          </a:p>
          <a:p>
            <a:pPr indent="-6350" eaLnBrk="1" hangingPunct="1">
              <a:buFontTx/>
              <a:buNone/>
            </a:pPr>
            <a:r>
              <a:rPr lang="zh-CN" altLang="en-US" dirty="0"/>
              <a:t>快速原型的本质是</a:t>
            </a:r>
            <a:r>
              <a:rPr lang="zh-CN" altLang="en-US" dirty="0">
                <a:latin typeface="Arial" charset="0"/>
              </a:rPr>
              <a:t>“</a:t>
            </a:r>
            <a:r>
              <a:rPr lang="zh-CN" altLang="en-US" dirty="0"/>
              <a:t>快速</a:t>
            </a:r>
            <a:r>
              <a:rPr lang="zh-CN" altLang="en-US" dirty="0">
                <a:latin typeface="Arial" charset="0"/>
              </a:rPr>
              <a:t>”</a:t>
            </a:r>
            <a:r>
              <a:rPr lang="zh-CN" altLang="en-US" dirty="0"/>
              <a:t>。开发人员应该尽可能快地建造出原型系统，以加速软件开发过程，节约软件开发成本。原型的用途是获知用户的真正需求，一旦需求确定了，原型将被抛弃。因此，原型系统的内部结构并不重要，重要的是，必须迅速地构建原型然后根据用户意见迅速地修改原型。</a:t>
            </a:r>
            <a:r>
              <a:rPr lang="en-US" altLang="zh-CN" dirty="0"/>
              <a:t>UNIX Shell</a:t>
            </a:r>
            <a:r>
              <a:rPr lang="zh-CN" altLang="en-US" dirty="0"/>
              <a:t>和超文本都是广泛使用的快速原型语言，最近的趋势是，广泛地使用第四代语言（</a:t>
            </a:r>
            <a:r>
              <a:rPr lang="en-US" altLang="zh-CN" dirty="0"/>
              <a:t>4GL</a:t>
            </a:r>
            <a:r>
              <a:rPr lang="zh-CN" altLang="en-US" dirty="0"/>
              <a:t>）构建快速原型。</a:t>
            </a:r>
          </a:p>
          <a:p>
            <a:pPr indent="-6350" eaLnBrk="1" hangingPunct="1">
              <a:buFontTx/>
              <a:buNone/>
            </a:pPr>
            <a:r>
              <a:rPr lang="zh-CN" altLang="en-US" dirty="0"/>
              <a:t>当快速原型的某个部分是利用软件工具由计算机自动生成的时候，可以把这部分用到最终的软件产品中。</a:t>
            </a:r>
          </a:p>
          <a:p>
            <a:pPr lvl="1"/>
            <a:endParaRPr lang="en-US" dirty="0"/>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23422451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800" dirty="0"/>
              <a:t>在用户不能给出完整、准确的需求说明，或者开发者不能确定算法的有效性、操作系统的适应性或人机交互的形式等许多情况下，可以根据用户的一组基本需求，快速建造一个原型（可运行的软件），然后进行评估，进一步精化、调整原型，使其满足用户的要求，也使开发者对将要做的事情有更好的理解。</a:t>
            </a:r>
            <a:endParaRPr lang="en-US" altLang="zh-CN" sz="800" dirty="0"/>
          </a:p>
          <a:p>
            <a:endParaRPr lang="en-US" altLang="zh-CN" sz="800" dirty="0"/>
          </a:p>
          <a:p>
            <a:pPr eaLnBrk="0" hangingPunct="0">
              <a:spcAft>
                <a:spcPct val="30000"/>
              </a:spcAft>
            </a:pPr>
            <a:r>
              <a:rPr lang="zh-CN" altLang="en-US" sz="900" b="1" dirty="0"/>
              <a:t>原型模型存在的问题</a:t>
            </a:r>
            <a:endParaRPr lang="zh-CN" altLang="en-US" sz="800" dirty="0"/>
          </a:p>
          <a:p>
            <a:pPr eaLnBrk="0" hangingPunct="0"/>
            <a:r>
              <a:rPr lang="zh-CN" altLang="en-US" sz="800" dirty="0"/>
              <a:t>       </a:t>
            </a:r>
            <a:r>
              <a:rPr lang="en-US" altLang="zh-CN" sz="800" dirty="0"/>
              <a:t>⑴  </a:t>
            </a:r>
            <a:r>
              <a:rPr lang="zh-CN" altLang="en-US" sz="800" dirty="0"/>
              <a:t>为了使原型尽快的工作，没有考虑软件的总体质量和长期的可维护性。</a:t>
            </a:r>
          </a:p>
          <a:p>
            <a:pPr eaLnBrk="0" hangingPunct="0"/>
            <a:r>
              <a:rPr lang="zh-CN" altLang="en-US" sz="800" dirty="0"/>
              <a:t>       </a:t>
            </a:r>
            <a:r>
              <a:rPr lang="en-US" altLang="zh-CN" sz="800" dirty="0"/>
              <a:t>⑵  </a:t>
            </a:r>
            <a:r>
              <a:rPr lang="zh-CN" altLang="en-US" sz="800" dirty="0"/>
              <a:t>为了演示，可能采用不合适的操作系统、编程语言、效率低的算法，这些不理想的选择成了系统的组成部分。</a:t>
            </a:r>
          </a:p>
          <a:p>
            <a:pPr eaLnBrk="0" hangingPunct="0"/>
            <a:r>
              <a:rPr lang="zh-CN" altLang="en-US" sz="800" dirty="0"/>
              <a:t>       </a:t>
            </a:r>
            <a:r>
              <a:rPr lang="en-US" altLang="zh-CN" sz="800" dirty="0"/>
              <a:t>⑶  </a:t>
            </a:r>
            <a:r>
              <a:rPr lang="zh-CN" altLang="en-US" sz="800" dirty="0"/>
              <a:t>开发过程不便于管理。</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45</a:t>
            </a:fld>
            <a:endParaRPr lang="en-US" dirty="0"/>
          </a:p>
        </p:txBody>
      </p:sp>
    </p:spTree>
    <p:extLst>
      <p:ext uri="{BB962C8B-B14F-4D97-AF65-F5344CB8AC3E}">
        <p14:creationId xmlns:p14="http://schemas.microsoft.com/office/powerpoint/2010/main" val="2663967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第一个增量构件往往实现软件的基本需求，提供最核心的功能。第二个增量构件提供更完善的编辑和文档生成功能；第三个增量构件实现拼写和语法检查功能；第四个增量构件完成高级的页面排版功能。</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把软件产品分解成增量构件时，应该使构件的规模适中，规模过大或过小都不好。最佳分解方法因软件产品特点和开发人员的习惯而异。分解时惟一必须遵守的约束条件是，当把新构件集成到现有软件中时，所形成的产品必须是可测试的。</a:t>
            </a: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采用瀑布模型或快速原型模型开发软件时，目标都是一次就把一个满足所有需求的产品提交给用户。增量模型则与之相反，它分批地逐步向用户提交产品，整个软件产品被分解成许多个增量构件，开发人员一个构件接一个构件地向用户提交产品。从第一个构件交付之日起，用户就能做一些有用的工作。显然，能在较短时间内向用户提交可完成部分工作的产品，是增量模型的一个优点。</a:t>
            </a:r>
          </a:p>
          <a:p>
            <a:pPr marL="0" marR="0" indent="0" algn="l" defTabSz="685487" rtl="0" eaLnBrk="1" fontAlgn="auto" latinLnBrk="0" hangingPunct="1">
              <a:lnSpc>
                <a:spcPct val="90000"/>
              </a:lnSpc>
              <a:spcBef>
                <a:spcPts val="0"/>
              </a:spcBef>
              <a:spcAft>
                <a:spcPts val="25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46</a:t>
            </a:fld>
            <a:endParaRPr lang="en-US" dirty="0"/>
          </a:p>
        </p:txBody>
      </p:sp>
    </p:spTree>
    <p:extLst>
      <p:ext uri="{BB962C8B-B14F-4D97-AF65-F5344CB8AC3E}">
        <p14:creationId xmlns:p14="http://schemas.microsoft.com/office/powerpoint/2010/main" val="308003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fld id="{08CDE2E5-8E7E-4730-8210-6504D0711F35}" type="datetime1">
              <a:rPr lang="en-US" smtClean="0">
                <a:solidFill>
                  <a:prstClr val="black"/>
                </a:solidFill>
              </a:rPr>
              <a:pPr/>
              <a:t>3/6/2019</a:t>
            </a:fld>
            <a:endParaRPr lang="en-US" dirty="0">
              <a:solidFill>
                <a:prstClr val="black"/>
              </a:solidFill>
            </a:endParaRPr>
          </a:p>
        </p:txBody>
      </p:sp>
      <p:sp>
        <p:nvSpPr>
          <p:cNvPr id="5" name="Slide Number Placeholder 4"/>
          <p:cNvSpPr>
            <a:spLocks noGrp="1"/>
          </p:cNvSpPr>
          <p:nvPr>
            <p:ph type="sldNum" sz="quarter" idx="11"/>
          </p:nvPr>
        </p:nvSpPr>
        <p:spPr/>
        <p:txBody>
          <a:bodyPr/>
          <a:lstStyle/>
          <a:p>
            <a:fld id="{8B263312-38AA-4E1E-B2B5-0F8F122B24FE}" type="slidenum">
              <a:rPr lang="en-US" smtClean="0">
                <a:solidFill>
                  <a:prstClr val="black"/>
                </a:solidFill>
              </a:rPr>
              <a:pPr/>
              <a:t>4</a:t>
            </a:fld>
            <a:endParaRPr lang="en-US" dirty="0">
              <a:solidFill>
                <a:prstClr val="black"/>
              </a:solidFill>
            </a:endParaRPr>
          </a:p>
        </p:txBody>
      </p:sp>
      <p:sp>
        <p:nvSpPr>
          <p:cNvPr id="6" name="Header Placeholder 5"/>
          <p:cNvSpPr>
            <a:spLocks noGrp="1"/>
          </p:cNvSpPr>
          <p:nvPr>
            <p:ph type="hdr" sz="quarter" idx="12"/>
          </p:nvPr>
        </p:nvSpPr>
        <p:spPr/>
        <p:txBody>
          <a:bodyPr/>
          <a:lstStyle/>
          <a:p>
            <a:endParaRPr lang="en-US" dirty="0">
              <a:solidFill>
                <a:prstClr val="black"/>
              </a:solidFill>
              <a:latin typeface="Segoe UI" pitchFamily="34" charset="0"/>
            </a:endParaRPr>
          </a:p>
        </p:txBody>
      </p:sp>
      <p:sp>
        <p:nvSpPr>
          <p:cNvPr id="7" name="Footer Placeholder 6"/>
          <p:cNvSpPr>
            <a:spLocks noGrp="1"/>
          </p:cNvSpPr>
          <p:nvPr>
            <p:ph type="ftr" sz="quarter" idx="13"/>
          </p:nvPr>
        </p:nvSpPr>
        <p:spPr/>
        <p:txBody>
          <a:bodyPr/>
          <a:lstStyle/>
          <a:p>
            <a:r>
              <a:rPr lang="en-US" dirty="0">
                <a:solidFill>
                  <a:srgbClr val="000000"/>
                </a:solidFill>
                <a:latin typeface="Segoe UI" pitchFamily="34" charset="0"/>
              </a:rPr>
              <a:t>© 2010 Microsoft Corporation. All rights reserved. Microsoft, Windows, Windows Vista and other product names are or may be registered trademarks and/or trademarks in the U.S. and/or other countries.</a:t>
            </a:r>
          </a:p>
          <a:p>
            <a:r>
              <a:rPr lang="en-US" dirty="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solidFill>
                  <a:srgbClr val="000000"/>
                </a:solidFill>
                <a:latin typeface="Segoe UI" pitchFamily="34" charset="0"/>
              </a:rPr>
            </a:br>
            <a:r>
              <a:rPr lang="en-US" dirty="0">
                <a:solidFill>
                  <a:srgbClr val="000000"/>
                </a:solidFill>
                <a:latin typeface="Segoe UI" pitchFamily="34" charset="0"/>
              </a:rPr>
              <a:t>MICROSOFT MAKES NO WARRANTIES, EXPRESS, IMPLIED OR STATUTORY, AS TO THE INFORMATION IN THIS PRESENTATION.</a:t>
            </a:r>
          </a:p>
        </p:txBody>
      </p:sp>
    </p:spTree>
    <p:extLst>
      <p:ext uri="{BB962C8B-B14F-4D97-AF65-F5344CB8AC3E}">
        <p14:creationId xmlns:p14="http://schemas.microsoft.com/office/powerpoint/2010/main" val="10976658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800" b="1" dirty="0">
                <a:latin typeface="宋体" pitchFamily="2" charset="-122"/>
              </a:rPr>
              <a:t>反复的应用瀑布模型的基本成分和原型模型的迭代特征，每一个线型过程产生一个</a:t>
            </a:r>
            <a:r>
              <a:rPr lang="zh-CN" altLang="en-US" sz="800" b="1" dirty="0"/>
              <a:t>“</a:t>
            </a:r>
            <a:r>
              <a:rPr lang="zh-CN" altLang="en-US" sz="800" b="1" dirty="0">
                <a:latin typeface="宋体" pitchFamily="2" charset="-122"/>
              </a:rPr>
              <a:t>增量</a:t>
            </a:r>
            <a:r>
              <a:rPr lang="zh-CN" altLang="en-US" sz="800" b="1" dirty="0"/>
              <a:t>”</a:t>
            </a:r>
            <a:r>
              <a:rPr lang="zh-CN" altLang="en-US" sz="800" b="1" dirty="0">
                <a:latin typeface="宋体" pitchFamily="2" charset="-122"/>
              </a:rPr>
              <a:t>的发布或提交，该增量均是一个可运行的产品。</a:t>
            </a:r>
          </a:p>
          <a:p>
            <a:r>
              <a:rPr lang="zh-CN" altLang="en-US" sz="800" b="1" dirty="0">
                <a:latin typeface="宋体" pitchFamily="2" charset="-122"/>
              </a:rPr>
              <a:t>    </a:t>
            </a:r>
            <a:r>
              <a:rPr lang="en-US" altLang="zh-CN" sz="800" b="1" dirty="0"/>
              <a:t>•</a:t>
            </a:r>
            <a:r>
              <a:rPr lang="en-US" altLang="zh-CN" sz="800" b="1" dirty="0">
                <a:latin typeface="宋体" pitchFamily="2" charset="-122"/>
              </a:rPr>
              <a:t> </a:t>
            </a:r>
            <a:r>
              <a:rPr lang="zh-CN" altLang="en-US" sz="800" b="1" dirty="0">
                <a:latin typeface="宋体" pitchFamily="2" charset="-122"/>
              </a:rPr>
              <a:t>早期的版本实现用户的基本需求，并提供给用户评估的平台。</a:t>
            </a:r>
          </a:p>
          <a:p>
            <a:pPr marL="533400" indent="-533400" eaLnBrk="0" hangingPunct="0">
              <a:lnSpc>
                <a:spcPct val="110000"/>
              </a:lnSpc>
              <a:spcBef>
                <a:spcPts val="600"/>
              </a:spcBef>
              <a:buClr>
                <a:schemeClr val="tx1"/>
              </a:buClr>
              <a:buSzPct val="70000"/>
              <a:buFontTx/>
              <a:buAutoNum type="arabicPeriod"/>
            </a:pPr>
            <a:r>
              <a:rPr lang="zh-CN" altLang="en-US" sz="800" dirty="0"/>
              <a:t>在较短时间内向用户提交可完成部分工作的产品，并分批、逐步地向用户提交产品。从第一个构件交付之日起，用户就能做一些有用的工作。</a:t>
            </a:r>
          </a:p>
          <a:p>
            <a:pPr marL="533400" indent="-533400" eaLnBrk="0" hangingPunct="0">
              <a:lnSpc>
                <a:spcPct val="110000"/>
              </a:lnSpc>
              <a:spcBef>
                <a:spcPts val="600"/>
              </a:spcBef>
              <a:buClr>
                <a:schemeClr val="tx1"/>
              </a:buClr>
              <a:buSzPct val="70000"/>
              <a:buFontTx/>
              <a:buAutoNum type="arabicPeriod"/>
            </a:pPr>
            <a:r>
              <a:rPr lang="zh-CN" altLang="en-US" sz="800" dirty="0"/>
              <a:t>整个软件产品被分解成许多个增量构件，开发人员可以一个构件一个构件地逐步开发。</a:t>
            </a:r>
          </a:p>
          <a:p>
            <a:pPr marL="533400" indent="-533400" eaLnBrk="0" hangingPunct="0">
              <a:lnSpc>
                <a:spcPct val="110000"/>
              </a:lnSpc>
              <a:spcBef>
                <a:spcPts val="600"/>
              </a:spcBef>
              <a:buClr>
                <a:schemeClr val="tx1"/>
              </a:buClr>
              <a:buSzPct val="70000"/>
              <a:buFontTx/>
              <a:buAutoNum type="arabicPeriod"/>
            </a:pPr>
            <a:r>
              <a:rPr lang="zh-CN" altLang="en-US" sz="800" dirty="0"/>
              <a:t>逐步增加产品功能可以使用户有较充裕的时间学习和适应新产品，从而减少一个全新的软件可能给客户组织带来的冲击。</a:t>
            </a:r>
          </a:p>
          <a:p>
            <a:pPr marL="533400" indent="-533400" eaLnBrk="0" hangingPunct="0">
              <a:lnSpc>
                <a:spcPct val="110000"/>
              </a:lnSpc>
              <a:spcBef>
                <a:spcPts val="600"/>
              </a:spcBef>
              <a:buClr>
                <a:schemeClr val="tx1"/>
              </a:buClr>
              <a:buSzPct val="70000"/>
              <a:buFontTx/>
              <a:buAutoNum type="arabicPeriod"/>
            </a:pPr>
            <a:r>
              <a:rPr lang="zh-CN" altLang="en-US" sz="800" dirty="0"/>
              <a:t>采用增量模型比采用瀑布模型和快速原型模型需要更精心的设计，但在设计阶段多付出的劳动将在维护阶段获得回报。</a:t>
            </a:r>
            <a:endParaRPr lang="en-US" altLang="zh-CN" sz="800" dirty="0"/>
          </a:p>
          <a:p>
            <a:pPr marL="342900" indent="-342900" eaLnBrk="0" hangingPunct="0">
              <a:buFontTx/>
              <a:buNone/>
            </a:pPr>
            <a:r>
              <a:rPr lang="zh-CN" altLang="en-US" sz="800" dirty="0"/>
              <a:t>实现中的困难</a:t>
            </a:r>
            <a:endParaRPr lang="en-US" altLang="zh-CN" sz="800" dirty="0"/>
          </a:p>
          <a:p>
            <a:pPr marL="342900" indent="-342900" eaLnBrk="0" hangingPunct="0">
              <a:buFontTx/>
              <a:buNone/>
            </a:pPr>
            <a:r>
              <a:rPr lang="en-US" altLang="zh-CN" sz="800" dirty="0"/>
              <a:t>1.</a:t>
            </a:r>
            <a:r>
              <a:rPr lang="zh-CN" altLang="en-US" sz="800" dirty="0"/>
              <a:t>在把每个新的增量构件集成到现有软件体系结构中时，必须不破坏原来已经开发出的产品。此外，必须把软件的体系结构设计得便于按这种方式进行扩充，向现有产品中加入新构件的过程必须简单、方便，也就是说，</a:t>
            </a:r>
            <a:r>
              <a:rPr lang="zh-CN" altLang="en-US" sz="800" b="1" dirty="0">
                <a:solidFill>
                  <a:srgbClr val="FF0000"/>
                </a:solidFill>
              </a:rPr>
              <a:t>软件体系结构必须是开放的。</a:t>
            </a:r>
          </a:p>
          <a:p>
            <a:pPr marL="342900" indent="-342900" eaLnBrk="0" hangingPunct="0">
              <a:buFontTx/>
              <a:buNone/>
            </a:pPr>
            <a:r>
              <a:rPr lang="en-US" altLang="zh-CN" sz="800" dirty="0"/>
              <a:t>2.</a:t>
            </a:r>
            <a:r>
              <a:rPr lang="zh-CN" altLang="en-US" sz="800" dirty="0"/>
              <a:t>开发人员既要把软件系统看作整体。又要看成可独立的构件，相互矛盾。</a:t>
            </a:r>
          </a:p>
          <a:p>
            <a:pPr marL="342900" indent="-342900" eaLnBrk="0" hangingPunct="0">
              <a:buFontTx/>
              <a:buNone/>
            </a:pPr>
            <a:r>
              <a:rPr lang="en-US" altLang="zh-CN" sz="800" dirty="0"/>
              <a:t>3.</a:t>
            </a:r>
            <a:r>
              <a:rPr lang="zh-CN" altLang="en-US" sz="800" dirty="0"/>
              <a:t>多个构件并行开发，具有无法集成的风险。</a:t>
            </a:r>
          </a:p>
          <a:p>
            <a:endParaRPr lang="en-US" altLang="zh-CN" dirty="0"/>
          </a:p>
          <a:p>
            <a:r>
              <a:rPr lang="zh-CN" altLang="en-US" dirty="0">
                <a:latin typeface="华文新魏" pitchFamily="2" charset="-122"/>
                <a:ea typeface="华文新魏" pitchFamily="2" charset="-122"/>
              </a:rPr>
              <a:t>如果项目在既定的商业要求之前不可能找到足够的开发人员，这种情况下增量模型显得特别有用</a:t>
            </a:r>
          </a:p>
          <a:p>
            <a:r>
              <a:rPr lang="zh-CN" altLang="en-US" dirty="0">
                <a:latin typeface="华文新魏" pitchFamily="2" charset="-122"/>
                <a:ea typeface="华文新魏" pitchFamily="2" charset="-122"/>
              </a:rPr>
              <a:t>早期的增量可以由少量的人员实现。如果核心产品的口碑不错，可为下一个增量投入更多的人力</a:t>
            </a:r>
            <a:endParaRPr lang="en-US" altLang="zh-CN" dirty="0">
              <a:latin typeface="华文新魏" pitchFamily="2" charset="-122"/>
              <a:ea typeface="华文新魏" pitchFamily="2" charset="-122"/>
            </a:endParaRP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10164207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latin typeface="楷体" pitchFamily="49" charset="-122"/>
                <a:ea typeface="楷体" pitchFamily="49" charset="-122"/>
              </a:rPr>
              <a:t>增量模型能有计划地管理技术风险，如早期增量版本中避免采用尚未成熟的技术</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17136536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b="1" dirty="0">
                <a:latin typeface="隶书" pitchFamily="49" charset="-122"/>
                <a:ea typeface="隶书" pitchFamily="49" charset="-122"/>
              </a:rPr>
              <a:t>软件开发几乎总要冒一定风险，例如：</a:t>
            </a:r>
            <a:endParaRPr lang="en-US" altLang="zh-CN" b="1" dirty="0">
              <a:latin typeface="隶书" pitchFamily="49" charset="-122"/>
              <a:ea typeface="隶书" pitchFamily="49" charset="-122"/>
            </a:endParaRPr>
          </a:p>
          <a:p>
            <a:r>
              <a:rPr lang="zh-CN" altLang="en-US" b="1" dirty="0">
                <a:latin typeface="隶书" pitchFamily="49" charset="-122"/>
                <a:ea typeface="隶书" pitchFamily="49" charset="-122"/>
              </a:rPr>
              <a:t>产品交付给用户后用户可能不满意；</a:t>
            </a:r>
          </a:p>
          <a:p>
            <a:r>
              <a:rPr lang="zh-CN" altLang="en-US" b="1" dirty="0">
                <a:latin typeface="隶书" pitchFamily="49" charset="-122"/>
                <a:ea typeface="隶书" pitchFamily="49" charset="-122"/>
              </a:rPr>
              <a:t>到了预定的交付日期软件可能还未开发出来；</a:t>
            </a:r>
          </a:p>
          <a:p>
            <a:r>
              <a:rPr lang="zh-CN" altLang="en-US" b="1" dirty="0">
                <a:latin typeface="隶书" pitchFamily="49" charset="-122"/>
                <a:ea typeface="隶书" pitchFamily="49" charset="-122"/>
              </a:rPr>
              <a:t>实际的开发成本可能超过预算；</a:t>
            </a:r>
          </a:p>
          <a:p>
            <a:r>
              <a:rPr lang="zh-CN" altLang="en-US" b="1" dirty="0">
                <a:latin typeface="隶书" pitchFamily="49" charset="-122"/>
                <a:ea typeface="隶书" pitchFamily="49" charset="-122"/>
              </a:rPr>
              <a:t>产品完成前一些关键的开发人员 </a:t>
            </a:r>
            <a:r>
              <a:rPr lang="zh-CN" altLang="en-US" b="1" dirty="0">
                <a:latin typeface="Arial" pitchFamily="34" charset="0"/>
                <a:ea typeface="隶书" pitchFamily="49" charset="-122"/>
              </a:rPr>
              <a:t>“</a:t>
            </a:r>
            <a:r>
              <a:rPr lang="zh-CN" altLang="en-US" b="1" dirty="0">
                <a:latin typeface="隶书" pitchFamily="49" charset="-122"/>
                <a:ea typeface="隶书" pitchFamily="49" charset="-122"/>
              </a:rPr>
              <a:t>跳槽</a:t>
            </a:r>
            <a:r>
              <a:rPr lang="zh-CN" altLang="en-US" b="1" dirty="0">
                <a:latin typeface="Arial" pitchFamily="34" charset="0"/>
                <a:ea typeface="隶书" pitchFamily="49" charset="-122"/>
              </a:rPr>
              <a:t>”</a:t>
            </a:r>
            <a:r>
              <a:rPr lang="zh-CN" altLang="en-US" b="1" dirty="0">
                <a:latin typeface="隶书" pitchFamily="49" charset="-122"/>
                <a:ea typeface="隶书" pitchFamily="49" charset="-122"/>
              </a:rPr>
              <a:t>了；</a:t>
            </a:r>
          </a:p>
          <a:p>
            <a:r>
              <a:rPr lang="zh-CN" altLang="en-US" b="1" dirty="0">
                <a:latin typeface="隶书" pitchFamily="49" charset="-122"/>
                <a:ea typeface="隶书" pitchFamily="49" charset="-122"/>
              </a:rPr>
              <a:t>产品投入市场之前竞争对手发布了一个功能相近、价格更低的软件等。</a:t>
            </a:r>
            <a:endParaRPr lang="en-US" altLang="zh-CN" b="1" dirty="0">
              <a:latin typeface="隶书" pitchFamily="49" charset="-122"/>
              <a:ea typeface="隶书" pitchFamily="49" charset="-122"/>
            </a:endParaRPr>
          </a:p>
          <a:p>
            <a:endParaRPr lang="en-US" altLang="zh-CN" b="1" dirty="0">
              <a:latin typeface="隶书" pitchFamily="49" charset="-122"/>
              <a:ea typeface="隶书" pitchFamily="49" charset="-122"/>
            </a:endParaRPr>
          </a:p>
          <a:p>
            <a:r>
              <a:rPr lang="zh-CN" altLang="en-US" sz="800" b="1" dirty="0"/>
              <a:t>可看作在每个阶段之前都增加了风险分析过程的快速原型模型</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29516150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85000" lnSpcReduction="20000"/>
          </a:bodyPr>
          <a:lstStyle/>
          <a:p>
            <a:pPr eaLnBrk="0" hangingPunct="0">
              <a:spcAft>
                <a:spcPct val="30000"/>
              </a:spcAft>
            </a:pPr>
            <a:r>
              <a:rPr lang="zh-CN" altLang="en-US" sz="2800" b="1" dirty="0"/>
              <a:t>螺旋模型的优点</a:t>
            </a:r>
          </a:p>
          <a:p>
            <a:pPr lvl="1" eaLnBrk="0" hangingPunct="0">
              <a:buFont typeface="Wingdings" pitchFamily="2" charset="2"/>
              <a:buChar char="Ø"/>
            </a:pPr>
            <a:r>
              <a:rPr lang="zh-CN" altLang="en-US" sz="2400" dirty="0"/>
              <a:t>对可选方案和约束条件的强调有利于已有软件的重用，也有助于把软件质量作为软件开发的一个重要目标</a:t>
            </a:r>
          </a:p>
          <a:p>
            <a:pPr lvl="1" eaLnBrk="0" hangingPunct="0">
              <a:buFont typeface="Wingdings" pitchFamily="2" charset="2"/>
              <a:buChar char="Ø"/>
            </a:pPr>
            <a:r>
              <a:rPr lang="zh-CN" altLang="en-US" sz="2400" dirty="0"/>
              <a:t>减少了过多测试或测试不足</a:t>
            </a:r>
          </a:p>
          <a:p>
            <a:pPr lvl="1" eaLnBrk="0" hangingPunct="0">
              <a:buFont typeface="Wingdings" pitchFamily="2" charset="2"/>
              <a:buChar char="Ø"/>
            </a:pPr>
            <a:r>
              <a:rPr lang="zh-CN" altLang="en-US" sz="2400" dirty="0"/>
              <a:t>维护和开发之间并没有本质区别</a:t>
            </a:r>
          </a:p>
          <a:p>
            <a:pPr lvl="1" eaLnBrk="0" hangingPunct="0">
              <a:buFont typeface="Wingdings" pitchFamily="2" charset="2"/>
              <a:buNone/>
            </a:pPr>
            <a:r>
              <a:rPr lang="zh-CN" altLang="en-US" sz="2800" b="1" dirty="0"/>
              <a:t>螺旋模型的特点</a:t>
            </a:r>
            <a:endParaRPr lang="en-US" altLang="zh-CN" sz="2800" b="1" dirty="0"/>
          </a:p>
          <a:p>
            <a:pPr eaLnBrk="0" hangingPunct="0">
              <a:buFont typeface="Wingdings" pitchFamily="2" charset="2"/>
              <a:buChar char="Ø"/>
            </a:pPr>
            <a:r>
              <a:rPr lang="zh-CN" altLang="en-US" sz="2400" dirty="0"/>
              <a:t>风险驱动，需要相当丰富的风险评估经验和专门知识，否则风险更大</a:t>
            </a:r>
            <a:endParaRPr lang="en-US" altLang="zh-CN" sz="2400" dirty="0"/>
          </a:p>
          <a:p>
            <a:pPr eaLnBrk="0" hangingPunct="0">
              <a:buFont typeface="Wingdings" pitchFamily="2" charset="2"/>
              <a:buChar char="Ø"/>
            </a:pPr>
            <a:r>
              <a:rPr lang="zh-CN" altLang="en-US" sz="2400" dirty="0"/>
              <a:t>主要适用于内部开发的大规模软件项目，随着过程的进展演化，开发者和用户能够更好的识别和对待每一个演化级别上的风险</a:t>
            </a:r>
            <a:endParaRPr lang="en-US" altLang="zh-CN" sz="2400" dirty="0"/>
          </a:p>
          <a:p>
            <a:pPr eaLnBrk="0" hangingPunct="0">
              <a:buFont typeface="Wingdings" pitchFamily="2" charset="2"/>
              <a:buChar char="Ø"/>
            </a:pPr>
            <a:r>
              <a:rPr lang="zh-CN" altLang="en-US" sz="2400" dirty="0"/>
              <a:t>随着迭代次数的增加，工作量加大，软件开发成本增加</a:t>
            </a:r>
            <a:endParaRPr lang="en-US" altLang="zh-CN" sz="2400" dirty="0"/>
          </a:p>
          <a:p>
            <a:endParaRPr lang="en-US" altLang="zh-CN" dirty="0"/>
          </a:p>
          <a:p>
            <a:r>
              <a:rPr lang="zh-CN" altLang="en-US" b="1" dirty="0">
                <a:cs typeface="Arial" pitchFamily="34" charset="0"/>
              </a:rPr>
              <a:t> </a:t>
            </a:r>
            <a:r>
              <a:rPr lang="en-US" altLang="zh-CN" b="1" dirty="0">
                <a:cs typeface="Arial" pitchFamily="34" charset="0"/>
              </a:rPr>
              <a:t>• </a:t>
            </a:r>
            <a:r>
              <a:rPr lang="zh-CN" altLang="en-US" b="1" dirty="0">
                <a:cs typeface="Arial" pitchFamily="34" charset="0"/>
              </a:rPr>
              <a:t>适合于大型系统的软件开发，随着过程的进展演化，开发者和用户能够更好的识别和对待每一个演化级别上的风险。</a:t>
            </a:r>
          </a:p>
          <a:p>
            <a:r>
              <a:rPr lang="zh-CN" altLang="en-US" b="1" dirty="0">
                <a:cs typeface="Arial" pitchFamily="34" charset="0"/>
              </a:rPr>
              <a:t>         </a:t>
            </a:r>
            <a:r>
              <a:rPr lang="en-US" altLang="zh-CN" b="1" dirty="0">
                <a:cs typeface="Arial" pitchFamily="34" charset="0"/>
              </a:rPr>
              <a:t>• </a:t>
            </a:r>
            <a:r>
              <a:rPr lang="zh-CN" altLang="en-US" b="1" dirty="0">
                <a:cs typeface="Arial" pitchFamily="34" charset="0"/>
              </a:rPr>
              <a:t>需要相当丰富的风险评估经验和专门知识，使该模型的应用受到一定限制。</a:t>
            </a:r>
          </a:p>
          <a:p>
            <a:r>
              <a:rPr lang="zh-CN" altLang="en-US" b="1" dirty="0">
                <a:cs typeface="Arial" pitchFamily="34" charset="0"/>
              </a:rPr>
              <a:t>         </a:t>
            </a:r>
            <a:r>
              <a:rPr lang="en-US" altLang="zh-CN" b="1" dirty="0">
                <a:cs typeface="Arial" pitchFamily="34" charset="0"/>
              </a:rPr>
              <a:t>• </a:t>
            </a:r>
            <a:r>
              <a:rPr lang="zh-CN" altLang="en-US" b="1" dirty="0">
                <a:cs typeface="Arial" pitchFamily="34" charset="0"/>
              </a:rPr>
              <a:t>随着迭代次数的增加，工作量加大，软件开发成本增加。</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158890801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800" dirty="0">
                <a:latin typeface="宋体" pitchFamily="2" charset="-122"/>
              </a:rPr>
              <a:t>迭代是软件开发过程中普遍存在的一种内在属性。经验表明，软件过程各个阶段之间的迭代或一个阶段内各个工作步骤之间的迭代，在面向对象范型中比在结构化范型中更常见。</a:t>
            </a:r>
            <a:endParaRPr lang="en-US" altLang="zh-CN" sz="800" dirty="0">
              <a:latin typeface="宋体" pitchFamily="2" charset="-122"/>
            </a:endParaRPr>
          </a:p>
          <a:p>
            <a:endParaRPr lang="en-US" altLang="zh-CN" sz="800" dirty="0">
              <a:latin typeface="宋体" pitchFamily="2" charset="-122"/>
            </a:endParaRPr>
          </a:p>
          <a:p>
            <a:pPr marL="377825" indent="-377825" eaLnBrk="1" hangingPunct="1"/>
            <a:r>
              <a:rPr lang="zh-CN" altLang="en-US" sz="3600" dirty="0"/>
              <a:t>体现</a:t>
            </a:r>
            <a:r>
              <a:rPr lang="zh-CN" altLang="en-US" sz="3600" dirty="0">
                <a:solidFill>
                  <a:srgbClr val="FF3300"/>
                </a:solidFill>
              </a:rPr>
              <a:t>迭代</a:t>
            </a:r>
            <a:r>
              <a:rPr lang="zh-CN" altLang="en-US" sz="3600" dirty="0"/>
              <a:t>和</a:t>
            </a:r>
            <a:r>
              <a:rPr lang="zh-CN" altLang="en-US" sz="3600" dirty="0">
                <a:solidFill>
                  <a:srgbClr val="FF3300"/>
                </a:solidFill>
              </a:rPr>
              <a:t>无间隙</a:t>
            </a:r>
            <a:r>
              <a:rPr lang="zh-CN" altLang="en-US" sz="3600" dirty="0"/>
              <a:t>特征</a:t>
            </a:r>
          </a:p>
          <a:p>
            <a:pPr marL="1052513" lvl="1" eaLnBrk="1" hangingPunct="1"/>
            <a:r>
              <a:rPr lang="zh-CN" altLang="en-US" sz="3200" b="1" dirty="0">
                <a:solidFill>
                  <a:srgbClr val="FF3300"/>
                </a:solidFill>
                <a:ea typeface="楷体_GB2312" pitchFamily="49" charset="-122"/>
              </a:rPr>
              <a:t>迭代</a:t>
            </a:r>
            <a:r>
              <a:rPr lang="zh-CN" altLang="en-US" sz="3200" b="1" dirty="0">
                <a:ea typeface="楷体_GB2312" pitchFamily="49" charset="-122"/>
              </a:rPr>
              <a:t>：各开发活动常常重复工作多次，相关的功能在每次迭代中随之加入演进的系统</a:t>
            </a:r>
          </a:p>
          <a:p>
            <a:pPr marL="1052513" lvl="1" eaLnBrk="1" hangingPunct="1"/>
            <a:r>
              <a:rPr lang="zh-CN" altLang="en-US" sz="3200" b="1" dirty="0">
                <a:solidFill>
                  <a:srgbClr val="FF3300"/>
                </a:solidFill>
                <a:ea typeface="楷体_GB2312" pitchFamily="49" charset="-122"/>
              </a:rPr>
              <a:t>无间隙</a:t>
            </a:r>
            <a:r>
              <a:rPr lang="zh-CN" altLang="en-US" sz="3200" b="1" dirty="0">
                <a:ea typeface="楷体_GB2312" pitchFamily="49" charset="-122"/>
              </a:rPr>
              <a:t>：开发活动之间不存在明显的边界</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18891852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lnSpc>
                <a:spcPct val="105000"/>
              </a:lnSpc>
              <a:buClr>
                <a:schemeClr val="tx1"/>
              </a:buClr>
              <a:buFont typeface="Wingdings" pitchFamily="2" charset="2"/>
              <a:buChar char="Ø"/>
            </a:pP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2961850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前</a:t>
            </a:r>
            <a:r>
              <a:rPr lang="en-US" altLang="zh-CN" dirty="0"/>
              <a:t>6</a:t>
            </a:r>
            <a:r>
              <a:rPr lang="zh-CN" altLang="en-US" dirty="0"/>
              <a:t>个是核心过程工作流程，后</a:t>
            </a:r>
            <a:r>
              <a:rPr lang="en-US" altLang="zh-CN" dirty="0"/>
              <a:t>3</a:t>
            </a:r>
            <a:r>
              <a:rPr lang="zh-CN" altLang="en-US" dirty="0"/>
              <a:t>个是核心支持工作流程</a:t>
            </a:r>
          </a:p>
        </p:txBody>
      </p:sp>
      <p:sp>
        <p:nvSpPr>
          <p:cNvPr id="4" name="灯片编号占位符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939756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57</a:t>
            </a:fld>
            <a:endParaRPr lang="zh-CN" altLang="en-US"/>
          </a:p>
        </p:txBody>
      </p:sp>
    </p:spTree>
    <p:extLst>
      <p:ext uri="{BB962C8B-B14F-4D97-AF65-F5344CB8AC3E}">
        <p14:creationId xmlns:p14="http://schemas.microsoft.com/office/powerpoint/2010/main" val="316216283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58</a:t>
            </a:fld>
            <a:endParaRPr lang="zh-CN" altLang="en-US"/>
          </a:p>
        </p:txBody>
      </p:sp>
    </p:spTree>
    <p:extLst>
      <p:ext uri="{BB962C8B-B14F-4D97-AF65-F5344CB8AC3E}">
        <p14:creationId xmlns:p14="http://schemas.microsoft.com/office/powerpoint/2010/main" val="374468138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sz="700" b="0" i="0" kern="1200" dirty="0">
                <a:solidFill>
                  <a:schemeClr val="tx1">
                    <a:alpha val="99000"/>
                  </a:schemeClr>
                </a:solidFill>
                <a:effectLst/>
                <a:latin typeface="Segoe UI" pitchFamily="34" charset="0"/>
                <a:ea typeface="+mn-ea"/>
                <a:cs typeface="+mn-cs"/>
              </a:rPr>
              <a:t>XP </a:t>
            </a:r>
            <a:r>
              <a:rPr lang="zh-CN" altLang="en-US" sz="700" b="0" i="0" kern="1200" dirty="0">
                <a:solidFill>
                  <a:schemeClr val="tx1">
                    <a:alpha val="99000"/>
                  </a:schemeClr>
                </a:solidFill>
                <a:effectLst/>
                <a:latin typeface="Segoe UI" pitchFamily="34" charset="0"/>
                <a:ea typeface="+mn-ea"/>
                <a:cs typeface="+mn-cs"/>
              </a:rPr>
              <a:t>和</a:t>
            </a:r>
            <a:r>
              <a:rPr lang="en-US" altLang="zh-CN" sz="700" b="0" i="0" kern="1200" dirty="0">
                <a:solidFill>
                  <a:schemeClr val="tx1">
                    <a:alpha val="99000"/>
                  </a:schemeClr>
                </a:solidFill>
                <a:effectLst/>
                <a:latin typeface="Segoe UI" pitchFamily="34" charset="0"/>
                <a:ea typeface="+mn-ea"/>
                <a:cs typeface="+mn-cs"/>
              </a:rPr>
              <a:t>Scrum</a:t>
            </a:r>
            <a:r>
              <a:rPr lang="zh-CN" altLang="en-US" sz="700" b="0" i="0" kern="1200" dirty="0">
                <a:solidFill>
                  <a:schemeClr val="tx1">
                    <a:alpha val="99000"/>
                  </a:schemeClr>
                </a:solidFill>
                <a:effectLst/>
                <a:latin typeface="Segoe UI" pitchFamily="34" charset="0"/>
                <a:ea typeface="+mn-ea"/>
                <a:cs typeface="+mn-cs"/>
              </a:rPr>
              <a:t>只是众多敏捷方法中的两种，还有很多其他的敏捷方法。龙生九子各个不同，敏捷的这些方法看起来差别也是很大的，可是他们之所以被称为敏捷方法，就是因为他们背后的理念和原则都是相同的，这个原则就是</a:t>
            </a:r>
            <a:r>
              <a:rPr lang="en-US" altLang="zh-CN" sz="700" b="0"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敏捷宣言</a:t>
            </a:r>
            <a:r>
              <a:rPr lang="en-US" altLang="zh-CN" sz="700" b="0"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。学习敏捷不仅仅要学习实践，还要理解实践后的原则，不仅要理解怎么做，还要理解为什么这么做，以及什么时候不要这么做。</a:t>
            </a:r>
          </a:p>
          <a:p>
            <a:r>
              <a:rPr lang="zh-CN" altLang="en-US" sz="700" b="0" i="0" kern="1200" dirty="0">
                <a:solidFill>
                  <a:schemeClr val="tx1">
                    <a:alpha val="99000"/>
                  </a:schemeClr>
                </a:solidFill>
                <a:effectLst/>
                <a:latin typeface="Segoe UI" pitchFamily="34" charset="0"/>
                <a:ea typeface="+mn-ea"/>
                <a:cs typeface="+mn-cs"/>
              </a:rPr>
              <a:t>　　即使将</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或</a:t>
            </a:r>
            <a:r>
              <a:rPr lang="en-US" altLang="zh-CN" sz="700" b="0" i="0" kern="1200" dirty="0">
                <a:solidFill>
                  <a:schemeClr val="tx1">
                    <a:alpha val="99000"/>
                  </a:schemeClr>
                </a:solidFill>
                <a:effectLst/>
                <a:latin typeface="Segoe UI" pitchFamily="34" charset="0"/>
                <a:ea typeface="+mn-ea"/>
                <a:cs typeface="+mn-cs"/>
              </a:rPr>
              <a:t>Scrum</a:t>
            </a:r>
            <a:r>
              <a:rPr lang="zh-CN" altLang="en-US" sz="700" b="0" i="0" kern="1200" dirty="0">
                <a:solidFill>
                  <a:schemeClr val="tx1">
                    <a:alpha val="99000"/>
                  </a:schemeClr>
                </a:solidFill>
                <a:effectLst/>
                <a:latin typeface="Segoe UI" pitchFamily="34" charset="0"/>
                <a:ea typeface="+mn-ea"/>
                <a:cs typeface="+mn-cs"/>
              </a:rPr>
              <a:t>完全的应用的你的项目中，也未见得就能成功，适合别人的东西未必就适合你。敏捷的这些实践和方法给了我们一个起点，但绝对不是终点，最适合你的方式还要由你自己在实际工作中探索和寻找。</a:t>
            </a:r>
          </a:p>
          <a:p>
            <a:endParaRPr lang="zh-CN" altLang="en-US" dirty="0"/>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59</a:t>
            </a:fld>
            <a:endParaRPr lang="zh-CN" altLang="en-US"/>
          </a:p>
        </p:txBody>
      </p:sp>
    </p:spTree>
    <p:extLst>
      <p:ext uri="{BB962C8B-B14F-4D97-AF65-F5344CB8AC3E}">
        <p14:creationId xmlns:p14="http://schemas.microsoft.com/office/powerpoint/2010/main" val="3935960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自第一台计算机问世以来，计算机软件经历了多个发展阶段。关于软件的发展阶段有多种说法，徐家福教授在</a:t>
            </a:r>
            <a:r>
              <a:rPr lang="en-US" altLang="zh-CN" dirty="0"/>
              <a:t>《</a:t>
            </a:r>
            <a:r>
              <a:rPr lang="zh-CN" altLang="en-US" dirty="0"/>
              <a:t>计算机科学技术百科全书</a:t>
            </a:r>
            <a:r>
              <a:rPr lang="en-US" altLang="zh-CN" dirty="0"/>
              <a:t>》</a:t>
            </a:r>
            <a:r>
              <a:rPr lang="zh-CN" altLang="en-US" dirty="0"/>
              <a:t>中将软件的发展分为如下三个阶段。</a:t>
            </a:r>
            <a:endParaRPr lang="zh-CN" altLang="zh-CN" dirty="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71357834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敏捷开发是为了使得开发团队具有高效工作和快速响应变化的能力。</a:t>
            </a:r>
            <a:endParaRPr lang="en-US" altLang="zh-CN" dirty="0"/>
          </a:p>
          <a:p>
            <a:r>
              <a:rPr lang="zh-CN" altLang="en-US" dirty="0"/>
              <a:t>阐明了敏捷开发的价值观</a:t>
            </a:r>
            <a:endParaRPr lang="en-US" altLang="zh-CN" dirty="0"/>
          </a:p>
          <a:p>
            <a:endParaRPr lang="en-US" altLang="zh-CN" dirty="0"/>
          </a:p>
          <a:p>
            <a:r>
              <a:rPr lang="zh-CN" altLang="en-US" sz="700" b="0" i="0" kern="1200" dirty="0">
                <a:solidFill>
                  <a:schemeClr val="tx1">
                    <a:alpha val="99000"/>
                  </a:schemeClr>
                </a:solidFill>
                <a:effectLst/>
                <a:latin typeface="Segoe UI" pitchFamily="34" charset="0"/>
                <a:ea typeface="+mn-ea"/>
                <a:cs typeface="+mn-cs"/>
              </a:rPr>
              <a:t>实际上敏捷开发运动在数年前就开始了，但它正式开始的标志是</a:t>
            </a:r>
            <a:r>
              <a:rPr lang="en-US" altLang="zh-CN" sz="700" b="0" i="0" kern="1200" dirty="0">
                <a:solidFill>
                  <a:schemeClr val="tx1">
                    <a:alpha val="99000"/>
                  </a:schemeClr>
                </a:solidFill>
                <a:effectLst/>
                <a:latin typeface="Segoe UI" pitchFamily="34" charset="0"/>
                <a:ea typeface="+mn-ea"/>
                <a:cs typeface="+mn-cs"/>
              </a:rPr>
              <a:t>2001</a:t>
            </a:r>
            <a:r>
              <a:rPr lang="zh-CN" altLang="en-US" sz="700" b="0" i="0" kern="1200" dirty="0">
                <a:solidFill>
                  <a:schemeClr val="tx1">
                    <a:alpha val="99000"/>
                  </a:schemeClr>
                </a:solidFill>
                <a:effectLst/>
                <a:latin typeface="Segoe UI" pitchFamily="34" charset="0"/>
                <a:ea typeface="+mn-ea"/>
                <a:cs typeface="+mn-cs"/>
              </a:rPr>
              <a:t>年</a:t>
            </a:r>
            <a:r>
              <a:rPr lang="en-US" altLang="zh-CN" sz="700" b="0" i="0" kern="1200" dirty="0">
                <a:solidFill>
                  <a:schemeClr val="tx1">
                    <a:alpha val="99000"/>
                  </a:schemeClr>
                </a:solidFill>
                <a:effectLst/>
                <a:latin typeface="Segoe UI" pitchFamily="34" charset="0"/>
                <a:ea typeface="+mn-ea"/>
                <a:cs typeface="+mn-cs"/>
              </a:rPr>
              <a:t>2</a:t>
            </a:r>
            <a:r>
              <a:rPr lang="zh-CN" altLang="en-US" sz="700" b="0" i="0" kern="1200" dirty="0">
                <a:solidFill>
                  <a:schemeClr val="tx1">
                    <a:alpha val="99000"/>
                  </a:schemeClr>
                </a:solidFill>
                <a:effectLst/>
                <a:latin typeface="Segoe UI" pitchFamily="34" charset="0"/>
                <a:ea typeface="+mn-ea"/>
                <a:cs typeface="+mn-cs"/>
              </a:rPr>
              <a:t>月的“敏捷宣言”（</a:t>
            </a:r>
            <a:r>
              <a:rPr lang="en-US" altLang="zh-CN" sz="700" b="0" i="0" kern="1200" dirty="0">
                <a:solidFill>
                  <a:schemeClr val="tx1">
                    <a:alpha val="99000"/>
                  </a:schemeClr>
                </a:solidFill>
                <a:effectLst/>
                <a:latin typeface="Segoe UI" pitchFamily="34" charset="0"/>
                <a:ea typeface="+mn-ea"/>
                <a:cs typeface="+mn-cs"/>
              </a:rPr>
              <a:t>Agile Manifesto</a:t>
            </a:r>
            <a:r>
              <a:rPr lang="zh-CN" altLang="en-US" sz="700" b="0" i="0" kern="1200" dirty="0">
                <a:solidFill>
                  <a:schemeClr val="tx1">
                    <a:alpha val="99000"/>
                  </a:schemeClr>
                </a:solidFill>
                <a:effectLst/>
                <a:latin typeface="Segoe UI" pitchFamily="34" charset="0"/>
                <a:ea typeface="+mn-ea"/>
                <a:cs typeface="+mn-cs"/>
              </a:rPr>
              <a:t>），这项宣言是由</a:t>
            </a:r>
            <a:r>
              <a:rPr lang="en-US" altLang="zh-CN" sz="700" b="0" i="0" kern="1200" dirty="0">
                <a:solidFill>
                  <a:schemeClr val="tx1">
                    <a:alpha val="99000"/>
                  </a:schemeClr>
                </a:solidFill>
                <a:effectLst/>
                <a:latin typeface="Segoe UI" pitchFamily="34" charset="0"/>
                <a:ea typeface="+mn-ea"/>
                <a:cs typeface="+mn-cs"/>
              </a:rPr>
              <a:t>17</a:t>
            </a:r>
            <a:r>
              <a:rPr lang="zh-CN" altLang="en-US" sz="700" b="0" i="0" kern="1200" dirty="0">
                <a:solidFill>
                  <a:schemeClr val="tx1">
                    <a:alpha val="99000"/>
                  </a:schemeClr>
                </a:solidFill>
                <a:effectLst/>
                <a:latin typeface="Segoe UI" pitchFamily="34" charset="0"/>
                <a:ea typeface="+mn-ea"/>
                <a:cs typeface="+mn-cs"/>
              </a:rPr>
              <a:t>位当时称之为“轻量级方法学家”所编写签署的，他们的</a:t>
            </a:r>
            <a:r>
              <a:rPr lang="zh-CN" altLang="en-US" sz="700" b="0" i="0" u="none" strike="noStrike" kern="1200" dirty="0">
                <a:solidFill>
                  <a:schemeClr val="tx1">
                    <a:alpha val="99000"/>
                  </a:schemeClr>
                </a:solidFill>
                <a:effectLst/>
                <a:latin typeface="Segoe UI" pitchFamily="34" charset="0"/>
                <a:ea typeface="+mn-ea"/>
                <a:cs typeface="+mn-cs"/>
                <a:hlinkClick r:id="rId3" tooltip="价值观"/>
              </a:rPr>
              <a:t>价值观</a:t>
            </a:r>
            <a:r>
              <a:rPr lang="zh-CN" altLang="en-US" sz="700" b="0" i="0" kern="1200" dirty="0">
                <a:solidFill>
                  <a:schemeClr val="tx1">
                    <a:alpha val="99000"/>
                  </a:schemeClr>
                </a:solidFill>
                <a:effectLst/>
                <a:latin typeface="Segoe UI" pitchFamily="34" charset="0"/>
                <a:ea typeface="+mn-ea"/>
                <a:cs typeface="+mn-cs"/>
              </a:rPr>
              <a:t>是：个人与交互重于开发过程与工具；可用的软件重于复杂的文档；寻求客户的合作重于对</a:t>
            </a:r>
            <a:r>
              <a:rPr lang="zh-CN" altLang="en-US" sz="700" b="0" i="0" u="none" strike="noStrike" kern="1200" dirty="0">
                <a:solidFill>
                  <a:schemeClr val="tx1">
                    <a:alpha val="99000"/>
                  </a:schemeClr>
                </a:solidFill>
                <a:effectLst/>
                <a:latin typeface="Segoe UI" pitchFamily="34" charset="0"/>
                <a:ea typeface="+mn-ea"/>
                <a:cs typeface="+mn-cs"/>
                <a:hlinkClick r:id="rId4" tooltip="合同"/>
              </a:rPr>
              <a:t>合同</a:t>
            </a:r>
            <a:r>
              <a:rPr lang="zh-CN" altLang="en-US" sz="700" b="0" i="0" kern="1200" dirty="0">
                <a:solidFill>
                  <a:schemeClr val="tx1">
                    <a:alpha val="99000"/>
                  </a:schemeClr>
                </a:solidFill>
                <a:effectLst/>
                <a:latin typeface="Segoe UI" pitchFamily="34" charset="0"/>
                <a:ea typeface="+mn-ea"/>
                <a:cs typeface="+mn-cs"/>
              </a:rPr>
              <a:t>的</a:t>
            </a:r>
            <a:r>
              <a:rPr lang="zh-CN" altLang="en-US" sz="700" b="0" i="0" u="none" strike="noStrike" kern="1200" dirty="0">
                <a:solidFill>
                  <a:schemeClr val="tx1">
                    <a:alpha val="99000"/>
                  </a:schemeClr>
                </a:solidFill>
                <a:effectLst/>
                <a:latin typeface="Segoe UI" pitchFamily="34" charset="0"/>
                <a:ea typeface="+mn-ea"/>
                <a:cs typeface="+mn-cs"/>
                <a:hlinkClick r:id="rId5" tooltip="谈判"/>
              </a:rPr>
              <a:t>谈判</a:t>
            </a:r>
            <a:r>
              <a:rPr lang="zh-CN" altLang="en-US" sz="700" b="0" i="0" kern="1200" dirty="0">
                <a:solidFill>
                  <a:schemeClr val="tx1">
                    <a:alpha val="99000"/>
                  </a:schemeClr>
                </a:solidFill>
                <a:effectLst/>
                <a:latin typeface="Segoe UI" pitchFamily="34" charset="0"/>
                <a:ea typeface="+mn-ea"/>
                <a:cs typeface="+mn-cs"/>
              </a:rPr>
              <a:t>；对变化的响应重于始终遵循固定的计划。</a:t>
            </a:r>
          </a:p>
          <a:p>
            <a:r>
              <a:rPr lang="zh-CN" altLang="en-US" sz="700" b="0" i="0" kern="1200" dirty="0">
                <a:solidFill>
                  <a:schemeClr val="tx1">
                    <a:alpha val="99000"/>
                  </a:schemeClr>
                </a:solidFill>
                <a:effectLst/>
                <a:latin typeface="Segoe UI" pitchFamily="34" charset="0"/>
                <a:ea typeface="+mn-ea"/>
                <a:cs typeface="+mn-cs"/>
              </a:rPr>
              <a:t>　　个人与交互重于开发过程与工具的原因：一个由优秀的人员组成但使用普通的工具，要比使用优秀的工具但由普通人组成、紊乱的小组做得更好。多年来人们花了很多时间试图建立一种过程，以便把人当作机器上的一个可以替代的齿轮，但结果却并不成功。敏捷过程是承认每个人都有特定的能力（以及缺点）对之加以利用，而不是把所有的人当成一样来看待。更重要的是，在这样的理念下，几个项目做下来，每个人的能力都从中得以提高。这种人的能力的提高，对</a:t>
            </a:r>
            <a:r>
              <a:rPr lang="zh-CN" altLang="en-US" sz="700" b="0" i="0" u="none" strike="noStrike" kern="1200" dirty="0">
                <a:solidFill>
                  <a:schemeClr val="tx1">
                    <a:alpha val="99000"/>
                  </a:schemeClr>
                </a:solidFill>
                <a:effectLst/>
                <a:latin typeface="Segoe UI" pitchFamily="34" charset="0"/>
                <a:ea typeface="+mn-ea"/>
                <a:cs typeface="+mn-cs"/>
                <a:hlinkClick r:id="rId6" tooltip="公司"/>
              </a:rPr>
              <a:t>公司</a:t>
            </a:r>
            <a:r>
              <a:rPr lang="zh-CN" altLang="en-US" sz="700" b="0" i="0" kern="1200" dirty="0">
                <a:solidFill>
                  <a:schemeClr val="tx1">
                    <a:alpha val="99000"/>
                  </a:schemeClr>
                </a:solidFill>
                <a:effectLst/>
                <a:latin typeface="Segoe UI" pitchFamily="34" charset="0"/>
                <a:ea typeface="+mn-ea"/>
                <a:cs typeface="+mn-cs"/>
              </a:rPr>
              <a:t>是无价之宝。而不至于把人当成齿轮，随着时间的推移，人的能力慢慢被消耗掉，最后变成留之无用、弃之可惜的尴尬人物。</a:t>
            </a:r>
          </a:p>
          <a:p>
            <a:r>
              <a:rPr lang="zh-CN" altLang="en-US" sz="700" b="0" i="0" kern="1200" dirty="0">
                <a:solidFill>
                  <a:schemeClr val="tx1">
                    <a:alpha val="99000"/>
                  </a:schemeClr>
                </a:solidFill>
                <a:effectLst/>
                <a:latin typeface="Segoe UI" pitchFamily="34" charset="0"/>
                <a:ea typeface="+mn-ea"/>
                <a:cs typeface="+mn-cs"/>
              </a:rPr>
              <a:t>　　可用的软件重于复杂的文档的原因</a:t>
            </a:r>
            <a:r>
              <a:rPr lang="en-US" altLang="zh-CN" sz="700" b="0"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可用的软件可以帮助开发人员在每次迭代结束的时候，获得一个稳定的、逐渐增强的版本。从而允许项目尽早开始，并且更为频繁的收集对</a:t>
            </a:r>
            <a:r>
              <a:rPr lang="zh-CN" altLang="en-US" sz="700" b="0" i="0" u="none" strike="noStrike" kern="1200" dirty="0">
                <a:solidFill>
                  <a:schemeClr val="tx1">
                    <a:alpha val="99000"/>
                  </a:schemeClr>
                </a:solidFill>
                <a:effectLst/>
                <a:latin typeface="Segoe UI" pitchFamily="34" charset="0"/>
                <a:ea typeface="+mn-ea"/>
                <a:cs typeface="+mn-cs"/>
                <a:hlinkClick r:id="rId7" tooltip="产品"/>
              </a:rPr>
              <a:t>产品</a:t>
            </a:r>
            <a:r>
              <a:rPr lang="zh-CN" altLang="en-US" sz="700" b="0" i="0" kern="1200" dirty="0">
                <a:solidFill>
                  <a:schemeClr val="tx1">
                    <a:alpha val="99000"/>
                  </a:schemeClr>
                </a:solidFill>
                <a:effectLst/>
                <a:latin typeface="Segoe UI" pitchFamily="34" charset="0"/>
                <a:ea typeface="+mn-ea"/>
                <a:cs typeface="+mn-cs"/>
              </a:rPr>
              <a:t>和开发过程的反馈。随着每次迭代完成软件的增长，以保证开发小组始终是处理最有价值的功能，而且这些功能可以满足用户的期待。</a:t>
            </a:r>
          </a:p>
          <a:p>
            <a:r>
              <a:rPr lang="zh-CN" altLang="en-US" sz="700" b="0" i="0" kern="1200" dirty="0">
                <a:solidFill>
                  <a:schemeClr val="tx1">
                    <a:alpha val="99000"/>
                  </a:schemeClr>
                </a:solidFill>
                <a:effectLst/>
                <a:latin typeface="Segoe UI" pitchFamily="34" charset="0"/>
                <a:ea typeface="+mn-ea"/>
                <a:cs typeface="+mn-cs"/>
              </a:rPr>
              <a:t>　　寻求客户的合作重于对合同的谈判的原因</a:t>
            </a:r>
            <a:r>
              <a:rPr lang="en-US" altLang="zh-CN" sz="700" b="0"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敏捷开发小组希望与项目有关的所有团体都在朝共同方向努力，</a:t>
            </a:r>
            <a:r>
              <a:rPr lang="zh-CN" altLang="en-US" sz="700" b="0" i="0" u="none" strike="noStrike" kern="1200" dirty="0">
                <a:solidFill>
                  <a:schemeClr val="tx1">
                    <a:alpha val="99000"/>
                  </a:schemeClr>
                </a:solidFill>
                <a:effectLst/>
                <a:latin typeface="Segoe UI" pitchFamily="34" charset="0"/>
                <a:ea typeface="+mn-ea"/>
                <a:cs typeface="+mn-cs"/>
                <a:hlinkClick r:id="rId8" tooltip="合同谈判"/>
              </a:rPr>
              <a:t>合同谈判</a:t>
            </a:r>
            <a:r>
              <a:rPr lang="zh-CN" altLang="en-US" sz="700" b="0" i="0" kern="1200" dirty="0">
                <a:solidFill>
                  <a:schemeClr val="tx1">
                    <a:alpha val="99000"/>
                  </a:schemeClr>
                </a:solidFill>
                <a:effectLst/>
                <a:latin typeface="Segoe UI" pitchFamily="34" charset="0"/>
                <a:ea typeface="+mn-ea"/>
                <a:cs typeface="+mn-cs"/>
              </a:rPr>
              <a:t>有时会在一开始就使小组和客户出于争执中。敏捷开发追求的是要么大家一起赢，要么大家一起输。换句话说，就是希望开发小组和客户在面对项目的时候，以一种合作的态度共同向目标前进。当然，合同是必需的，但是如何起草条款，往往影响到不同的团体是进行合作式的还是对抗式的努力。</a:t>
            </a:r>
          </a:p>
          <a:p>
            <a:r>
              <a:rPr lang="zh-CN" altLang="en-US" sz="700" b="0" i="0" kern="1200" dirty="0">
                <a:solidFill>
                  <a:schemeClr val="tx1">
                    <a:alpha val="99000"/>
                  </a:schemeClr>
                </a:solidFill>
                <a:effectLst/>
                <a:latin typeface="Segoe UI" pitchFamily="34" charset="0"/>
                <a:ea typeface="+mn-ea"/>
                <a:cs typeface="+mn-cs"/>
              </a:rPr>
              <a:t>　　对变化的响应重于始终遵循固定的计划的原因：敏捷开发认为对变化进行响应的价值重于始终遵循固定的计划。他们最终的焦点是向用户交付尽可能多的价值。除了最简单的项目以外，用户不可能知道他们所需要的所有功能的每个细节。不可避免地在过程中会产生新的想法，也许今天看起来是必需的功能，明天就会觉得不那么重要了。随着小组获得更多的知识和经验，他们的进展速度会比开始的时候</a:t>
            </a:r>
            <a:r>
              <a:rPr lang="zh-CN" altLang="en-US" sz="700" b="0" i="0" u="none" strike="noStrike" kern="1200" dirty="0">
                <a:solidFill>
                  <a:schemeClr val="tx1">
                    <a:alpha val="99000"/>
                  </a:schemeClr>
                </a:solidFill>
                <a:effectLst/>
                <a:latin typeface="Segoe UI" pitchFamily="34" charset="0"/>
                <a:ea typeface="+mn-ea"/>
                <a:cs typeface="+mn-cs"/>
                <a:hlinkClick r:id="rId9" tooltip="期望值"/>
              </a:rPr>
              <a:t>期望值</a:t>
            </a:r>
            <a:r>
              <a:rPr lang="zh-CN" altLang="en-US" sz="700" b="0" i="0" kern="1200" dirty="0">
                <a:solidFill>
                  <a:schemeClr val="tx1">
                    <a:alpha val="99000"/>
                  </a:schemeClr>
                </a:solidFill>
                <a:effectLst/>
                <a:latin typeface="Segoe UI" pitchFamily="34" charset="0"/>
                <a:ea typeface="+mn-ea"/>
                <a:cs typeface="+mn-cs"/>
              </a:rPr>
              <a:t>慢或者快。对敏捷开发来说，一个计划是从某个角度对未来的看法，而具有多个不同的角度看问题是有可能的。</a:t>
            </a:r>
            <a:endParaRPr lang="en-US" altLang="zh-CN" sz="700" b="0" i="0" kern="1200" dirty="0">
              <a:solidFill>
                <a:schemeClr val="tx1">
                  <a:alpha val="99000"/>
                </a:schemeClr>
              </a:solidFill>
              <a:effectLst/>
              <a:latin typeface="Segoe UI" pitchFamily="34" charset="0"/>
              <a:ea typeface="+mn-ea"/>
              <a:cs typeface="+mn-cs"/>
            </a:endParaRPr>
          </a:p>
          <a:p>
            <a:endParaRPr lang="en-US" altLang="zh-CN" sz="700" b="0" i="0" kern="1200" dirty="0">
              <a:solidFill>
                <a:schemeClr val="tx1">
                  <a:alpha val="99000"/>
                </a:schemeClr>
              </a:solidFill>
              <a:effectLst/>
              <a:latin typeface="Segoe UI" pitchFamily="34" charset="0"/>
              <a:ea typeface="+mn-ea"/>
              <a:cs typeface="+mn-cs"/>
            </a:endParaRPr>
          </a:p>
          <a:p>
            <a:r>
              <a:rPr lang="zh-CN" altLang="en-US" sz="700" b="0" i="0" kern="1200" dirty="0">
                <a:solidFill>
                  <a:schemeClr val="tx1">
                    <a:alpha val="99000"/>
                  </a:schemeClr>
                </a:solidFill>
                <a:effectLst/>
                <a:latin typeface="Segoe UI" pitchFamily="34" charset="0"/>
                <a:ea typeface="+mn-ea"/>
                <a:cs typeface="+mn-cs"/>
              </a:rPr>
              <a:t>敏捷开发小组主要的工作方式可以归纳为：作为一个整体工作； 按短迭代周期工作； 每次迭代交付一些成果； 关注业务优先级； 检查与调整。</a:t>
            </a:r>
          </a:p>
          <a:p>
            <a:endParaRPr lang="zh-CN" altLang="en-US" dirty="0"/>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60</a:t>
            </a:fld>
            <a:endParaRPr lang="zh-CN" altLang="en-US"/>
          </a:p>
        </p:txBody>
      </p:sp>
    </p:spTree>
    <p:extLst>
      <p:ext uri="{BB962C8B-B14F-4D97-AF65-F5344CB8AC3E}">
        <p14:creationId xmlns:p14="http://schemas.microsoft.com/office/powerpoint/2010/main" val="315365833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z="700" b="0" i="0" kern="1200" dirty="0">
                <a:solidFill>
                  <a:schemeClr val="tx1">
                    <a:alpha val="99000"/>
                  </a:schemeClr>
                </a:solidFill>
                <a:effectLst/>
                <a:latin typeface="Segoe UI" pitchFamily="34" charset="0"/>
                <a:ea typeface="+mn-ea"/>
                <a:cs typeface="+mn-cs"/>
              </a:rPr>
              <a:t>敏捷方法主要有两个特点，这也是其区别于其他方法，尤其是重型方法的最主要特征</a:t>
            </a:r>
            <a:r>
              <a:rPr lang="en-US" altLang="zh-CN" sz="700" b="0" i="0" kern="1200" dirty="0">
                <a:solidFill>
                  <a:schemeClr val="tx1">
                    <a:alpha val="99000"/>
                  </a:schemeClr>
                </a:solidFill>
                <a:effectLst/>
                <a:latin typeface="Segoe UI" pitchFamily="34" charset="0"/>
                <a:ea typeface="+mn-ea"/>
                <a:cs typeface="+mn-cs"/>
              </a:rPr>
              <a:t>:</a:t>
            </a:r>
          </a:p>
          <a:p>
            <a:r>
              <a:rPr lang="zh-CN" altLang="en-US" sz="700" b="0" i="0" kern="1200" dirty="0">
                <a:solidFill>
                  <a:schemeClr val="tx1">
                    <a:alpha val="99000"/>
                  </a:schemeClr>
                </a:solidFill>
                <a:effectLst/>
                <a:latin typeface="Segoe UI" pitchFamily="34" charset="0"/>
                <a:ea typeface="+mn-ea"/>
                <a:cs typeface="+mn-cs"/>
              </a:rPr>
              <a:t>　　（</a:t>
            </a:r>
            <a:r>
              <a:rPr lang="en-US" altLang="zh-CN" sz="700" b="0" i="0" kern="1200" dirty="0">
                <a:solidFill>
                  <a:schemeClr val="tx1">
                    <a:alpha val="99000"/>
                  </a:schemeClr>
                </a:solidFill>
                <a:effectLst/>
                <a:latin typeface="Segoe UI" pitchFamily="34" charset="0"/>
                <a:ea typeface="+mn-ea"/>
                <a:cs typeface="+mn-cs"/>
              </a:rPr>
              <a:t>1</a:t>
            </a:r>
            <a:r>
              <a:rPr lang="zh-CN" altLang="en-US" sz="700" b="0" i="0" kern="1200" dirty="0">
                <a:solidFill>
                  <a:schemeClr val="tx1">
                    <a:alpha val="99000"/>
                  </a:schemeClr>
                </a:solidFill>
                <a:effectLst/>
                <a:latin typeface="Segoe UI" pitchFamily="34" charset="0"/>
                <a:ea typeface="+mn-ea"/>
                <a:cs typeface="+mn-cs"/>
              </a:rPr>
              <a:t>）敏捷开发方法是“适应性”</a:t>
            </a:r>
            <a:r>
              <a:rPr lang="en-US" altLang="zh-CN" sz="700" b="0" i="0" kern="1200" dirty="0">
                <a:solidFill>
                  <a:schemeClr val="tx1">
                    <a:alpha val="99000"/>
                  </a:schemeClr>
                </a:solidFill>
                <a:effectLst/>
                <a:latin typeface="Segoe UI" pitchFamily="34" charset="0"/>
                <a:ea typeface="+mn-ea"/>
                <a:cs typeface="+mn-cs"/>
              </a:rPr>
              <a:t>(Adaptive)</a:t>
            </a:r>
            <a:r>
              <a:rPr lang="zh-CN" altLang="en-US" sz="700" b="0" i="0" kern="1200" dirty="0">
                <a:solidFill>
                  <a:schemeClr val="tx1">
                    <a:alpha val="99000"/>
                  </a:schemeClr>
                </a:solidFill>
                <a:effectLst/>
                <a:latin typeface="Segoe UI" pitchFamily="34" charset="0"/>
                <a:ea typeface="+mn-ea"/>
                <a:cs typeface="+mn-cs"/>
              </a:rPr>
              <a:t>而非“预设性” </a:t>
            </a:r>
            <a:r>
              <a:rPr lang="en-US" altLang="zh-CN" sz="700" b="0" i="0" kern="1200" dirty="0">
                <a:solidFill>
                  <a:schemeClr val="tx1">
                    <a:alpha val="99000"/>
                  </a:schemeClr>
                </a:solidFill>
                <a:effectLst/>
                <a:latin typeface="Segoe UI" pitchFamily="34" charset="0"/>
                <a:ea typeface="+mn-ea"/>
                <a:cs typeface="+mn-cs"/>
              </a:rPr>
              <a:t>(Predictive)</a:t>
            </a:r>
            <a:r>
              <a:rPr lang="zh-CN" altLang="en-US" sz="700" b="0" i="0" kern="1200" dirty="0">
                <a:solidFill>
                  <a:schemeClr val="tx1">
                    <a:alpha val="99000"/>
                  </a:schemeClr>
                </a:solidFill>
                <a:effectLst/>
                <a:latin typeface="Segoe UI" pitchFamily="34" charset="0"/>
                <a:ea typeface="+mn-ea"/>
                <a:cs typeface="+mn-cs"/>
              </a:rPr>
              <a:t>。</a:t>
            </a:r>
          </a:p>
          <a:p>
            <a:r>
              <a:rPr lang="zh-CN" altLang="en-US" sz="700" b="0" i="0" kern="1200" dirty="0">
                <a:solidFill>
                  <a:schemeClr val="tx1">
                    <a:alpha val="99000"/>
                  </a:schemeClr>
                </a:solidFill>
                <a:effectLst/>
                <a:latin typeface="Segoe UI" pitchFamily="34" charset="0"/>
                <a:ea typeface="+mn-ea"/>
                <a:cs typeface="+mn-cs"/>
              </a:rPr>
              <a:t>　　这里说的预设性，可以通过一般性</a:t>
            </a:r>
            <a:r>
              <a:rPr lang="zh-CN" altLang="en-US" sz="700" b="0" i="0" u="none" strike="noStrike" kern="1200" dirty="0">
                <a:solidFill>
                  <a:schemeClr val="tx1">
                    <a:alpha val="99000"/>
                  </a:schemeClr>
                </a:solidFill>
                <a:effectLst/>
                <a:latin typeface="Segoe UI" pitchFamily="34" charset="0"/>
                <a:ea typeface="+mn-ea"/>
                <a:cs typeface="+mn-cs"/>
                <a:hlinkClick r:id="rId3" tooltip="工程项目"/>
              </a:rPr>
              <a:t>工程项目</a:t>
            </a:r>
            <a:r>
              <a:rPr lang="zh-CN" altLang="en-US" sz="700" b="0" i="0" kern="1200" dirty="0">
                <a:solidFill>
                  <a:schemeClr val="tx1">
                    <a:alpha val="99000"/>
                  </a:schemeClr>
                </a:solidFill>
                <a:effectLst/>
                <a:latin typeface="Segoe UI" pitchFamily="34" charset="0"/>
                <a:ea typeface="+mn-ea"/>
                <a:cs typeface="+mn-cs"/>
              </a:rPr>
              <a:t>的做法理解，比如土木工程，在这类工程实践中，有比较稳定的</a:t>
            </a:r>
            <a:r>
              <a:rPr lang="zh-CN" altLang="en-US" sz="700" b="0" i="0" u="none" strike="noStrike" kern="1200" dirty="0">
                <a:solidFill>
                  <a:schemeClr val="tx1">
                    <a:alpha val="99000"/>
                  </a:schemeClr>
                </a:solidFill>
                <a:effectLst/>
                <a:latin typeface="Segoe UI" pitchFamily="34" charset="0"/>
                <a:ea typeface="+mn-ea"/>
                <a:cs typeface="+mn-cs"/>
                <a:hlinkClick r:id="rId4" tooltip="需求"/>
              </a:rPr>
              <a:t>需求</a:t>
            </a:r>
            <a:r>
              <a:rPr lang="zh-CN" altLang="en-US" sz="700" b="0" i="0" kern="1200" dirty="0">
                <a:solidFill>
                  <a:schemeClr val="tx1">
                    <a:alpha val="99000"/>
                  </a:schemeClr>
                </a:solidFill>
                <a:effectLst/>
                <a:latin typeface="Segoe UI" pitchFamily="34" charset="0"/>
                <a:ea typeface="+mn-ea"/>
                <a:cs typeface="+mn-cs"/>
              </a:rPr>
              <a:t>，同时建设项目的要求也相对固定，所以此类项目通常非常强调施工前的设计规划。只要图纸设计得合理并考虑充分，施工队伍可以完全遵照图纸顺利建造，并且可以很方便地把图纸划分为许多更小的部分交给不同的施工人员分别完成。</a:t>
            </a:r>
          </a:p>
          <a:p>
            <a:r>
              <a:rPr lang="zh-CN" altLang="en-US" sz="700" b="0" i="0" kern="1200" dirty="0">
                <a:solidFill>
                  <a:schemeClr val="tx1">
                    <a:alpha val="99000"/>
                  </a:schemeClr>
                </a:solidFill>
                <a:effectLst/>
                <a:latin typeface="Segoe UI" pitchFamily="34" charset="0"/>
                <a:ea typeface="+mn-ea"/>
                <a:cs typeface="+mn-cs"/>
              </a:rPr>
              <a:t>　　然而，在软件开发的项目中，这些稳定的因素却很难寻求。软件的设计难处在于软件需求的不稳定，从而导致</a:t>
            </a:r>
            <a:r>
              <a:rPr lang="zh-CN" altLang="en-US" sz="700" b="0" i="0" u="none" strike="noStrike" kern="1200" dirty="0">
                <a:solidFill>
                  <a:schemeClr val="tx1">
                    <a:alpha val="99000"/>
                  </a:schemeClr>
                </a:solidFill>
                <a:effectLst/>
                <a:latin typeface="Segoe UI" pitchFamily="34" charset="0"/>
                <a:ea typeface="+mn-ea"/>
                <a:cs typeface="+mn-cs"/>
                <a:hlinkClick r:id="rId5" tooltip="软件过程"/>
              </a:rPr>
              <a:t>软件过程</a:t>
            </a:r>
            <a:r>
              <a:rPr lang="zh-CN" altLang="en-US" sz="700" b="0" i="0" kern="1200" dirty="0">
                <a:solidFill>
                  <a:schemeClr val="tx1">
                    <a:alpha val="99000"/>
                  </a:schemeClr>
                </a:solidFill>
                <a:effectLst/>
                <a:latin typeface="Segoe UI" pitchFamily="34" charset="0"/>
                <a:ea typeface="+mn-ea"/>
                <a:cs typeface="+mn-cs"/>
              </a:rPr>
              <a:t>的不可</a:t>
            </a:r>
            <a:r>
              <a:rPr lang="zh-CN" altLang="en-US" sz="700" b="0" i="0" u="none" strike="noStrike" kern="1200" dirty="0">
                <a:solidFill>
                  <a:schemeClr val="tx1">
                    <a:alpha val="99000"/>
                  </a:schemeClr>
                </a:solidFill>
                <a:effectLst/>
                <a:latin typeface="Segoe UI" pitchFamily="34" charset="0"/>
                <a:ea typeface="+mn-ea"/>
                <a:cs typeface="+mn-cs"/>
                <a:hlinkClick r:id="rId6" tooltip="预测"/>
              </a:rPr>
              <a:t>预测</a:t>
            </a:r>
            <a:r>
              <a:rPr lang="zh-CN" altLang="en-US" sz="700" b="0" i="0" kern="1200" dirty="0">
                <a:solidFill>
                  <a:schemeClr val="tx1">
                    <a:alpha val="99000"/>
                  </a:schemeClr>
                </a:solidFill>
                <a:effectLst/>
                <a:latin typeface="Segoe UI" pitchFamily="34" charset="0"/>
                <a:ea typeface="+mn-ea"/>
                <a:cs typeface="+mn-cs"/>
              </a:rPr>
              <a:t>。但是传统的</a:t>
            </a:r>
            <a:r>
              <a:rPr lang="zh-CN" altLang="en-US" sz="700" b="0" i="0" u="none" strike="noStrike" kern="1200" dirty="0">
                <a:solidFill>
                  <a:schemeClr val="tx1">
                    <a:alpha val="99000"/>
                  </a:schemeClr>
                </a:solidFill>
                <a:effectLst/>
                <a:latin typeface="Segoe UI" pitchFamily="34" charset="0"/>
                <a:ea typeface="+mn-ea"/>
                <a:cs typeface="+mn-cs"/>
                <a:hlinkClick r:id="rId7" tooltip="控制"/>
              </a:rPr>
              <a:t>控制</a:t>
            </a:r>
            <a:r>
              <a:rPr lang="zh-CN" altLang="en-US" sz="700" b="0" i="0" kern="1200" dirty="0">
                <a:solidFill>
                  <a:schemeClr val="tx1">
                    <a:alpha val="99000"/>
                  </a:schemeClr>
                </a:solidFill>
                <a:effectLst/>
                <a:latin typeface="Segoe UI" pitchFamily="34" charset="0"/>
                <a:ea typeface="+mn-ea"/>
                <a:cs typeface="+mn-cs"/>
              </a:rPr>
              <a:t>项目模式都是试图对一个软件开发项目在很长的时间跨度内做出详细的</a:t>
            </a:r>
            <a:r>
              <a:rPr lang="zh-CN" altLang="en-US" sz="700" b="0" i="0" u="none" strike="noStrike" kern="1200" dirty="0">
                <a:solidFill>
                  <a:schemeClr val="tx1">
                    <a:alpha val="99000"/>
                  </a:schemeClr>
                </a:solidFill>
                <a:effectLst/>
                <a:latin typeface="Segoe UI" pitchFamily="34" charset="0"/>
                <a:ea typeface="+mn-ea"/>
                <a:cs typeface="+mn-cs"/>
                <a:hlinkClick r:id="rId8" tooltip="计划"/>
              </a:rPr>
              <a:t>计划</a:t>
            </a:r>
            <a:r>
              <a:rPr lang="zh-CN" altLang="en-US" sz="700" b="0" i="0" kern="1200" dirty="0">
                <a:solidFill>
                  <a:schemeClr val="tx1">
                    <a:alpha val="99000"/>
                  </a:schemeClr>
                </a:solidFill>
                <a:effectLst/>
                <a:latin typeface="Segoe UI" pitchFamily="34" charset="0"/>
                <a:ea typeface="+mn-ea"/>
                <a:cs typeface="+mn-cs"/>
              </a:rPr>
              <a:t>，然后依计划进行开发。所以，这类方法在不可预测的环境下，很难适应变化，甚至是拒绝变化。</a:t>
            </a:r>
          </a:p>
          <a:p>
            <a:r>
              <a:rPr lang="zh-CN" altLang="en-US" sz="700" b="0" i="0" kern="1200" dirty="0">
                <a:solidFill>
                  <a:schemeClr val="tx1">
                    <a:alpha val="99000"/>
                  </a:schemeClr>
                </a:solidFill>
                <a:effectLst/>
                <a:latin typeface="Segoe UI" pitchFamily="34" charset="0"/>
                <a:ea typeface="+mn-ea"/>
                <a:cs typeface="+mn-cs"/>
              </a:rPr>
              <a:t>　　与之相反的敏捷方法则是欢迎变化，目的就是成为适应变化的过程，甚至能允许改变自身来适应变化。所以称之为适应性方法。 　　 　　（</a:t>
            </a:r>
            <a:r>
              <a:rPr lang="en-US" altLang="zh-CN" sz="700" b="0" i="0" kern="1200" dirty="0">
                <a:solidFill>
                  <a:schemeClr val="tx1">
                    <a:alpha val="99000"/>
                  </a:schemeClr>
                </a:solidFill>
                <a:effectLst/>
                <a:latin typeface="Segoe UI" pitchFamily="34" charset="0"/>
                <a:ea typeface="+mn-ea"/>
                <a:cs typeface="+mn-cs"/>
              </a:rPr>
              <a:t>2</a:t>
            </a:r>
            <a:r>
              <a:rPr lang="zh-CN" altLang="en-US" sz="700" b="0" i="0" kern="1200" dirty="0">
                <a:solidFill>
                  <a:schemeClr val="tx1">
                    <a:alpha val="99000"/>
                  </a:schemeClr>
                </a:solidFill>
                <a:effectLst/>
                <a:latin typeface="Segoe UI" pitchFamily="34" charset="0"/>
                <a:ea typeface="+mn-ea"/>
                <a:cs typeface="+mn-cs"/>
              </a:rPr>
              <a:t>）敏捷开发方法是“面向人” </a:t>
            </a:r>
            <a:r>
              <a:rPr lang="en-US" altLang="zh-CN" sz="700" b="0" i="0" kern="1200" dirty="0">
                <a:solidFill>
                  <a:schemeClr val="tx1">
                    <a:alpha val="99000"/>
                  </a:schemeClr>
                </a:solidFill>
                <a:effectLst/>
                <a:latin typeface="Segoe UI" pitchFamily="34" charset="0"/>
                <a:ea typeface="+mn-ea"/>
                <a:cs typeface="+mn-cs"/>
              </a:rPr>
              <a:t>(people oriented)</a:t>
            </a:r>
            <a:r>
              <a:rPr lang="zh-CN" altLang="en-US" sz="700" b="0" i="0" kern="1200" dirty="0">
                <a:solidFill>
                  <a:schemeClr val="tx1">
                    <a:alpha val="99000"/>
                  </a:schemeClr>
                </a:solidFill>
                <a:effectLst/>
                <a:latin typeface="Segoe UI" pitchFamily="34" charset="0"/>
                <a:ea typeface="+mn-ea"/>
                <a:cs typeface="+mn-cs"/>
              </a:rPr>
              <a:t>而非“面向过程”</a:t>
            </a:r>
            <a:r>
              <a:rPr lang="en-US" altLang="zh-CN" sz="700" b="0" i="0" kern="1200" dirty="0">
                <a:solidFill>
                  <a:schemeClr val="tx1">
                    <a:alpha val="99000"/>
                  </a:schemeClr>
                </a:solidFill>
                <a:effectLst/>
                <a:latin typeface="Segoe UI" pitchFamily="34" charset="0"/>
                <a:ea typeface="+mn-ea"/>
                <a:cs typeface="+mn-cs"/>
              </a:rPr>
              <a:t>(process oriented)</a:t>
            </a:r>
            <a:r>
              <a:rPr lang="zh-CN" altLang="en-US" sz="700" b="0" i="0" kern="1200" dirty="0">
                <a:solidFill>
                  <a:schemeClr val="tx1">
                    <a:alpha val="99000"/>
                  </a:schemeClr>
                </a:solidFill>
                <a:effectLst/>
                <a:latin typeface="Segoe UI" pitchFamily="34" charset="0"/>
                <a:ea typeface="+mn-ea"/>
                <a:cs typeface="+mn-cs"/>
              </a:rPr>
              <a:t>。</a:t>
            </a:r>
          </a:p>
          <a:p>
            <a:r>
              <a:rPr lang="zh-CN" altLang="en-US" sz="700" b="0" i="0" kern="1200" dirty="0">
                <a:solidFill>
                  <a:schemeClr val="tx1">
                    <a:alpha val="99000"/>
                  </a:schemeClr>
                </a:solidFill>
                <a:effectLst/>
                <a:latin typeface="Segoe UI" pitchFamily="34" charset="0"/>
                <a:ea typeface="+mn-ea"/>
                <a:cs typeface="+mn-cs"/>
              </a:rPr>
              <a:t>　　</a:t>
            </a:r>
            <a:r>
              <a:rPr lang="en-US" altLang="zh-CN" sz="700" b="0" i="0" kern="1200" dirty="0" err="1">
                <a:solidFill>
                  <a:schemeClr val="tx1">
                    <a:alpha val="99000"/>
                  </a:schemeClr>
                </a:solidFill>
                <a:effectLst/>
                <a:latin typeface="Segoe UI" pitchFamily="34" charset="0"/>
                <a:ea typeface="+mn-ea"/>
                <a:cs typeface="+mn-cs"/>
              </a:rPr>
              <a:t>Matin</a:t>
            </a:r>
            <a:r>
              <a:rPr lang="en-US" altLang="zh-CN" sz="700" b="0" i="0" kern="1200" dirty="0">
                <a:solidFill>
                  <a:schemeClr val="tx1">
                    <a:alpha val="99000"/>
                  </a:schemeClr>
                </a:solidFill>
                <a:effectLst/>
                <a:latin typeface="Segoe UI" pitchFamily="34" charset="0"/>
                <a:ea typeface="+mn-ea"/>
                <a:cs typeface="+mn-cs"/>
              </a:rPr>
              <a:t> Flower</a:t>
            </a:r>
            <a:r>
              <a:rPr lang="zh-CN" altLang="en-US" sz="700" b="0" i="0" kern="1200" dirty="0">
                <a:solidFill>
                  <a:schemeClr val="tx1">
                    <a:alpha val="99000"/>
                  </a:schemeClr>
                </a:solidFill>
                <a:effectLst/>
                <a:latin typeface="Segoe UI" pitchFamily="34" charset="0"/>
                <a:ea typeface="+mn-ea"/>
                <a:cs typeface="+mn-cs"/>
              </a:rPr>
              <a:t>认为：“在敏捷开发过程中，人是第一位的，过程是第二位的。所以就个人来说，应该可以从各种不同的过程中找到真正适合自己的过程。”这与</a:t>
            </a:r>
            <a:r>
              <a:rPr lang="zh-CN" altLang="en-US" sz="700" b="0" i="0" u="none" strike="noStrike" kern="1200" dirty="0">
                <a:solidFill>
                  <a:schemeClr val="tx1">
                    <a:alpha val="99000"/>
                  </a:schemeClr>
                </a:solidFill>
                <a:effectLst/>
                <a:latin typeface="Segoe UI" pitchFamily="34" charset="0"/>
                <a:ea typeface="+mn-ea"/>
                <a:cs typeface="+mn-cs"/>
                <a:hlinkClick r:id="rId9" tooltip="软件工程"/>
              </a:rPr>
              <a:t>软件工程</a:t>
            </a:r>
            <a:r>
              <a:rPr lang="zh-CN" altLang="en-US" sz="700" b="0" i="0" kern="1200" dirty="0">
                <a:solidFill>
                  <a:schemeClr val="tx1">
                    <a:alpha val="99000"/>
                  </a:schemeClr>
                </a:solidFill>
                <a:effectLst/>
                <a:latin typeface="Segoe UI" pitchFamily="34" charset="0"/>
                <a:ea typeface="+mn-ea"/>
                <a:cs typeface="+mn-cs"/>
              </a:rPr>
              <a:t>理论提倡的先过程后人正好相反。 </a:t>
            </a:r>
            <a:r>
              <a:rPr lang="en-US" altLang="zh-CN" sz="700" b="0"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续致信网上一页内容</a:t>
            </a:r>
            <a:r>
              <a:rPr lang="en-US" altLang="zh-CN" sz="700" b="0" i="0" kern="1200" dirty="0">
                <a:solidFill>
                  <a:schemeClr val="tx1">
                    <a:alpha val="99000"/>
                  </a:schemeClr>
                </a:solidFill>
                <a:effectLst/>
                <a:latin typeface="Segoe UI" pitchFamily="34" charset="0"/>
                <a:ea typeface="+mn-ea"/>
                <a:cs typeface="+mn-cs"/>
              </a:rPr>
              <a:t>)</a:t>
            </a:r>
          </a:p>
          <a:p>
            <a:r>
              <a:rPr lang="zh-CN" altLang="en-US" sz="700" b="0" i="0" kern="1200" dirty="0">
                <a:solidFill>
                  <a:schemeClr val="tx1">
                    <a:alpha val="99000"/>
                  </a:schemeClr>
                </a:solidFill>
                <a:effectLst/>
                <a:latin typeface="Segoe UI" pitchFamily="34" charset="0"/>
                <a:ea typeface="+mn-ea"/>
                <a:cs typeface="+mn-cs"/>
              </a:rPr>
              <a:t>　　在传统的软件开发工作中，</a:t>
            </a:r>
            <a:r>
              <a:rPr lang="zh-CN" altLang="en-US" sz="700" b="0" i="0" u="none" strike="noStrike" kern="1200" dirty="0">
                <a:solidFill>
                  <a:schemeClr val="tx1">
                    <a:alpha val="99000"/>
                  </a:schemeClr>
                </a:solidFill>
                <a:effectLst/>
                <a:latin typeface="Segoe UI" pitchFamily="34" charset="0"/>
                <a:ea typeface="+mn-ea"/>
                <a:cs typeface="+mn-cs"/>
                <a:hlinkClick r:id="rId10" tooltip="项目团队"/>
              </a:rPr>
              <a:t>项目团队</a:t>
            </a:r>
            <a:r>
              <a:rPr lang="zh-CN" altLang="en-US" sz="700" b="0" i="0" kern="1200" dirty="0">
                <a:solidFill>
                  <a:schemeClr val="tx1">
                    <a:alpha val="99000"/>
                  </a:schemeClr>
                </a:solidFill>
                <a:effectLst/>
                <a:latin typeface="Segoe UI" pitchFamily="34" charset="0"/>
                <a:ea typeface="+mn-ea"/>
                <a:cs typeface="+mn-cs"/>
              </a:rPr>
              <a:t>分配工作的重点是明确角色的定义，以个人的能力去适应角色，而角色的定义就是为了保证过程的实施，即个人以</a:t>
            </a:r>
            <a:r>
              <a:rPr lang="zh-CN" altLang="en-US" sz="700" b="0" i="0" u="none" strike="noStrike" kern="1200" dirty="0">
                <a:solidFill>
                  <a:schemeClr val="tx1">
                    <a:alpha val="99000"/>
                  </a:schemeClr>
                </a:solidFill>
                <a:effectLst/>
                <a:latin typeface="Segoe UI" pitchFamily="34" charset="0"/>
                <a:ea typeface="+mn-ea"/>
                <a:cs typeface="+mn-cs"/>
                <a:hlinkClick r:id="rId11" tooltip="资源"/>
              </a:rPr>
              <a:t>资源</a:t>
            </a:r>
            <a:r>
              <a:rPr lang="zh-CN" altLang="en-US" sz="700" b="0" i="0" kern="1200" dirty="0">
                <a:solidFill>
                  <a:schemeClr val="tx1">
                    <a:alpha val="99000"/>
                  </a:schemeClr>
                </a:solidFill>
                <a:effectLst/>
                <a:latin typeface="Segoe UI" pitchFamily="34" charset="0"/>
                <a:ea typeface="+mn-ea"/>
                <a:cs typeface="+mn-cs"/>
              </a:rPr>
              <a:t>的方式被分配给角色，同时，资源是可以替代的，而角色不可以替代。</a:t>
            </a:r>
          </a:p>
          <a:p>
            <a:r>
              <a:rPr lang="zh-CN" altLang="en-US" sz="700" b="0" i="0" kern="1200" dirty="0">
                <a:solidFill>
                  <a:schemeClr val="tx1">
                    <a:alpha val="99000"/>
                  </a:schemeClr>
                </a:solidFill>
                <a:effectLst/>
                <a:latin typeface="Segoe UI" pitchFamily="34" charset="0"/>
                <a:ea typeface="+mn-ea"/>
                <a:cs typeface="+mn-cs"/>
              </a:rPr>
              <a:t>　　然而，传统软件开发的这些方法在敏捷开发方式中被完全颠覆。敏捷开发试图使软件开发工作能够利用人的特点，充分发挥人的创造能力。</a:t>
            </a:r>
          </a:p>
          <a:p>
            <a:r>
              <a:rPr lang="zh-CN" altLang="en-US" sz="700" b="0" i="0" kern="1200" dirty="0">
                <a:solidFill>
                  <a:schemeClr val="tx1">
                    <a:alpha val="99000"/>
                  </a:schemeClr>
                </a:solidFill>
                <a:effectLst/>
                <a:latin typeface="Segoe UI" pitchFamily="34" charset="0"/>
                <a:ea typeface="+mn-ea"/>
                <a:cs typeface="+mn-cs"/>
              </a:rPr>
              <a:t>　　敏捷开发的目的是建立起一个项目团队全员参与到软件开发中，包括设定软件开发流程的</a:t>
            </a:r>
            <a:r>
              <a:rPr lang="zh-CN" altLang="en-US" sz="700" b="0" i="0" u="none" strike="noStrike" kern="1200" dirty="0">
                <a:solidFill>
                  <a:schemeClr val="tx1">
                    <a:alpha val="99000"/>
                  </a:schemeClr>
                </a:solidFill>
                <a:effectLst/>
                <a:latin typeface="Segoe UI" pitchFamily="34" charset="0"/>
                <a:ea typeface="+mn-ea"/>
                <a:cs typeface="+mn-cs"/>
                <a:hlinkClick r:id="rId12" tooltip="管理"/>
              </a:rPr>
              <a:t>管理</a:t>
            </a:r>
            <a:r>
              <a:rPr lang="zh-CN" altLang="en-US" sz="700" b="0" i="0" kern="1200" dirty="0">
                <a:solidFill>
                  <a:schemeClr val="tx1">
                    <a:alpha val="99000"/>
                  </a:schemeClr>
                </a:solidFill>
                <a:effectLst/>
                <a:latin typeface="Segoe UI" pitchFamily="34" charset="0"/>
                <a:ea typeface="+mn-ea"/>
                <a:cs typeface="+mn-cs"/>
              </a:rPr>
              <a:t>人员，只有这样软件开发流程才有可接受性。同时敏捷开发要求研发人员独立自主在技术上进行</a:t>
            </a:r>
            <a:r>
              <a:rPr lang="zh-CN" altLang="en-US" sz="700" b="0" i="0" u="none" strike="noStrike" kern="1200" dirty="0">
                <a:solidFill>
                  <a:schemeClr val="tx1">
                    <a:alpha val="99000"/>
                  </a:schemeClr>
                </a:solidFill>
                <a:effectLst/>
                <a:latin typeface="Segoe UI" pitchFamily="34" charset="0"/>
                <a:ea typeface="+mn-ea"/>
                <a:cs typeface="+mn-cs"/>
                <a:hlinkClick r:id="rId13" tooltip="决策"/>
              </a:rPr>
              <a:t>决策</a:t>
            </a:r>
            <a:r>
              <a:rPr lang="zh-CN" altLang="en-US" sz="700" b="0" i="0" kern="1200" dirty="0">
                <a:solidFill>
                  <a:schemeClr val="tx1">
                    <a:alpha val="99000"/>
                  </a:schemeClr>
                </a:solidFill>
                <a:effectLst/>
                <a:latin typeface="Segoe UI" pitchFamily="34" charset="0"/>
                <a:ea typeface="+mn-ea"/>
                <a:cs typeface="+mn-cs"/>
              </a:rPr>
              <a:t>，因为他们是最了解什么技术是</a:t>
            </a:r>
            <a:r>
              <a:rPr lang="zh-CN" altLang="en-US" sz="700" b="0" i="0" u="none" strike="noStrike" kern="1200" dirty="0">
                <a:solidFill>
                  <a:schemeClr val="tx1">
                    <a:alpha val="99000"/>
                  </a:schemeClr>
                </a:solidFill>
                <a:effectLst/>
                <a:latin typeface="Segoe UI" pitchFamily="34" charset="0"/>
                <a:ea typeface="+mn-ea"/>
                <a:cs typeface="+mn-cs"/>
                <a:hlinkClick r:id="rId14" tooltip="需要"/>
              </a:rPr>
              <a:t>需要</a:t>
            </a:r>
            <a:r>
              <a:rPr lang="zh-CN" altLang="en-US" sz="700" b="0" i="0" kern="1200" dirty="0">
                <a:solidFill>
                  <a:schemeClr val="tx1">
                    <a:alpha val="99000"/>
                  </a:schemeClr>
                </a:solidFill>
                <a:effectLst/>
                <a:latin typeface="Segoe UI" pitchFamily="34" charset="0"/>
                <a:ea typeface="+mn-ea"/>
                <a:cs typeface="+mn-cs"/>
              </a:rPr>
              <a:t>和不需要的。再者，敏捷开发特别重视项目团队中的</a:t>
            </a:r>
            <a:r>
              <a:rPr lang="zh-CN" altLang="en-US" sz="700" b="0" i="0" u="none" strike="noStrike" kern="1200" dirty="0">
                <a:solidFill>
                  <a:schemeClr val="tx1">
                    <a:alpha val="99000"/>
                  </a:schemeClr>
                </a:solidFill>
                <a:effectLst/>
                <a:latin typeface="Segoe UI" pitchFamily="34" charset="0"/>
                <a:ea typeface="+mn-ea"/>
                <a:cs typeface="+mn-cs"/>
                <a:hlinkClick r:id="rId15" tooltip="信息"/>
              </a:rPr>
              <a:t>信息</a:t>
            </a:r>
            <a:r>
              <a:rPr lang="zh-CN" altLang="en-US" sz="700" b="0" i="0" kern="1200" dirty="0">
                <a:solidFill>
                  <a:schemeClr val="tx1">
                    <a:alpha val="99000"/>
                  </a:schemeClr>
                </a:solidFill>
                <a:effectLst/>
                <a:latin typeface="Segoe UI" pitchFamily="34" charset="0"/>
                <a:ea typeface="+mn-ea"/>
                <a:cs typeface="+mn-cs"/>
              </a:rPr>
              <a:t>交流，有调查显示：“项目失败的原因最终都可追溯到信息没有及时准确地传递到应该接受它的人。”</a:t>
            </a:r>
          </a:p>
          <a:p>
            <a:endParaRPr lang="zh-CN" altLang="en-US" dirty="0"/>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61</a:t>
            </a:fld>
            <a:endParaRPr lang="zh-CN" altLang="en-US"/>
          </a:p>
        </p:txBody>
      </p:sp>
    </p:spTree>
    <p:extLst>
      <p:ext uri="{BB962C8B-B14F-4D97-AF65-F5344CB8AC3E}">
        <p14:creationId xmlns:p14="http://schemas.microsoft.com/office/powerpoint/2010/main" val="3187033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sz="700" b="0" i="0" kern="1200" dirty="0">
                <a:solidFill>
                  <a:schemeClr val="tx1">
                    <a:alpha val="99000"/>
                  </a:schemeClr>
                </a:solidFill>
                <a:effectLst/>
                <a:latin typeface="Segoe UI" pitchFamily="34" charset="0"/>
                <a:ea typeface="+mn-ea"/>
                <a:cs typeface="+mn-cs"/>
              </a:rPr>
              <a:t>灵巧的轻量级软件开发方法</a:t>
            </a:r>
          </a:p>
          <a:p>
            <a:r>
              <a:rPr lang="zh-CN" altLang="en-US" sz="700" b="0" i="0" kern="1200" dirty="0">
                <a:solidFill>
                  <a:schemeClr val="tx1">
                    <a:alpha val="99000"/>
                  </a:schemeClr>
                </a:solidFill>
                <a:effectLst/>
                <a:latin typeface="Segoe UI" pitchFamily="34" charset="0"/>
                <a:ea typeface="+mn-ea"/>
                <a:cs typeface="+mn-cs"/>
              </a:rPr>
              <a:t>一套软件开发方法是由一系列与开发相关的规则、规范和惯例。重量级的开发方法严格定义了许多的规则、流程和相关的文档工作。灵巧的轻量级开发方法，其规则和文档相对较少，流程更加灵活，实施起来相对较容易。</a:t>
            </a:r>
          </a:p>
          <a:p>
            <a:r>
              <a:rPr lang="zh-CN" altLang="en-US" sz="700" b="0" i="0" kern="1200" dirty="0">
                <a:solidFill>
                  <a:schemeClr val="tx1">
                    <a:alpha val="99000"/>
                  </a:schemeClr>
                </a:solidFill>
                <a:effectLst/>
                <a:latin typeface="Segoe UI" pitchFamily="34" charset="0"/>
                <a:ea typeface="+mn-ea"/>
                <a:cs typeface="+mn-cs"/>
              </a:rPr>
              <a:t>在</a:t>
            </a:r>
            <a:r>
              <a:rPr lang="zh-CN" altLang="en-US" sz="700" b="0" i="0" u="sng" kern="1200" dirty="0">
                <a:solidFill>
                  <a:schemeClr val="tx1">
                    <a:alpha val="99000"/>
                  </a:schemeClr>
                </a:solidFill>
                <a:effectLst/>
                <a:latin typeface="Segoe UI" pitchFamily="34" charset="0"/>
                <a:ea typeface="+mn-ea"/>
                <a:cs typeface="+mn-cs"/>
                <a:hlinkClick r:id="rId3"/>
              </a:rPr>
              <a:t>软件工程</a:t>
            </a:r>
            <a:r>
              <a:rPr lang="zh-CN" altLang="en-US" sz="700" b="0" i="0" kern="1200" dirty="0">
                <a:solidFill>
                  <a:schemeClr val="tx1">
                    <a:alpha val="99000"/>
                  </a:schemeClr>
                </a:solidFill>
                <a:effectLst/>
                <a:latin typeface="Segoe UI" pitchFamily="34" charset="0"/>
                <a:ea typeface="+mn-ea"/>
                <a:cs typeface="+mn-cs"/>
              </a:rPr>
              <a:t>概念出现以前，程序员们按照自己喜欢的方式开发软件。程序的质量很难控制，调试程序很繁琐，程序员之间也很难读懂对方写的</a:t>
            </a:r>
            <a:r>
              <a:rPr lang="zh-CN" altLang="en-US" sz="700" b="0" i="0" u="sng" kern="1200" dirty="0">
                <a:solidFill>
                  <a:schemeClr val="tx1">
                    <a:alpha val="99000"/>
                  </a:schemeClr>
                </a:solidFill>
                <a:effectLst/>
                <a:latin typeface="Segoe UI" pitchFamily="34" charset="0"/>
                <a:ea typeface="+mn-ea"/>
                <a:cs typeface="+mn-cs"/>
                <a:hlinkClick r:id="rId4"/>
              </a:rPr>
              <a:t>代码</a:t>
            </a:r>
            <a:r>
              <a:rPr lang="zh-CN" altLang="en-US" sz="700" b="0" i="0" kern="1200" dirty="0">
                <a:solidFill>
                  <a:schemeClr val="tx1">
                    <a:alpha val="99000"/>
                  </a:schemeClr>
                </a:solidFill>
                <a:effectLst/>
                <a:latin typeface="Segoe UI" pitchFamily="34" charset="0"/>
                <a:ea typeface="+mn-ea"/>
                <a:cs typeface="+mn-cs"/>
              </a:rPr>
              <a:t>。</a:t>
            </a:r>
            <a:r>
              <a:rPr lang="en-US" altLang="zh-CN" sz="700" b="0" i="0" kern="1200" dirty="0">
                <a:solidFill>
                  <a:schemeClr val="tx1">
                    <a:alpha val="99000"/>
                  </a:schemeClr>
                </a:solidFill>
                <a:effectLst/>
                <a:latin typeface="Segoe UI" pitchFamily="34" charset="0"/>
                <a:ea typeface="+mn-ea"/>
                <a:cs typeface="+mn-cs"/>
              </a:rPr>
              <a:t>1968</a:t>
            </a:r>
            <a:r>
              <a:rPr lang="zh-CN" altLang="en-US" sz="700" b="0" i="0" kern="1200" dirty="0">
                <a:solidFill>
                  <a:schemeClr val="tx1">
                    <a:alpha val="99000"/>
                  </a:schemeClr>
                </a:solidFill>
                <a:effectLst/>
                <a:latin typeface="Segoe UI" pitchFamily="34" charset="0"/>
                <a:ea typeface="+mn-ea"/>
                <a:cs typeface="+mn-cs"/>
              </a:rPr>
              <a:t>年，</a:t>
            </a:r>
            <a:r>
              <a:rPr lang="en-US" altLang="zh-CN" sz="700" b="0" i="0" kern="1200" dirty="0" err="1">
                <a:solidFill>
                  <a:schemeClr val="tx1">
                    <a:alpha val="99000"/>
                  </a:schemeClr>
                </a:solidFill>
                <a:effectLst/>
                <a:latin typeface="Segoe UI" pitchFamily="34" charset="0"/>
                <a:ea typeface="+mn-ea"/>
                <a:cs typeface="+mn-cs"/>
              </a:rPr>
              <a:t>Edsger</a:t>
            </a:r>
            <a:r>
              <a:rPr lang="en-US" altLang="zh-CN" sz="700" b="0" i="0" kern="1200" dirty="0">
                <a:solidFill>
                  <a:schemeClr val="tx1">
                    <a:alpha val="99000"/>
                  </a:schemeClr>
                </a:solidFill>
                <a:effectLst/>
                <a:latin typeface="Segoe UI" pitchFamily="34" charset="0"/>
                <a:ea typeface="+mn-ea"/>
                <a:cs typeface="+mn-cs"/>
              </a:rPr>
              <a:t> </a:t>
            </a:r>
            <a:r>
              <a:rPr lang="en-US" altLang="zh-CN" sz="700" b="0" i="0" kern="1200" dirty="0" err="1">
                <a:solidFill>
                  <a:schemeClr val="tx1">
                    <a:alpha val="99000"/>
                  </a:schemeClr>
                </a:solidFill>
                <a:effectLst/>
                <a:latin typeface="Segoe UI" pitchFamily="34" charset="0"/>
                <a:ea typeface="+mn-ea"/>
                <a:cs typeface="+mn-cs"/>
              </a:rPr>
              <a:t>Dijkstra</a:t>
            </a:r>
            <a:r>
              <a:rPr lang="zh-CN" altLang="en-US" sz="700" b="0" i="0" kern="1200" dirty="0">
                <a:solidFill>
                  <a:schemeClr val="tx1">
                    <a:alpha val="99000"/>
                  </a:schemeClr>
                </a:solidFill>
                <a:effectLst/>
                <a:latin typeface="Segoe UI" pitchFamily="34" charset="0"/>
                <a:ea typeface="+mn-ea"/>
                <a:cs typeface="+mn-cs"/>
              </a:rPr>
              <a:t>给</a:t>
            </a:r>
            <a:r>
              <a:rPr lang="en-US" altLang="zh-CN" sz="700" b="0" i="0" kern="1200" dirty="0">
                <a:solidFill>
                  <a:schemeClr val="tx1">
                    <a:alpha val="99000"/>
                  </a:schemeClr>
                </a:solidFill>
                <a:effectLst/>
                <a:latin typeface="Segoe UI" pitchFamily="34" charset="0"/>
                <a:ea typeface="+mn-ea"/>
                <a:cs typeface="+mn-cs"/>
              </a:rPr>
              <a:t>CACM</a:t>
            </a:r>
            <a:r>
              <a:rPr lang="zh-CN" altLang="en-US" sz="700" b="0" i="0" kern="1200" dirty="0">
                <a:solidFill>
                  <a:schemeClr val="tx1">
                    <a:alpha val="99000"/>
                  </a:schemeClr>
                </a:solidFill>
                <a:effectLst/>
                <a:latin typeface="Segoe UI" pitchFamily="34" charset="0"/>
                <a:ea typeface="+mn-ea"/>
                <a:cs typeface="+mn-cs"/>
              </a:rPr>
              <a:t>写了一封题为</a:t>
            </a:r>
            <a:r>
              <a:rPr lang="en-US" altLang="zh-CN" sz="700" b="0" i="0" kern="1200" dirty="0">
                <a:solidFill>
                  <a:schemeClr val="tx1">
                    <a:alpha val="99000"/>
                  </a:schemeClr>
                </a:solidFill>
                <a:effectLst/>
                <a:latin typeface="Segoe UI" pitchFamily="34" charset="0"/>
                <a:ea typeface="+mn-ea"/>
                <a:cs typeface="+mn-cs"/>
              </a:rPr>
              <a:t>GOTO Statement Considered Harmful</a:t>
            </a:r>
            <a:r>
              <a:rPr lang="zh-CN" altLang="en-US" sz="700" b="0" i="0" kern="1200" dirty="0">
                <a:solidFill>
                  <a:schemeClr val="tx1">
                    <a:alpha val="99000"/>
                  </a:schemeClr>
                </a:solidFill>
                <a:effectLst/>
                <a:latin typeface="Segoe UI" pitchFamily="34" charset="0"/>
                <a:ea typeface="+mn-ea"/>
                <a:cs typeface="+mn-cs"/>
              </a:rPr>
              <a:t>的信，软件工程的概念由此诞生。程序员们开始摒弃以前的做法，转而使用更系统、更严格的开发方法。为了使控制软件开发和控制其它产品生产一样严格，人们陆续制定了很多规则和做法，发明了很多软件工程方法，</a:t>
            </a:r>
            <a:r>
              <a:rPr lang="zh-CN" altLang="en-US" sz="700" b="0" i="0" u="sng" kern="1200" dirty="0">
                <a:solidFill>
                  <a:schemeClr val="tx1">
                    <a:alpha val="99000"/>
                  </a:schemeClr>
                </a:solidFill>
                <a:effectLst/>
                <a:latin typeface="Segoe UI" pitchFamily="34" charset="0"/>
                <a:ea typeface="+mn-ea"/>
                <a:cs typeface="+mn-cs"/>
                <a:hlinkClick r:id="rId5"/>
              </a:rPr>
              <a:t>软件质量</a:t>
            </a:r>
            <a:r>
              <a:rPr lang="zh-CN" altLang="en-US" sz="700" b="0" i="0" kern="1200" dirty="0">
                <a:solidFill>
                  <a:schemeClr val="tx1">
                    <a:alpha val="99000"/>
                  </a:schemeClr>
                </a:solidFill>
                <a:effectLst/>
                <a:latin typeface="Segoe UI" pitchFamily="34" charset="0"/>
                <a:ea typeface="+mn-ea"/>
                <a:cs typeface="+mn-cs"/>
              </a:rPr>
              <a:t>开始得到大幅度提高。随着遇到的问题更多，规则和流程也越来越精细和复杂。</a:t>
            </a:r>
          </a:p>
          <a:p>
            <a:r>
              <a:rPr lang="zh-CN" altLang="en-US" sz="700" b="0" i="0" kern="1200" dirty="0">
                <a:solidFill>
                  <a:schemeClr val="tx1">
                    <a:alpha val="99000"/>
                  </a:schemeClr>
                </a:solidFill>
                <a:effectLst/>
                <a:latin typeface="Segoe UI" pitchFamily="34" charset="0"/>
                <a:ea typeface="+mn-ea"/>
                <a:cs typeface="+mn-cs"/>
              </a:rPr>
              <a:t>到了今天，在实际开发过程中，很多规则已经难于遵循，很多流程复杂而难于理解，很多项目中文档的制作过程正在失去控制。人们试图提出更全面更好的一揽子方案，或者寄希望于更复杂的、功能更强大的辅助开发工具（</a:t>
            </a:r>
            <a:r>
              <a:rPr lang="en-US" altLang="zh-CN" sz="700" b="0" i="0" kern="1200" dirty="0" err="1">
                <a:solidFill>
                  <a:schemeClr val="tx1">
                    <a:alpha val="99000"/>
                  </a:schemeClr>
                </a:solidFill>
                <a:effectLst/>
                <a:latin typeface="Segoe UI" pitchFamily="34" charset="0"/>
                <a:ea typeface="+mn-ea"/>
                <a:cs typeface="+mn-cs"/>
              </a:rPr>
              <a:t>CaseTools</a:t>
            </a:r>
            <a:r>
              <a:rPr lang="zh-CN" altLang="en-US" sz="700" b="0" i="0" kern="1200" dirty="0">
                <a:solidFill>
                  <a:schemeClr val="tx1">
                    <a:alpha val="99000"/>
                  </a:schemeClr>
                </a:solidFill>
                <a:effectLst/>
                <a:latin typeface="Segoe UI" pitchFamily="34" charset="0"/>
                <a:ea typeface="+mn-ea"/>
                <a:cs typeface="+mn-cs"/>
              </a:rPr>
              <a:t>），但总是不能成功，而且开发规范和流程变得越来越复杂和难以实施。</a:t>
            </a:r>
          </a:p>
          <a:p>
            <a:r>
              <a:rPr lang="zh-CN" altLang="en-US" sz="700" b="0" i="0" kern="1200" dirty="0">
                <a:solidFill>
                  <a:schemeClr val="tx1">
                    <a:alpha val="99000"/>
                  </a:schemeClr>
                </a:solidFill>
                <a:effectLst/>
                <a:latin typeface="Segoe UI" pitchFamily="34" charset="0"/>
                <a:ea typeface="+mn-ea"/>
                <a:cs typeface="+mn-cs"/>
              </a:rPr>
              <a:t>为了赶进度，程序员们经常跳过一些指定的流程，很少人能全面遵循那些重量级开发方法。</a:t>
            </a:r>
          </a:p>
          <a:p>
            <a:r>
              <a:rPr lang="zh-CN" altLang="en-US" sz="700" b="0" i="0" kern="1200" dirty="0">
                <a:solidFill>
                  <a:schemeClr val="tx1">
                    <a:alpha val="99000"/>
                  </a:schemeClr>
                </a:solidFill>
                <a:effectLst/>
                <a:latin typeface="Segoe UI" pitchFamily="34" charset="0"/>
                <a:ea typeface="+mn-ea"/>
                <a:cs typeface="+mn-cs"/>
              </a:rPr>
              <a:t>失败的原因很简单，这个世界没有万能药。因此，一些人提出，将重量级开发方法中的规则和流程进行删减、重整和优化，这样就产生了很多适应不同需要的轻量级流程。在这些流程中，合乎实际需要的规则被保留下来，不必要的复杂化开发的规被抛弃。而且，和传统的开发方法相比，轻量级流程不再象流水生产线，而是更加灵活。</a:t>
            </a:r>
          </a:p>
          <a:p>
            <a:r>
              <a:rPr lang="en-US" altLang="zh-CN" sz="700" b="0" i="0" kern="1200" dirty="0" err="1">
                <a:solidFill>
                  <a:schemeClr val="tx1">
                    <a:alpha val="99000"/>
                  </a:schemeClr>
                </a:solidFill>
                <a:effectLst/>
                <a:latin typeface="Segoe UI" pitchFamily="34" charset="0"/>
                <a:ea typeface="+mn-ea"/>
                <a:cs typeface="+mn-cs"/>
              </a:rPr>
              <a:t>ExtremeProgramming</a:t>
            </a:r>
            <a:r>
              <a:rPr lang="zh-CN" altLang="en-US" sz="700" b="0" i="0" kern="1200" dirty="0">
                <a:solidFill>
                  <a:schemeClr val="tx1">
                    <a:alpha val="99000"/>
                  </a:schemeClr>
                </a:solidFill>
                <a:effectLst/>
                <a:latin typeface="Segoe UI" pitchFamily="34" charset="0"/>
                <a:ea typeface="+mn-ea"/>
                <a:cs typeface="+mn-cs"/>
              </a:rPr>
              <a:t>（</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）就是这样一种灵巧的轻量级软件开发方法。</a:t>
            </a:r>
          </a:p>
          <a:p>
            <a:r>
              <a:rPr lang="zh-CN" altLang="en-US" sz="700" b="0" i="0" kern="1200" dirty="0">
                <a:solidFill>
                  <a:schemeClr val="tx1">
                    <a:alpha val="99000"/>
                  </a:schemeClr>
                </a:solidFill>
                <a:effectLst/>
                <a:latin typeface="Segoe UI" pitchFamily="34" charset="0"/>
                <a:ea typeface="+mn-ea"/>
                <a:cs typeface="+mn-cs"/>
              </a:rPr>
              <a:t>为什么称为“</a:t>
            </a:r>
            <a:r>
              <a:rPr lang="en-US" altLang="zh-CN" sz="700" b="0" i="0" kern="1200" dirty="0">
                <a:solidFill>
                  <a:schemeClr val="tx1">
                    <a:alpha val="99000"/>
                  </a:schemeClr>
                </a:solidFill>
                <a:effectLst/>
                <a:latin typeface="Segoe UI" pitchFamily="34" charset="0"/>
                <a:ea typeface="+mn-ea"/>
                <a:cs typeface="+mn-cs"/>
              </a:rPr>
              <a:t>Extreme”</a:t>
            </a:r>
            <a:r>
              <a:rPr lang="zh-CN" altLang="en-US" sz="700" b="0" i="0" kern="1200" dirty="0">
                <a:solidFill>
                  <a:schemeClr val="tx1">
                    <a:alpha val="99000"/>
                  </a:schemeClr>
                </a:solidFill>
                <a:effectLst/>
                <a:latin typeface="Segoe UI" pitchFamily="34" charset="0"/>
                <a:ea typeface="+mn-ea"/>
                <a:cs typeface="+mn-cs"/>
              </a:rPr>
              <a:t>（极限）</a:t>
            </a:r>
          </a:p>
          <a:p>
            <a:r>
              <a:rPr lang="zh-CN" altLang="en-US" sz="700" b="0" i="0" kern="1200" dirty="0">
                <a:solidFill>
                  <a:schemeClr val="tx1">
                    <a:alpha val="99000"/>
                  </a:schemeClr>
                </a:solidFill>
                <a:effectLst/>
                <a:latin typeface="Segoe UI" pitchFamily="34" charset="0"/>
                <a:ea typeface="+mn-ea"/>
                <a:cs typeface="+mn-cs"/>
              </a:rPr>
              <a:t>“</a:t>
            </a:r>
            <a:r>
              <a:rPr lang="en-US" altLang="zh-CN" sz="700" b="0" i="0" kern="1200" dirty="0">
                <a:solidFill>
                  <a:schemeClr val="tx1">
                    <a:alpha val="99000"/>
                  </a:schemeClr>
                </a:solidFill>
                <a:effectLst/>
                <a:latin typeface="Segoe UI" pitchFamily="34" charset="0"/>
                <a:ea typeface="+mn-ea"/>
                <a:cs typeface="+mn-cs"/>
              </a:rPr>
              <a:t>Extreme”</a:t>
            </a:r>
            <a:r>
              <a:rPr lang="zh-CN" altLang="en-US" sz="700" b="0" i="0" kern="1200" dirty="0">
                <a:solidFill>
                  <a:schemeClr val="tx1">
                    <a:alpha val="99000"/>
                  </a:schemeClr>
                </a:solidFill>
                <a:effectLst/>
                <a:latin typeface="Segoe UI" pitchFamily="34" charset="0"/>
                <a:ea typeface="+mn-ea"/>
                <a:cs typeface="+mn-cs"/>
              </a:rPr>
              <a:t>（极限）是指，对比传统的项目开发方式，</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强调把它列出的每个方法和思想做到极限、做到最好；其它</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所不提倡的，则一概忽略（如开发前期的整体设计等）。一个严格实施</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的项目，其开发过程应该是平稳的、高效的和快速的，能够做到一周</a:t>
            </a:r>
            <a:r>
              <a:rPr lang="en-US" altLang="zh-CN" sz="700" b="0" i="0" kern="1200" dirty="0">
                <a:solidFill>
                  <a:schemeClr val="tx1">
                    <a:alpha val="99000"/>
                  </a:schemeClr>
                </a:solidFill>
                <a:effectLst/>
                <a:latin typeface="Segoe UI" pitchFamily="34" charset="0"/>
                <a:ea typeface="+mn-ea"/>
                <a:cs typeface="+mn-cs"/>
              </a:rPr>
              <a:t>40</a:t>
            </a:r>
            <a:r>
              <a:rPr lang="zh-CN" altLang="en-US" sz="700" b="0" i="0" kern="1200" dirty="0">
                <a:solidFill>
                  <a:schemeClr val="tx1">
                    <a:alpha val="99000"/>
                  </a:schemeClr>
                </a:solidFill>
                <a:effectLst/>
                <a:latin typeface="Segoe UI" pitchFamily="34" charset="0"/>
                <a:ea typeface="+mn-ea"/>
                <a:cs typeface="+mn-cs"/>
              </a:rPr>
              <a:t>小时工作制而不拖延项目进度。</a:t>
            </a:r>
          </a:p>
          <a:p>
            <a:endParaRPr lang="en-US" altLang="zh-CN" dirty="0"/>
          </a:p>
          <a:p>
            <a:r>
              <a:rPr lang="zh-CN" altLang="en-US" sz="700" b="0" i="0" kern="1200" dirty="0">
                <a:solidFill>
                  <a:schemeClr val="tx1">
                    <a:alpha val="99000"/>
                  </a:schemeClr>
                </a:solidFill>
                <a:effectLst/>
                <a:latin typeface="Segoe UI" pitchFamily="34" charset="0"/>
                <a:ea typeface="+mn-ea"/>
                <a:cs typeface="+mn-cs"/>
              </a:rPr>
              <a:t>极限编程中有四个核心价值是我们在开发中必须注意的：沟通（</a:t>
            </a:r>
            <a:r>
              <a:rPr lang="en-US" altLang="zh-CN" sz="700" b="0" i="0" kern="1200" dirty="0">
                <a:solidFill>
                  <a:schemeClr val="tx1">
                    <a:alpha val="99000"/>
                  </a:schemeClr>
                </a:solidFill>
                <a:effectLst/>
                <a:latin typeface="Segoe UI" pitchFamily="34" charset="0"/>
                <a:ea typeface="+mn-ea"/>
                <a:cs typeface="+mn-cs"/>
              </a:rPr>
              <a:t>Communication</a:t>
            </a:r>
            <a:r>
              <a:rPr lang="zh-CN" altLang="en-US" sz="700" b="0" i="0" kern="1200" dirty="0">
                <a:solidFill>
                  <a:schemeClr val="tx1">
                    <a:alpha val="99000"/>
                  </a:schemeClr>
                </a:solidFill>
                <a:effectLst/>
                <a:latin typeface="Segoe UI" pitchFamily="34" charset="0"/>
                <a:ea typeface="+mn-ea"/>
                <a:cs typeface="+mn-cs"/>
              </a:rPr>
              <a:t>）、简单（</a:t>
            </a:r>
            <a:r>
              <a:rPr lang="en-US" altLang="zh-CN" sz="700" b="0" i="0" kern="1200" dirty="0">
                <a:solidFill>
                  <a:schemeClr val="tx1">
                    <a:alpha val="99000"/>
                  </a:schemeClr>
                </a:solidFill>
                <a:effectLst/>
                <a:latin typeface="Segoe UI" pitchFamily="34" charset="0"/>
                <a:ea typeface="+mn-ea"/>
                <a:cs typeface="+mn-cs"/>
              </a:rPr>
              <a:t>Simplicity</a:t>
            </a:r>
            <a:r>
              <a:rPr lang="zh-CN" altLang="en-US" sz="700" b="0" i="0" kern="1200" dirty="0">
                <a:solidFill>
                  <a:schemeClr val="tx1">
                    <a:alpha val="99000"/>
                  </a:schemeClr>
                </a:solidFill>
                <a:effectLst/>
                <a:latin typeface="Segoe UI" pitchFamily="34" charset="0"/>
                <a:ea typeface="+mn-ea"/>
                <a:cs typeface="+mn-cs"/>
              </a:rPr>
              <a:t>）、反馈（</a:t>
            </a:r>
            <a:r>
              <a:rPr lang="en-US" altLang="zh-CN" sz="700" b="0" i="0" kern="1200" dirty="0">
                <a:solidFill>
                  <a:schemeClr val="tx1">
                    <a:alpha val="99000"/>
                  </a:schemeClr>
                </a:solidFill>
                <a:effectLst/>
                <a:latin typeface="Segoe UI" pitchFamily="34" charset="0"/>
                <a:ea typeface="+mn-ea"/>
                <a:cs typeface="+mn-cs"/>
              </a:rPr>
              <a:t>Feedback</a:t>
            </a:r>
            <a:r>
              <a:rPr lang="zh-CN" altLang="en-US" sz="700" b="0" i="0" kern="1200" dirty="0">
                <a:solidFill>
                  <a:schemeClr val="tx1">
                    <a:alpha val="99000"/>
                  </a:schemeClr>
                </a:solidFill>
                <a:effectLst/>
                <a:latin typeface="Segoe UI" pitchFamily="34" charset="0"/>
                <a:ea typeface="+mn-ea"/>
                <a:cs typeface="+mn-cs"/>
              </a:rPr>
              <a:t>）、勇气（</a:t>
            </a:r>
            <a:r>
              <a:rPr lang="en-US" altLang="zh-CN" sz="700" b="0" i="0" kern="1200" dirty="0">
                <a:solidFill>
                  <a:schemeClr val="tx1">
                    <a:alpha val="99000"/>
                  </a:schemeClr>
                </a:solidFill>
                <a:effectLst/>
                <a:latin typeface="Segoe UI" pitchFamily="34" charset="0"/>
                <a:ea typeface="+mn-ea"/>
                <a:cs typeface="+mn-cs"/>
              </a:rPr>
              <a:t>Courage</a:t>
            </a:r>
            <a:r>
              <a:rPr lang="zh-CN" altLang="en-US" sz="700" b="0" i="0" kern="1200" dirty="0">
                <a:solidFill>
                  <a:schemeClr val="tx1">
                    <a:alpha val="99000"/>
                  </a:schemeClr>
                </a:solidFill>
                <a:effectLst/>
                <a:latin typeface="Segoe UI" pitchFamily="34" charset="0"/>
                <a:ea typeface="+mn-ea"/>
                <a:cs typeface="+mn-cs"/>
              </a:rPr>
              <a:t>）、此外还扩展了第五个价值观：谦逊（</a:t>
            </a:r>
            <a:r>
              <a:rPr lang="en-US" altLang="zh-CN" sz="700" b="0" i="0" kern="1200" dirty="0">
                <a:solidFill>
                  <a:schemeClr val="tx1">
                    <a:alpha val="99000"/>
                  </a:schemeClr>
                </a:solidFill>
                <a:effectLst/>
                <a:latin typeface="Segoe UI" pitchFamily="34" charset="0"/>
                <a:ea typeface="+mn-ea"/>
                <a:cs typeface="+mn-cs"/>
              </a:rPr>
              <a:t>Modesty</a:t>
            </a:r>
            <a:r>
              <a:rPr lang="zh-CN" altLang="en-US" sz="700" b="0" i="0" kern="1200" dirty="0">
                <a:solidFill>
                  <a:schemeClr val="tx1">
                    <a:alpha val="99000"/>
                  </a:schemeClr>
                </a:solidFill>
                <a:effectLst/>
                <a:latin typeface="Segoe UI" pitchFamily="34" charset="0"/>
                <a:ea typeface="+mn-ea"/>
                <a:cs typeface="+mn-cs"/>
              </a:rPr>
              <a:t>）。 　</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用“沟通、简单、反馈、勇气和谦逊”来减轻开发压力和包袱；无论是术语命名、专著叙述内容和方式、过程要求，都可以从中感受到轻松愉快和主动奋发的态度和气氛。这是一种帮助理解和更容易激发人的潜力的手段。</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用自己的实践，在一定范围内成功地打破了软件工程“必须重量”才能成功的传统观念。</a:t>
            </a:r>
          </a:p>
          <a:p>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精神可以启发我们如何学习和对待快速变化、多样的开发技术。成功学习</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的关键，是用“沟通、简单、反馈、勇气和谦逊”的态度来对待</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；轻松愉快地来感受</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的实践思想；自己认真实践后，通过对真实反馈的分析，来决定</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对自己的价值；有勇气接受它，或改进它。</a:t>
            </a:r>
          </a:p>
          <a:p>
            <a:endParaRPr lang="zh-CN" altLang="en-US" dirty="0"/>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62</a:t>
            </a:fld>
            <a:endParaRPr lang="zh-CN" altLang="en-US"/>
          </a:p>
        </p:txBody>
      </p:sp>
    </p:spTree>
    <p:extLst>
      <p:ext uri="{BB962C8B-B14F-4D97-AF65-F5344CB8AC3E}">
        <p14:creationId xmlns:p14="http://schemas.microsoft.com/office/powerpoint/2010/main" val="53946651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的一个成功因素是重视客户的反馈</a:t>
            </a:r>
            <a:r>
              <a:rPr lang="en-US" altLang="zh-CN" sz="700" b="0" i="0" kern="1200" dirty="0">
                <a:solidFill>
                  <a:schemeClr val="tx1">
                    <a:alpha val="99000"/>
                  </a:schemeClr>
                </a:solidFill>
                <a:effectLst/>
                <a:latin typeface="Segoe UI" pitchFamily="34" charset="0"/>
                <a:ea typeface="+mn-ea"/>
                <a:cs typeface="+mn-cs"/>
              </a:rPr>
              <a:t>——</a:t>
            </a:r>
            <a:r>
              <a:rPr lang="zh-CN" altLang="en-US" sz="700" b="0" i="0" kern="1200" dirty="0">
                <a:solidFill>
                  <a:schemeClr val="tx1">
                    <a:alpha val="99000"/>
                  </a:schemeClr>
                </a:solidFill>
                <a:effectLst/>
                <a:latin typeface="Segoe UI" pitchFamily="34" charset="0"/>
                <a:ea typeface="+mn-ea"/>
                <a:cs typeface="+mn-cs"/>
              </a:rPr>
              <a:t>开发的目的就是为了满足客户的需要。</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方法使开发人员始终都能自信地面对客户需求的变化。</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强调</a:t>
            </a:r>
            <a:r>
              <a:rPr lang="zh-CN" altLang="en-US" sz="700" b="0" i="0" u="sng" kern="1200" dirty="0">
                <a:solidFill>
                  <a:schemeClr val="tx1">
                    <a:alpha val="99000"/>
                  </a:schemeClr>
                </a:solidFill>
                <a:effectLst/>
                <a:latin typeface="Segoe UI" pitchFamily="34" charset="0"/>
                <a:ea typeface="+mn-ea"/>
                <a:cs typeface="+mn-cs"/>
                <a:hlinkClick r:id="rId3"/>
              </a:rPr>
              <a:t>团队合作</a:t>
            </a:r>
            <a:r>
              <a:rPr lang="zh-CN" altLang="en-US" sz="700" b="0" i="0" kern="1200" dirty="0">
                <a:solidFill>
                  <a:schemeClr val="tx1">
                    <a:alpha val="99000"/>
                  </a:schemeClr>
                </a:solidFill>
                <a:effectLst/>
                <a:latin typeface="Segoe UI" pitchFamily="34" charset="0"/>
                <a:ea typeface="+mn-ea"/>
                <a:cs typeface="+mn-cs"/>
              </a:rPr>
              <a:t>，经理、客户和开发人员都是开发团队中的一员。团队通过相互之间的充分交流和合作，使用</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这种简单但有效的方式，努力开发出高质量的软件。</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的设计简单而高效；程序员们通过测试获得客户反馈，并根据变化修改代码和设计，他们总是争取尽可能早地将软件交付给客户。</a:t>
            </a:r>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程序员能够勇于面对需求和技术上的变化。</a:t>
            </a:r>
          </a:p>
          <a:p>
            <a:r>
              <a:rPr lang="en-US" altLang="zh-CN" sz="700" b="0" i="0" kern="1200" dirty="0">
                <a:solidFill>
                  <a:schemeClr val="tx1">
                    <a:alpha val="99000"/>
                  </a:schemeClr>
                </a:solidFill>
                <a:effectLst/>
                <a:latin typeface="Segoe UI" pitchFamily="34" charset="0"/>
                <a:ea typeface="+mn-ea"/>
                <a:cs typeface="+mn-cs"/>
              </a:rPr>
              <a:t>XP</a:t>
            </a:r>
            <a:r>
              <a:rPr lang="zh-CN" altLang="en-US" sz="700" b="0" i="0" kern="1200" dirty="0">
                <a:solidFill>
                  <a:schemeClr val="tx1">
                    <a:alpha val="99000"/>
                  </a:schemeClr>
                </a:solidFill>
                <a:effectLst/>
                <a:latin typeface="Segoe UI" pitchFamily="34" charset="0"/>
                <a:ea typeface="+mn-ea"/>
                <a:cs typeface="+mn-cs"/>
              </a:rPr>
              <a:t>很象一个由很多小块拼起来的智力拼图，单独看每一小块都没有什么意义，但拼装好后，一幅美丽的图画就会呈现在你面前。</a:t>
            </a:r>
          </a:p>
          <a:p>
            <a:endParaRPr lang="zh-CN" altLang="en-US" dirty="0"/>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63</a:t>
            </a:fld>
            <a:endParaRPr lang="zh-CN" altLang="en-US"/>
          </a:p>
        </p:txBody>
      </p:sp>
    </p:spTree>
    <p:extLst>
      <p:ext uri="{BB962C8B-B14F-4D97-AF65-F5344CB8AC3E}">
        <p14:creationId xmlns:p14="http://schemas.microsoft.com/office/powerpoint/2010/main" val="256307607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以极限编程为代表的敏捷过程，具有对变化和不确定性更快速、更敏捷的反应特性，而且可以在快速的同时保证可持续的开发过程。</a:t>
            </a:r>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64</a:t>
            </a:fld>
            <a:endParaRPr lang="zh-CN" altLang="en-US"/>
          </a:p>
        </p:txBody>
      </p:sp>
    </p:spTree>
    <p:extLst>
      <p:ext uri="{BB962C8B-B14F-4D97-AF65-F5344CB8AC3E}">
        <p14:creationId xmlns:p14="http://schemas.microsoft.com/office/powerpoint/2010/main" val="273882167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65</a:t>
            </a:fld>
            <a:endParaRPr lang="zh-CN" altLang="en-US"/>
          </a:p>
        </p:txBody>
      </p:sp>
    </p:spTree>
    <p:extLst>
      <p:ext uri="{BB962C8B-B14F-4D97-AF65-F5344CB8AC3E}">
        <p14:creationId xmlns:p14="http://schemas.microsoft.com/office/powerpoint/2010/main" val="1981277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66</a:t>
            </a:fld>
            <a:endParaRPr lang="zh-CN" altLang="en-US"/>
          </a:p>
        </p:txBody>
      </p:sp>
    </p:spTree>
    <p:extLst>
      <p:ext uri="{BB962C8B-B14F-4D97-AF65-F5344CB8AC3E}">
        <p14:creationId xmlns:p14="http://schemas.microsoft.com/office/powerpoint/2010/main" val="82943953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r>
              <a:rPr lang="zh-CN" altLang="en-US" dirty="0"/>
              <a:t>每个生命周期发布一个递进的软件版本，各个生命周期持续、快速地迭代过程。</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67</a:t>
            </a:fld>
            <a:endParaRPr lang="zh-CN" altLang="en-US"/>
          </a:p>
        </p:txBody>
      </p:sp>
    </p:spTree>
    <p:extLst>
      <p:ext uri="{BB962C8B-B14F-4D97-AF65-F5344CB8AC3E}">
        <p14:creationId xmlns:p14="http://schemas.microsoft.com/office/powerpoint/2010/main" val="207028058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108023699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69</a:t>
            </a:fld>
            <a:endParaRPr lang="zh-CN" altLang="en-US"/>
          </a:p>
        </p:txBody>
      </p:sp>
    </p:spTree>
    <p:extLst>
      <p:ext uri="{BB962C8B-B14F-4D97-AF65-F5344CB8AC3E}">
        <p14:creationId xmlns:p14="http://schemas.microsoft.com/office/powerpoint/2010/main" val="1088196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6</a:t>
            </a:fld>
            <a:endParaRPr lang="en-US" dirty="0">
              <a:solidFill>
                <a:prstClr val="black"/>
              </a:solidFill>
            </a:endParaRPr>
          </a:p>
        </p:txBody>
      </p:sp>
    </p:spTree>
    <p:extLst>
      <p:ext uri="{BB962C8B-B14F-4D97-AF65-F5344CB8AC3E}">
        <p14:creationId xmlns:p14="http://schemas.microsoft.com/office/powerpoint/2010/main" val="37523877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幻灯片图像占位符 1"/>
          <p:cNvSpPr>
            <a:spLocks noGrp="1" noRot="1" noChangeAspect="1" noTextEdit="1"/>
          </p:cNvSpPr>
          <p:nvPr>
            <p:ph type="sldImg"/>
          </p:nvPr>
        </p:nvSpPr>
        <p:spPr bwMode="auto">
          <a:noFill/>
          <a:ln>
            <a:solidFill>
              <a:srgbClr val="000000"/>
            </a:solidFill>
            <a:miter lim="800000"/>
            <a:headEnd/>
            <a:tailEnd/>
          </a:ln>
        </p:spPr>
      </p:sp>
      <p:sp>
        <p:nvSpPr>
          <p:cNvPr id="120835"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dirty="0"/>
          </a:p>
        </p:txBody>
      </p:sp>
      <p:sp>
        <p:nvSpPr>
          <p:cNvPr id="4" name="灯片编号占位符 3"/>
          <p:cNvSpPr>
            <a:spLocks noGrp="1"/>
          </p:cNvSpPr>
          <p:nvPr>
            <p:ph type="sldNum" sz="quarter" idx="5"/>
          </p:nvPr>
        </p:nvSpPr>
        <p:spPr/>
        <p:txBody>
          <a:bodyPr/>
          <a:lstStyle/>
          <a:p>
            <a:pPr>
              <a:defRPr/>
            </a:pPr>
            <a:fld id="{AFDEF8A3-6356-4367-A4C9-DFE71F45523D}" type="slidenum">
              <a:rPr lang="zh-CN" altLang="en-US" smtClean="0"/>
              <a:pPr>
                <a:defRPr/>
              </a:pPr>
              <a:t>70</a:t>
            </a:fld>
            <a:endParaRPr lang="zh-CN" altLang="en-US"/>
          </a:p>
        </p:txBody>
      </p:sp>
    </p:spTree>
    <p:extLst>
      <p:ext uri="{BB962C8B-B14F-4D97-AF65-F5344CB8AC3E}">
        <p14:creationId xmlns:p14="http://schemas.microsoft.com/office/powerpoint/2010/main" val="332980572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71</a:t>
            </a:fld>
            <a:endParaRPr lang="en-US" dirty="0"/>
          </a:p>
        </p:txBody>
      </p:sp>
    </p:spTree>
    <p:extLst>
      <p:ext uri="{BB962C8B-B14F-4D97-AF65-F5344CB8AC3E}">
        <p14:creationId xmlns:p14="http://schemas.microsoft.com/office/powerpoint/2010/main" val="36074612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72</a:t>
            </a:fld>
            <a:endParaRPr lang="en-US" dirty="0"/>
          </a:p>
        </p:txBody>
      </p:sp>
    </p:spTree>
    <p:extLst>
      <p:ext uri="{BB962C8B-B14F-4D97-AF65-F5344CB8AC3E}">
        <p14:creationId xmlns:p14="http://schemas.microsoft.com/office/powerpoint/2010/main" val="37878026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700" b="0" i="0" kern="1200" dirty="0">
                <a:solidFill>
                  <a:schemeClr val="tx1">
                    <a:alpha val="99000"/>
                  </a:schemeClr>
                </a:solidFill>
                <a:effectLst/>
                <a:latin typeface="Segoe UI" pitchFamily="34" charset="0"/>
                <a:ea typeface="+mn-ea"/>
                <a:cs typeface="+mn-cs"/>
              </a:rPr>
              <a:t>人们对软件存在着许多错误的观点，这些观点表面上看起来很有道理，符合人们的直觉，但实际上给管理者和开发人员带来了严重的问题。许多人认识到下述观点是错误的，但遗憾的是旧的观念和方法培植了拙劣的管理和技术习惯。</a:t>
            </a:r>
            <a:endParaRPr lang="en-US" altLang="zh-CN" sz="700" b="0" i="0" kern="1200" dirty="0">
              <a:solidFill>
                <a:schemeClr val="tx1">
                  <a:alpha val="99000"/>
                </a:schemeClr>
              </a:solidFill>
              <a:effectLst/>
              <a:latin typeface="Segoe UI" pitchFamily="34" charset="0"/>
              <a:ea typeface="+mn-ea"/>
              <a:cs typeface="+mn-cs"/>
            </a:endParaRPr>
          </a:p>
          <a:p>
            <a:endParaRPr lang="en-US" altLang="zh-CN" sz="700" b="0" i="0" kern="1200" dirty="0">
              <a:solidFill>
                <a:schemeClr val="tx1">
                  <a:alpha val="99000"/>
                </a:schemeClr>
              </a:solidFill>
              <a:effectLst/>
              <a:latin typeface="Segoe UI" pitchFamily="34" charset="0"/>
              <a:ea typeface="+mn-ea"/>
              <a:cs typeface="+mn-cs"/>
            </a:endParaRPr>
          </a:p>
          <a:p>
            <a:r>
              <a:rPr lang="en-US" altLang="zh-CN" sz="700" b="0" i="0" kern="1200" dirty="0">
                <a:solidFill>
                  <a:schemeClr val="tx1">
                    <a:alpha val="99000"/>
                  </a:schemeClr>
                </a:solidFill>
                <a:effectLst/>
                <a:latin typeface="Segoe UI" pitchFamily="34" charset="0"/>
                <a:ea typeface="+mn-ea"/>
                <a:cs typeface="+mn-cs"/>
              </a:rPr>
              <a:t>【2</a:t>
            </a:r>
            <a:r>
              <a:rPr lang="zh-CN" altLang="en-US" sz="700" b="0" i="0" kern="1200" dirty="0">
                <a:solidFill>
                  <a:schemeClr val="tx1">
                    <a:alpha val="99000"/>
                  </a:schemeClr>
                </a:solidFill>
                <a:effectLst/>
                <a:latin typeface="Segoe UI" pitchFamily="34" charset="0"/>
                <a:ea typeface="+mn-ea"/>
                <a:cs typeface="+mn-cs"/>
              </a:rPr>
              <a:t>讲解</a:t>
            </a:r>
            <a:r>
              <a:rPr lang="en-US" altLang="zh-CN" sz="700" b="0" i="0" kern="1200" dirty="0">
                <a:solidFill>
                  <a:schemeClr val="tx1">
                    <a:alpha val="99000"/>
                  </a:schemeClr>
                </a:solidFill>
                <a:effectLst/>
                <a:latin typeface="Segoe UI" pitchFamily="34" charset="0"/>
                <a:ea typeface="+mn-ea"/>
                <a:cs typeface="+mn-cs"/>
              </a:rPr>
              <a:t>】</a:t>
            </a:r>
            <a:br>
              <a:rPr lang="zh-CN" altLang="en-US" dirty="0"/>
            </a:br>
            <a:r>
              <a:rPr lang="zh-CN" altLang="en-US" sz="700" b="0" i="0" kern="1200" dirty="0">
                <a:solidFill>
                  <a:schemeClr val="tx1">
                    <a:alpha val="99000"/>
                  </a:schemeClr>
                </a:solidFill>
                <a:effectLst/>
                <a:latin typeface="Segoe UI" pitchFamily="34" charset="0"/>
                <a:ea typeface="+mn-ea"/>
                <a:cs typeface="+mn-cs"/>
              </a:rPr>
              <a:t>　　假设一个项目估计需要</a:t>
            </a:r>
            <a:r>
              <a:rPr lang="en-US" altLang="zh-CN" sz="700" b="0" i="0" kern="1200" dirty="0">
                <a:solidFill>
                  <a:schemeClr val="tx1">
                    <a:alpha val="99000"/>
                  </a:schemeClr>
                </a:solidFill>
                <a:effectLst/>
                <a:latin typeface="Segoe UI" pitchFamily="34" charset="0"/>
                <a:ea typeface="+mn-ea"/>
                <a:cs typeface="+mn-cs"/>
              </a:rPr>
              <a:t>12</a:t>
            </a:r>
            <a:r>
              <a:rPr lang="zh-CN" altLang="en-US" sz="700" b="0" i="0" kern="1200" dirty="0">
                <a:solidFill>
                  <a:schemeClr val="tx1">
                    <a:alpha val="99000"/>
                  </a:schemeClr>
                </a:solidFill>
                <a:effectLst/>
                <a:latin typeface="Segoe UI" pitchFamily="34" charset="0"/>
                <a:ea typeface="+mn-ea"/>
                <a:cs typeface="+mn-cs"/>
              </a:rPr>
              <a:t>人月工作量，指定由</a:t>
            </a:r>
            <a:r>
              <a:rPr lang="en-US" altLang="zh-CN" sz="700" b="0" i="0" kern="1200" dirty="0">
                <a:solidFill>
                  <a:schemeClr val="tx1">
                    <a:alpha val="99000"/>
                  </a:schemeClr>
                </a:solidFill>
                <a:effectLst/>
                <a:latin typeface="Segoe UI" pitchFamily="34" charset="0"/>
                <a:ea typeface="+mn-ea"/>
                <a:cs typeface="+mn-cs"/>
              </a:rPr>
              <a:t>3</a:t>
            </a:r>
            <a:r>
              <a:rPr lang="zh-CN" altLang="en-US" sz="700" b="0" i="0" kern="1200" dirty="0">
                <a:solidFill>
                  <a:schemeClr val="tx1">
                    <a:alpha val="99000"/>
                  </a:schemeClr>
                </a:solidFill>
                <a:effectLst/>
                <a:latin typeface="Segoe UI" pitchFamily="34" charset="0"/>
                <a:ea typeface="+mn-ea"/>
                <a:cs typeface="+mn-cs"/>
              </a:rPr>
              <a:t>个人在</a:t>
            </a:r>
            <a:r>
              <a:rPr lang="en-US" altLang="zh-CN" sz="700" b="0" i="0" kern="1200" dirty="0">
                <a:solidFill>
                  <a:schemeClr val="tx1">
                    <a:alpha val="99000"/>
                  </a:schemeClr>
                </a:solidFill>
                <a:effectLst/>
                <a:latin typeface="Segoe UI" pitchFamily="34" charset="0"/>
                <a:ea typeface="+mn-ea"/>
                <a:cs typeface="+mn-cs"/>
              </a:rPr>
              <a:t>4</a:t>
            </a:r>
            <a:r>
              <a:rPr lang="zh-CN" altLang="en-US" sz="700" b="0" i="0" kern="1200" dirty="0">
                <a:solidFill>
                  <a:schemeClr val="tx1">
                    <a:alpha val="99000"/>
                  </a:schemeClr>
                </a:solidFill>
                <a:effectLst/>
                <a:latin typeface="Segoe UI" pitchFamily="34" charset="0"/>
                <a:ea typeface="+mn-ea"/>
                <a:cs typeface="+mn-cs"/>
              </a:rPr>
              <a:t>个月内完成，如果第一个月的任务花了两个月才完成，那么增加人力的结果如何？假设增加</a:t>
            </a:r>
            <a:r>
              <a:rPr lang="en-US" altLang="zh-CN" sz="700" b="0" i="0" kern="1200" dirty="0">
                <a:solidFill>
                  <a:schemeClr val="tx1">
                    <a:alpha val="99000"/>
                  </a:schemeClr>
                </a:solidFill>
                <a:effectLst/>
                <a:latin typeface="Segoe UI" pitchFamily="34" charset="0"/>
                <a:ea typeface="+mn-ea"/>
                <a:cs typeface="+mn-cs"/>
              </a:rPr>
              <a:t>2</a:t>
            </a:r>
            <a:r>
              <a:rPr lang="zh-CN" altLang="en-US" sz="700" b="0" i="0" kern="1200" dirty="0">
                <a:solidFill>
                  <a:schemeClr val="tx1">
                    <a:alpha val="99000"/>
                  </a:schemeClr>
                </a:solidFill>
                <a:effectLst/>
                <a:latin typeface="Segoe UI" pitchFamily="34" charset="0"/>
                <a:ea typeface="+mn-ea"/>
                <a:cs typeface="+mn-cs"/>
              </a:rPr>
              <a:t>个人参加项目，不论新增加的人适应能力有多强，总需要有人去帮助了解熟悉情况，如果这些工作占用了一个月的时间，这样又有</a:t>
            </a:r>
            <a:r>
              <a:rPr lang="en-US" altLang="zh-CN" sz="700" b="0" i="0" kern="1200" dirty="0">
                <a:solidFill>
                  <a:schemeClr val="tx1">
                    <a:alpha val="99000"/>
                  </a:schemeClr>
                </a:solidFill>
                <a:effectLst/>
                <a:latin typeface="Segoe UI" pitchFamily="34" charset="0"/>
                <a:ea typeface="+mn-ea"/>
                <a:cs typeface="+mn-cs"/>
              </a:rPr>
              <a:t>3</a:t>
            </a:r>
            <a:r>
              <a:rPr lang="zh-CN" altLang="en-US" sz="700" b="0" i="0" kern="1200" dirty="0">
                <a:solidFill>
                  <a:schemeClr val="tx1">
                    <a:alpha val="99000"/>
                  </a:schemeClr>
                </a:solidFill>
                <a:effectLst/>
                <a:latin typeface="Segoe UI" pitchFamily="34" charset="0"/>
                <a:ea typeface="+mn-ea"/>
                <a:cs typeface="+mn-cs"/>
              </a:rPr>
              <a:t>个人月工作量在新计划之外。由于人员增加，工作任务需要重新划分，到第</a:t>
            </a:r>
            <a:r>
              <a:rPr lang="en-US" altLang="zh-CN" sz="700" b="0" i="0" kern="1200" dirty="0">
                <a:solidFill>
                  <a:schemeClr val="tx1">
                    <a:alpha val="99000"/>
                  </a:schemeClr>
                </a:solidFill>
                <a:effectLst/>
                <a:latin typeface="Segoe UI" pitchFamily="34" charset="0"/>
                <a:ea typeface="+mn-ea"/>
                <a:cs typeface="+mn-cs"/>
              </a:rPr>
              <a:t>3</a:t>
            </a:r>
            <a:r>
              <a:rPr lang="zh-CN" altLang="en-US" sz="700" b="0" i="0" kern="1200" dirty="0">
                <a:solidFill>
                  <a:schemeClr val="tx1">
                    <a:alpha val="99000"/>
                  </a:schemeClr>
                </a:solidFill>
                <a:effectLst/>
                <a:latin typeface="Segoe UI" pitchFamily="34" charset="0"/>
                <a:ea typeface="+mn-ea"/>
                <a:cs typeface="+mn-cs"/>
              </a:rPr>
              <a:t>个月结束时虽然有</a:t>
            </a:r>
            <a:r>
              <a:rPr lang="en-US" altLang="zh-CN" sz="700" b="0" i="0" kern="1200" dirty="0">
                <a:solidFill>
                  <a:schemeClr val="tx1">
                    <a:alpha val="99000"/>
                  </a:schemeClr>
                </a:solidFill>
                <a:effectLst/>
                <a:latin typeface="Segoe UI" pitchFamily="34" charset="0"/>
                <a:ea typeface="+mn-ea"/>
                <a:cs typeface="+mn-cs"/>
              </a:rPr>
              <a:t>5</a:t>
            </a:r>
            <a:r>
              <a:rPr lang="zh-CN" altLang="en-US" sz="700" b="0" i="0" kern="1200" dirty="0">
                <a:solidFill>
                  <a:schemeClr val="tx1">
                    <a:alpha val="99000"/>
                  </a:schemeClr>
                </a:solidFill>
                <a:effectLst/>
                <a:latin typeface="Segoe UI" pitchFamily="34" charset="0"/>
                <a:ea typeface="+mn-ea"/>
                <a:cs typeface="+mn-cs"/>
              </a:rPr>
              <a:t>个人在工作，实际上余留下</a:t>
            </a:r>
            <a:r>
              <a:rPr lang="en-US" altLang="zh-CN" sz="700" b="0" i="0" kern="1200" dirty="0">
                <a:solidFill>
                  <a:schemeClr val="tx1">
                    <a:alpha val="99000"/>
                  </a:schemeClr>
                </a:solidFill>
                <a:effectLst/>
                <a:latin typeface="Segoe UI" pitchFamily="34" charset="0"/>
                <a:ea typeface="+mn-ea"/>
                <a:cs typeface="+mn-cs"/>
              </a:rPr>
              <a:t>7</a:t>
            </a:r>
            <a:r>
              <a:rPr lang="zh-CN" altLang="en-US" sz="700" b="0" i="0" kern="1200" dirty="0">
                <a:solidFill>
                  <a:schemeClr val="tx1">
                    <a:alpha val="99000"/>
                  </a:schemeClr>
                </a:solidFill>
                <a:effectLst/>
                <a:latin typeface="Segoe UI" pitchFamily="34" charset="0"/>
                <a:ea typeface="+mn-ea"/>
                <a:cs typeface="+mn-cs"/>
              </a:rPr>
              <a:t>个人的工作量。</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73</a:t>
            </a:fld>
            <a:endParaRPr lang="en-US" dirty="0"/>
          </a:p>
        </p:txBody>
      </p:sp>
    </p:spTree>
    <p:extLst>
      <p:ext uri="{BB962C8B-B14F-4D97-AF65-F5344CB8AC3E}">
        <p14:creationId xmlns:p14="http://schemas.microsoft.com/office/powerpoint/2010/main" val="183953609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74</a:t>
            </a:fld>
            <a:endParaRPr lang="en-US" dirty="0"/>
          </a:p>
        </p:txBody>
      </p:sp>
    </p:spTree>
    <p:extLst>
      <p:ext uri="{BB962C8B-B14F-4D97-AF65-F5344CB8AC3E}">
        <p14:creationId xmlns:p14="http://schemas.microsoft.com/office/powerpoint/2010/main" val="18395360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110E035-3DF4-4A15-9272-486F21423BC9}" type="slidenum">
              <a:rPr lang="en-US" smtClean="0">
                <a:solidFill>
                  <a:prstClr val="black"/>
                </a:solidFill>
              </a:rPr>
              <a:pPr/>
              <a:t>7</a:t>
            </a:fld>
            <a:endParaRPr lang="en-US" dirty="0">
              <a:solidFill>
                <a:prstClr val="black"/>
              </a:solidFill>
            </a:endParaRPr>
          </a:p>
        </p:txBody>
      </p:sp>
    </p:spTree>
    <p:extLst>
      <p:ext uri="{BB962C8B-B14F-4D97-AF65-F5344CB8AC3E}">
        <p14:creationId xmlns:p14="http://schemas.microsoft.com/office/powerpoint/2010/main" val="3752387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indent="472679">
              <a:lnSpc>
                <a:spcPct val="125000"/>
              </a:lnSpc>
              <a:buNone/>
            </a:pPr>
            <a:r>
              <a:rPr lang="zh-CN" altLang="en-US" b="1" dirty="0">
                <a:effectLst/>
                <a:ea typeface="楷体" pitchFamily="49" charset="-122"/>
              </a:rPr>
              <a:t>美国</a:t>
            </a:r>
            <a:r>
              <a:rPr lang="en-US" b="1" dirty="0">
                <a:effectLst/>
                <a:ea typeface="楷体" pitchFamily="49" charset="-122"/>
              </a:rPr>
              <a:t>IBM</a:t>
            </a:r>
            <a:r>
              <a:rPr lang="zh-CN" altLang="en-US" b="1" dirty="0">
                <a:effectLst/>
                <a:ea typeface="楷体" pitchFamily="49" charset="-122"/>
              </a:rPr>
              <a:t>公司于</a:t>
            </a:r>
            <a:r>
              <a:rPr lang="en-US" b="1" dirty="0">
                <a:effectLst/>
                <a:ea typeface="楷体" pitchFamily="49" charset="-122"/>
              </a:rPr>
              <a:t>1963-1966</a:t>
            </a:r>
            <a:r>
              <a:rPr lang="zh-CN" altLang="en-US" b="1" dirty="0">
                <a:effectLst/>
                <a:ea typeface="楷体" pitchFamily="49" charset="-122"/>
              </a:rPr>
              <a:t>年开发了</a:t>
            </a:r>
            <a:r>
              <a:rPr lang="en-US" b="1" dirty="0">
                <a:effectLst/>
                <a:ea typeface="楷体" pitchFamily="49" charset="-122"/>
              </a:rPr>
              <a:t>IBM360</a:t>
            </a:r>
            <a:r>
              <a:rPr lang="zh-CN" altLang="en-US" b="1" dirty="0">
                <a:effectLst/>
                <a:ea typeface="楷体" pitchFamily="49" charset="-122"/>
              </a:rPr>
              <a:t>系列机的操作系统，该操作系统花了约</a:t>
            </a:r>
            <a:r>
              <a:rPr lang="en-US" b="1" dirty="0">
                <a:effectLst/>
                <a:ea typeface="楷体" pitchFamily="49" charset="-122"/>
              </a:rPr>
              <a:t>5000</a:t>
            </a:r>
            <a:r>
              <a:rPr lang="zh-CN" altLang="en-US" b="1" dirty="0">
                <a:effectLst/>
                <a:ea typeface="楷体" pitchFamily="49" charset="-122"/>
              </a:rPr>
              <a:t>人－年的工作量，最多时，有</a:t>
            </a:r>
            <a:r>
              <a:rPr lang="en-US" b="1" dirty="0">
                <a:solidFill>
                  <a:srgbClr val="FF0000"/>
                </a:solidFill>
                <a:effectLst/>
                <a:ea typeface="楷体" pitchFamily="49" charset="-122"/>
              </a:rPr>
              <a:t>1000</a:t>
            </a:r>
            <a:r>
              <a:rPr lang="zh-CN" altLang="en-US" b="1" dirty="0">
                <a:solidFill>
                  <a:srgbClr val="FF0000"/>
                </a:solidFill>
                <a:effectLst/>
                <a:ea typeface="楷体" pitchFamily="49" charset="-122"/>
              </a:rPr>
              <a:t>人</a:t>
            </a:r>
            <a:r>
              <a:rPr lang="zh-CN" altLang="en-US" b="1" dirty="0">
                <a:effectLst/>
                <a:ea typeface="楷体" pitchFamily="49" charset="-122"/>
              </a:rPr>
              <a:t>投入开发工作，写出近</a:t>
            </a:r>
            <a:r>
              <a:rPr lang="en-US" b="1" dirty="0">
                <a:solidFill>
                  <a:srgbClr val="FF0000"/>
                </a:solidFill>
                <a:effectLst/>
                <a:ea typeface="楷体" pitchFamily="49" charset="-122"/>
              </a:rPr>
              <a:t>100</a:t>
            </a:r>
            <a:r>
              <a:rPr lang="zh-CN" altLang="en-US" b="1" dirty="0">
                <a:solidFill>
                  <a:srgbClr val="FF0000"/>
                </a:solidFill>
                <a:effectLst/>
                <a:ea typeface="楷体" pitchFamily="49" charset="-122"/>
              </a:rPr>
              <a:t>万行</a:t>
            </a:r>
            <a:r>
              <a:rPr lang="zh-CN" altLang="en-US" b="1" dirty="0">
                <a:effectLst/>
                <a:ea typeface="楷体" pitchFamily="49" charset="-122"/>
              </a:rPr>
              <a:t>的源程序。尽管投入了这么多的人力和物力，得到的结果却极其糟糕。据统计，这个操作系统每次发行的新版本都是从前一版本中找出</a:t>
            </a:r>
            <a:r>
              <a:rPr lang="en-US" b="1" dirty="0">
                <a:solidFill>
                  <a:srgbClr val="FF0000"/>
                </a:solidFill>
                <a:effectLst/>
                <a:ea typeface="楷体" pitchFamily="49" charset="-122"/>
              </a:rPr>
              <a:t>1000</a:t>
            </a:r>
            <a:r>
              <a:rPr lang="zh-CN" altLang="en-US" b="1" dirty="0">
                <a:solidFill>
                  <a:srgbClr val="FF0000"/>
                </a:solidFill>
                <a:effectLst/>
                <a:ea typeface="楷体" pitchFamily="49" charset="-122"/>
              </a:rPr>
              <a:t>个程序错误</a:t>
            </a:r>
            <a:r>
              <a:rPr lang="zh-CN" altLang="en-US" b="1" dirty="0">
                <a:effectLst/>
                <a:ea typeface="楷体" pitchFamily="49" charset="-122"/>
              </a:rPr>
              <a:t>而修正的结果。</a:t>
            </a:r>
            <a:endParaRPr lang="en-US" altLang="zh-CN" b="1" dirty="0">
              <a:effectLst/>
              <a:ea typeface="楷体" pitchFamily="49" charset="-122"/>
            </a:endParaRPr>
          </a:p>
          <a:p>
            <a:pPr marL="0" indent="472679">
              <a:lnSpc>
                <a:spcPct val="125000"/>
              </a:lnSpc>
              <a:buNone/>
            </a:pPr>
            <a:r>
              <a:rPr lang="zh-CN" altLang="en-US" b="1" dirty="0">
                <a:effectLst/>
                <a:ea typeface="楷体" pitchFamily="49" charset="-122"/>
              </a:rPr>
              <a:t>该项目负责人在项目结束后的总结中写到：“</a:t>
            </a:r>
            <a:r>
              <a:rPr lang="en-US" altLang="zh-CN" b="1" dirty="0">
                <a:effectLst/>
                <a:ea typeface="楷体" pitchFamily="49" charset="-122"/>
              </a:rPr>
              <a:t>……</a:t>
            </a:r>
            <a:r>
              <a:rPr lang="zh-CN" altLang="en-US" b="1" dirty="0">
                <a:effectLst/>
                <a:ea typeface="楷体" pitchFamily="49" charset="-122"/>
              </a:rPr>
              <a:t>正像一只逃亡的野兽落到泥潭中做垂死挣扎，越是挣扎，陷得越深，最后无法逃脱灭顶的灾难</a:t>
            </a:r>
            <a:r>
              <a:rPr lang="en-US" altLang="zh-CN" b="1" dirty="0">
                <a:effectLst/>
                <a:ea typeface="楷体" pitchFamily="49" charset="-122"/>
              </a:rPr>
              <a:t>……</a:t>
            </a:r>
            <a:r>
              <a:rPr lang="zh-CN" altLang="en-US" b="1" dirty="0">
                <a:effectLst/>
                <a:ea typeface="楷体" pitchFamily="49" charset="-122"/>
              </a:rPr>
              <a:t>程序设计工作正像这样一个泥潭</a:t>
            </a:r>
            <a:r>
              <a:rPr lang="en-US" altLang="zh-CN" b="1" dirty="0">
                <a:effectLst/>
                <a:ea typeface="楷体" pitchFamily="49" charset="-122"/>
              </a:rPr>
              <a:t>……</a:t>
            </a:r>
            <a:r>
              <a:rPr lang="zh-CN" altLang="en-US" b="1" dirty="0">
                <a:effectLst/>
                <a:ea typeface="楷体" pitchFamily="49" charset="-122"/>
              </a:rPr>
              <a:t>一批批程序员被迫在泥潭中挣扎</a:t>
            </a:r>
            <a:r>
              <a:rPr lang="en-US" altLang="zh-CN" b="1" dirty="0">
                <a:effectLst/>
                <a:ea typeface="楷体" pitchFamily="49" charset="-122"/>
              </a:rPr>
              <a:t>……</a:t>
            </a:r>
            <a:r>
              <a:rPr lang="zh-CN" altLang="en-US" b="1" dirty="0">
                <a:effectLst/>
                <a:ea typeface="楷体" pitchFamily="49" charset="-122"/>
              </a:rPr>
              <a:t>谁也没有料到问题竟会陷入这样的困境</a:t>
            </a:r>
            <a:r>
              <a:rPr lang="en-US" altLang="zh-CN" b="1" dirty="0">
                <a:effectLst/>
                <a:ea typeface="楷体" pitchFamily="49" charset="-122"/>
              </a:rPr>
              <a:t>……”</a:t>
            </a:r>
            <a:r>
              <a:rPr lang="zh-CN" altLang="en-US" b="1" dirty="0">
                <a:effectLst/>
                <a:ea typeface="楷体" pitchFamily="49" charset="-122"/>
              </a:rPr>
              <a:t>。</a:t>
            </a:r>
            <a:endParaRPr lang="zh-CN" altLang="en-US" b="1" dirty="0">
              <a:effectLst/>
              <a:latin typeface="楷体" pitchFamily="49" charset="-122"/>
              <a:ea typeface="楷体" pitchFamily="49" charset="-122"/>
            </a:endParaRP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8</a:t>
            </a:fld>
            <a:endParaRPr lang="en-US" dirty="0"/>
          </a:p>
        </p:txBody>
      </p:sp>
    </p:spTree>
    <p:extLst>
      <p:ext uri="{BB962C8B-B14F-4D97-AF65-F5344CB8AC3E}">
        <p14:creationId xmlns:p14="http://schemas.microsoft.com/office/powerpoint/2010/main" val="1672446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mn-lt"/>
                <a:ea typeface="+mn-ea"/>
                <a:cs typeface="+mn-cs"/>
              </a:rPr>
              <a:t>美国</a:t>
            </a:r>
            <a:r>
              <a:rPr lang="en-US" sz="1200" b="0" i="0" kern="1200" dirty="0">
                <a:solidFill>
                  <a:schemeClr val="tx1"/>
                </a:solidFill>
                <a:latin typeface="+mn-lt"/>
                <a:ea typeface="+mn-ea"/>
                <a:cs typeface="+mn-cs"/>
              </a:rPr>
              <a:t>US Government Accounting Office</a:t>
            </a:r>
            <a:r>
              <a:rPr lang="zh-CN" altLang="en-US" sz="1200" b="0" i="0" kern="1200" dirty="0">
                <a:solidFill>
                  <a:schemeClr val="tx1"/>
                </a:solidFill>
                <a:latin typeface="+mn-lt"/>
                <a:ea typeface="+mn-ea"/>
                <a:cs typeface="+mn-cs"/>
              </a:rPr>
              <a:t>对政府项目进行了调查，其中</a:t>
            </a:r>
            <a:r>
              <a:rPr lang="en-US" altLang="zh-CN" sz="1200" b="0" i="0" kern="1200" dirty="0">
                <a:solidFill>
                  <a:schemeClr val="tx1"/>
                </a:solidFill>
                <a:latin typeface="+mn-lt"/>
                <a:ea typeface="+mn-ea"/>
                <a:cs typeface="+mn-cs"/>
              </a:rPr>
              <a:t>9</a:t>
            </a:r>
            <a:r>
              <a:rPr lang="zh-CN" altLang="en-US" sz="1200" b="0" i="0" kern="1200" dirty="0">
                <a:solidFill>
                  <a:schemeClr val="tx1"/>
                </a:solidFill>
                <a:latin typeface="+mn-lt"/>
                <a:ea typeface="+mn-ea"/>
                <a:cs typeface="+mn-cs"/>
              </a:rPr>
              <a:t>个软件项目的结果如下：</a:t>
            </a:r>
            <a:endParaRPr lang="en-US" altLang="zh-CN" sz="1200" b="0" i="0" kern="1200" dirty="0">
              <a:solidFill>
                <a:schemeClr val="tx1"/>
              </a:solidFill>
              <a:latin typeface="+mn-lt"/>
              <a:ea typeface="+mn-ea"/>
              <a:cs typeface="+mn-cs"/>
            </a:endParaRP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a:latin typeface="楷体" pitchFamily="49" charset="-122"/>
                <a:ea typeface="楷体" pitchFamily="49" charset="-122"/>
              </a:rPr>
              <a:t>这些问题绝不仅仅是不能正常运行的软件才具有的，实际上，几乎所有软件都不同程度地存在这些问题。</a:t>
            </a:r>
            <a:endParaRPr lang="zh-CN" altLang="en-US" sz="800" dirty="0">
              <a:effectLst>
                <a:outerShdw blurRad="38100" dist="38100" dir="2700000" algn="tl">
                  <a:srgbClr val="000000">
                    <a:alpha val="43137"/>
                  </a:srgbClr>
                </a:outerShdw>
              </a:effectLst>
            </a:endParaRPr>
          </a:p>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9</a:t>
            </a:fld>
            <a:endParaRPr lang="zh-CN" altLang="en-US"/>
          </a:p>
        </p:txBody>
      </p:sp>
    </p:spTree>
    <p:extLst>
      <p:ext uri="{BB962C8B-B14F-4D97-AF65-F5344CB8AC3E}">
        <p14:creationId xmlns:p14="http://schemas.microsoft.com/office/powerpoint/2010/main" val="25149161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_rels/slideLayout101.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1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9.xml"/><Relationship Id="rId4" Type="http://schemas.microsoft.com/office/2007/relationships/hdphoto" Target="../media/hdphoto5.wdp"/></Relationships>
</file>

<file path=ppt/slideLayouts/_rels/slideLayout1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5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_rels/slideLayout74.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877" indent="-254877">
              <a:lnSpc>
                <a:spcPct val="90000"/>
              </a:lnSpc>
              <a:defRPr sz="2100"/>
            </a:lvl1pPr>
            <a:lvl2pPr marL="504794" indent="-243968">
              <a:lnSpc>
                <a:spcPct val="90000"/>
              </a:lnSpc>
              <a:defRPr sz="1800"/>
            </a:lvl2pPr>
            <a:lvl3pPr marL="715039" indent="-216198">
              <a:lnSpc>
                <a:spcPct val="90000"/>
              </a:lnSpc>
              <a:defRPr sz="1500"/>
            </a:lvl3pPr>
            <a:lvl4pPr marL="920325" indent="-205285">
              <a:lnSpc>
                <a:spcPct val="90000"/>
              </a:lnSpc>
              <a:defRPr sz="1400"/>
            </a:lvl4pPr>
            <a:lvl5pPr marL="1136522" indent="-210246">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2" y="1085858"/>
            <a:ext cx="4115872" cy="1323439"/>
          </a:xfrm>
        </p:spPr>
        <p:txBody>
          <a:bodyPr/>
          <a:lstStyle>
            <a:lvl1pPr marL="260826" indent="-260826">
              <a:lnSpc>
                <a:spcPct val="90000"/>
              </a:lnSpc>
              <a:defRPr sz="2100"/>
            </a:lvl1pPr>
            <a:lvl2pPr marL="504794" indent="-254877">
              <a:lnSpc>
                <a:spcPct val="90000"/>
              </a:lnSpc>
              <a:defRPr sz="1800"/>
            </a:lvl2pPr>
            <a:lvl3pPr marL="720992" indent="-227112">
              <a:lnSpc>
                <a:spcPct val="90000"/>
              </a:lnSpc>
              <a:defRPr sz="1500"/>
            </a:lvl3pPr>
            <a:lvl4pPr marL="920325" indent="-199332">
              <a:lnSpc>
                <a:spcPct val="90000"/>
              </a:lnSpc>
              <a:defRPr sz="1400"/>
            </a:lvl4pPr>
            <a:lvl5pPr marL="1136522" indent="-205285">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0"/>
            <a:ext cx="2004218" cy="827933"/>
          </a:xfrm>
          <a:prstGeom prst="rect">
            <a:avLst/>
          </a:prstGeom>
        </p:spPr>
      </p:pic>
      <p:sp>
        <p:nvSpPr>
          <p:cNvPr id="13" name="TextBox 12"/>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00455481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39"/>
            <a:ext cx="2004218" cy="827933"/>
          </a:xfrm>
          <a:prstGeom prst="rect">
            <a:avLst/>
          </a:prstGeom>
        </p:spPr>
      </p:pic>
      <p:sp>
        <p:nvSpPr>
          <p:cNvPr id="17" name="TextBox 16"/>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spTree>
    <p:extLst>
      <p:ext uri="{BB962C8B-B14F-4D97-AF65-F5344CB8AC3E}">
        <p14:creationId xmlns:p14="http://schemas.microsoft.com/office/powerpoint/2010/main" val="1559185496"/>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67" indent="-25716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72"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77"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20"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65"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1" tIns="57143" rIns="114291" bIns="57143"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20808458"/>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30108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5" y="84917"/>
            <a:ext cx="1108605" cy="555265"/>
          </a:xfrm>
          <a:prstGeom prst="rect">
            <a:avLst/>
          </a:prstGeom>
        </p:spPr>
      </p:pic>
      <p:sp>
        <p:nvSpPr>
          <p:cNvPr id="13" name="Rectangle 12"/>
          <p:cNvSpPr/>
          <p:nvPr userDrawn="1"/>
        </p:nvSpPr>
        <p:spPr bwMode="auto">
          <a:xfrm>
            <a:off x="0" y="5"/>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12012798"/>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5"/>
            <a:ext cx="4115872" cy="1323439"/>
          </a:xfrm>
        </p:spPr>
        <p:txBody>
          <a:bodyPr/>
          <a:lstStyle>
            <a:lvl1pPr marL="254963" indent="-254963">
              <a:lnSpc>
                <a:spcPct val="90000"/>
              </a:lnSpc>
              <a:defRPr sz="2100"/>
            </a:lvl1pPr>
            <a:lvl2pPr marL="504966" indent="-244051">
              <a:lnSpc>
                <a:spcPct val="90000"/>
              </a:lnSpc>
              <a:defRPr sz="1800"/>
            </a:lvl2pPr>
            <a:lvl3pPr marL="715284" indent="-216272">
              <a:lnSpc>
                <a:spcPct val="90000"/>
              </a:lnSpc>
              <a:defRPr sz="1500"/>
            </a:lvl3pPr>
            <a:lvl4pPr marL="920642" indent="-205357">
              <a:lnSpc>
                <a:spcPct val="90000"/>
              </a:lnSpc>
              <a:defRPr sz="1400"/>
            </a:lvl4pPr>
            <a:lvl5pPr marL="1136915" indent="-21031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5"/>
            <a:ext cx="4115872" cy="1323439"/>
          </a:xfrm>
        </p:spPr>
        <p:txBody>
          <a:bodyPr/>
          <a:lstStyle>
            <a:lvl1pPr marL="260915" indent="-260915">
              <a:lnSpc>
                <a:spcPct val="90000"/>
              </a:lnSpc>
              <a:defRPr sz="2100"/>
            </a:lvl1pPr>
            <a:lvl2pPr marL="504966" indent="-254963">
              <a:lnSpc>
                <a:spcPct val="90000"/>
              </a:lnSpc>
              <a:defRPr sz="1800"/>
            </a:lvl2pPr>
            <a:lvl3pPr marL="721238" indent="-227187">
              <a:lnSpc>
                <a:spcPct val="90000"/>
              </a:lnSpc>
              <a:defRPr sz="1500"/>
            </a:lvl3pPr>
            <a:lvl4pPr marL="920642" indent="-199404">
              <a:lnSpc>
                <a:spcPct val="90000"/>
              </a:lnSpc>
              <a:defRPr sz="1400"/>
            </a:lvl4pPr>
            <a:lvl5pPr marL="1136915" indent="-205357">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361867"/>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4228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2"/>
            <a:ext cx="5154369" cy="347441"/>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762643260"/>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4"/>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493222953"/>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3"/>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400572296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38" indent="-211238">
              <a:defRPr sz="1700"/>
            </a:lvl1pPr>
            <a:lvl2pPr marL="421484" indent="-199332">
              <a:defRPr sz="1500"/>
            </a:lvl2pPr>
            <a:lvl3pPr marL="609917" indent="-182479">
              <a:defRPr sz="1400"/>
            </a:lvl3pPr>
            <a:lvl4pPr marL="787436" indent="-171572">
              <a:defRPr sz="1300"/>
            </a:lvl4pPr>
            <a:lvl5pPr marL="959008" indent="-154715">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2"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2" y="1600201"/>
            <a:ext cx="4115872" cy="1183964"/>
          </a:xfrm>
        </p:spPr>
        <p:txBody>
          <a:bodyPr/>
          <a:lstStyle>
            <a:lvl1pPr marL="222150" indent="-222150">
              <a:defRPr sz="1700"/>
            </a:lvl1pPr>
            <a:lvl2pPr marL="427436" indent="-205285">
              <a:defRPr sz="1500"/>
            </a:lvl2pPr>
            <a:lvl3pPr marL="615868" indent="-183472">
              <a:defRPr sz="1400"/>
            </a:lvl3pPr>
            <a:lvl4pPr marL="787436" indent="-177521">
              <a:defRPr sz="1300"/>
            </a:lvl4pPr>
            <a:lvl5pPr marL="959008" indent="-16561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780572739"/>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3"/>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92426397"/>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86046710"/>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3"/>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3653290359"/>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136034"/>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1"/>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584469"/>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1"/>
            <a:ext cx="4115872" cy="1323439"/>
          </a:xfrm>
        </p:spPr>
        <p:txBody>
          <a:bodyPr/>
          <a:lstStyle>
            <a:lvl1pPr marL="255005" indent="-255005">
              <a:lnSpc>
                <a:spcPct val="90000"/>
              </a:lnSpc>
              <a:defRPr sz="2100"/>
            </a:lvl1pPr>
            <a:lvl2pPr marL="505050" indent="-244091">
              <a:lnSpc>
                <a:spcPct val="90000"/>
              </a:lnSpc>
              <a:defRPr sz="1800"/>
            </a:lvl2pPr>
            <a:lvl3pPr marL="715404" indent="-216308">
              <a:lnSpc>
                <a:spcPct val="90000"/>
              </a:lnSpc>
              <a:defRPr sz="1500"/>
            </a:lvl3pPr>
            <a:lvl4pPr marL="920797" indent="-205393">
              <a:lnSpc>
                <a:spcPct val="90000"/>
              </a:lnSpc>
              <a:defRPr sz="1400"/>
            </a:lvl4pPr>
            <a:lvl5pPr marL="1137106" indent="-210354">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1"/>
            <a:ext cx="4115872" cy="1323439"/>
          </a:xfrm>
        </p:spPr>
        <p:txBody>
          <a:bodyPr/>
          <a:lstStyle>
            <a:lvl1pPr marL="260959" indent="-260959">
              <a:lnSpc>
                <a:spcPct val="90000"/>
              </a:lnSpc>
              <a:defRPr sz="2100"/>
            </a:lvl1pPr>
            <a:lvl2pPr marL="505050" indent="-255005">
              <a:lnSpc>
                <a:spcPct val="90000"/>
              </a:lnSpc>
              <a:defRPr sz="1800"/>
            </a:lvl2pPr>
            <a:lvl3pPr marL="721358" indent="-227223">
              <a:lnSpc>
                <a:spcPct val="90000"/>
              </a:lnSpc>
              <a:defRPr sz="1500"/>
            </a:lvl3pPr>
            <a:lvl4pPr marL="920797" indent="-199440">
              <a:lnSpc>
                <a:spcPct val="90000"/>
              </a:lnSpc>
              <a:defRPr sz="1400"/>
            </a:lvl4pPr>
            <a:lvl5pPr marL="1137106" indent="-205393">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8612285"/>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1"/>
            <a:ext cx="4114800" cy="1166473"/>
          </a:xfrm>
        </p:spPr>
        <p:txBody>
          <a:bodyPr/>
          <a:lstStyle>
            <a:lvl1pPr marL="211347" indent="-211347">
              <a:defRPr sz="1700"/>
            </a:lvl1pPr>
            <a:lvl2pPr marL="421702" indent="-199440">
              <a:defRPr sz="1500"/>
            </a:lvl2pPr>
            <a:lvl3pPr marL="610227" indent="-182572">
              <a:defRPr sz="1400"/>
            </a:lvl3pPr>
            <a:lvl4pPr marL="787838" indent="-171658">
              <a:defRPr sz="1300"/>
            </a:lvl4pPr>
            <a:lvl5pPr marL="959495" indent="-15479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61" indent="-222261">
              <a:defRPr sz="1700"/>
            </a:lvl1pPr>
            <a:lvl2pPr marL="427655" indent="-205393">
              <a:defRPr sz="1500"/>
            </a:lvl2pPr>
            <a:lvl3pPr marL="616180" indent="-183564">
              <a:defRPr sz="1400"/>
            </a:lvl3pPr>
            <a:lvl4pPr marL="787838" indent="-177611">
              <a:defRPr sz="1300"/>
            </a:lvl4pPr>
            <a:lvl5pPr marL="959495" indent="-165704">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4788177"/>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768497889"/>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44402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31365"/>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05308"/>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60365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718464284"/>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8" y="3459257"/>
            <a:ext cx="4091815" cy="858697"/>
          </a:xfrm>
        </p:spPr>
        <p:txBody>
          <a:bodyPr/>
          <a:lstStyle>
            <a:lvl1pPr marL="0" indent="0">
              <a:buFont typeface="Arial" pitchFamily="34" charset="0"/>
              <a:buNone/>
              <a:defRPr sz="1800">
                <a:solidFill>
                  <a:schemeClr val="bg1">
                    <a:alpha val="98000"/>
                  </a:schemeClr>
                </a:solidFill>
                <a:latin typeface="+mj-lt"/>
              </a:defRPr>
            </a:lvl1pPr>
            <a:lvl2pPr marL="345312" indent="0">
              <a:buFont typeface="Arial" pitchFamily="34" charset="0"/>
              <a:buNone/>
              <a:defRPr/>
            </a:lvl2pPr>
            <a:lvl3pPr marL="641807" indent="0">
              <a:buFont typeface="Arial" pitchFamily="34" charset="0"/>
              <a:buNone/>
              <a:defRPr/>
            </a:lvl3pPr>
            <a:lvl4pPr marL="944253" indent="0">
              <a:buFont typeface="Arial" pitchFamily="34" charset="0"/>
              <a:buNone/>
              <a:defRPr/>
            </a:lvl4pPr>
            <a:lvl5pPr marL="120383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4632410"/>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53" indent="-30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32" indent="-2595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68" indent="-2524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716058453"/>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78" indent="-25719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98" indent="-257198">
              <a:spcBef>
                <a:spcPts val="0"/>
              </a:spcBef>
              <a:spcAft>
                <a:spcPts val="300"/>
              </a:spcAft>
              <a:buFont typeface="Arial" pitchFamily="34" charset="0"/>
              <a:buChar char="•"/>
              <a:defRPr/>
            </a:lvl5pPr>
            <a:lvl6pPr marL="775168" indent="-257198">
              <a:buFont typeface="Arial" pitchFamily="34" charset="0"/>
              <a:buChar char="•"/>
              <a:defRPr sz="1800">
                <a:gradFill>
                  <a:gsLst>
                    <a:gs pos="0">
                      <a:srgbClr val="595959"/>
                    </a:gs>
                    <a:gs pos="86000">
                      <a:srgbClr val="595959"/>
                    </a:gs>
                  </a:gsLst>
                  <a:lin ang="5400000" scaled="0"/>
                </a:gradFill>
              </a:defRPr>
            </a:lvl6pPr>
            <a:lvl7pPr marL="941871" indent="-169084">
              <a:defRPr>
                <a:gradFill>
                  <a:gsLst>
                    <a:gs pos="0">
                      <a:srgbClr val="595959"/>
                    </a:gs>
                    <a:gs pos="86000">
                      <a:srgbClr val="595959"/>
                    </a:gs>
                  </a:gsLst>
                  <a:lin ang="5400000" scaled="0"/>
                </a:gradFill>
              </a:defRPr>
            </a:lvl7pPr>
            <a:lvl8pPr marL="1115718" indent="-173847">
              <a:defRPr>
                <a:gradFill>
                  <a:gsLst>
                    <a:gs pos="0">
                      <a:srgbClr val="595959"/>
                    </a:gs>
                    <a:gs pos="86000">
                      <a:srgbClr val="595959"/>
                    </a:gs>
                  </a:gsLst>
                  <a:lin ang="5400000" scaled="0"/>
                </a:gradFill>
              </a:defRPr>
            </a:lvl8pPr>
          </a:lstStyle>
          <a:p>
            <a:pPr marL="259580" lvl="0" indent="-259580" algn="l" defTabSz="685835" rtl="0" eaLnBrk="1" latinLnBrk="0" hangingPunct="1">
              <a:lnSpc>
                <a:spcPct val="90000"/>
              </a:lnSpc>
              <a:spcBef>
                <a:spcPct val="20000"/>
              </a:spcBef>
              <a:buSzPct val="90000"/>
              <a:buFont typeface="Arial" pitchFamily="34" charset="0"/>
              <a:buChar char="•"/>
            </a:pPr>
            <a:r>
              <a:rPr lang="en-US"/>
              <a:t>Click to edit Master text styles</a:t>
            </a:r>
          </a:p>
          <a:p>
            <a:pPr marL="259580" lvl="1" indent="-259580" algn="l" defTabSz="685835" rtl="0" eaLnBrk="1" latinLnBrk="0" hangingPunct="1">
              <a:lnSpc>
                <a:spcPct val="90000"/>
              </a:lnSpc>
              <a:spcBef>
                <a:spcPct val="20000"/>
              </a:spcBef>
              <a:buSzPct val="90000"/>
              <a:buFont typeface="Arial" pitchFamily="34" charset="0"/>
              <a:buChar char="•"/>
            </a:pPr>
            <a:r>
              <a:rPr lang="en-US"/>
              <a:t>Second level</a:t>
            </a:r>
          </a:p>
          <a:p>
            <a:pPr marL="259580" lvl="2" indent="-259580" algn="l" defTabSz="685835" rtl="0" eaLnBrk="1" latinLnBrk="0" hangingPunct="1">
              <a:lnSpc>
                <a:spcPct val="90000"/>
              </a:lnSpc>
              <a:spcBef>
                <a:spcPct val="20000"/>
              </a:spcBef>
              <a:buSzPct val="90000"/>
              <a:buFont typeface="Arial" pitchFamily="34" charset="0"/>
              <a:buChar char="•"/>
            </a:pPr>
            <a:r>
              <a:rPr lang="en-US"/>
              <a:t>Third level</a:t>
            </a:r>
          </a:p>
          <a:p>
            <a:pPr marL="259580" lvl="3" indent="-259580" algn="l" defTabSz="685835" rtl="0" eaLnBrk="1" latinLnBrk="0" hangingPunct="1">
              <a:lnSpc>
                <a:spcPct val="90000"/>
              </a:lnSpc>
              <a:spcBef>
                <a:spcPct val="20000"/>
              </a:spcBef>
              <a:buSzPct val="90000"/>
              <a:buFont typeface="Arial" pitchFamily="34" charset="0"/>
              <a:buChar char="•"/>
            </a:pPr>
            <a:r>
              <a:rPr lang="en-US"/>
              <a:t>Fourth level</a:t>
            </a:r>
          </a:p>
          <a:p>
            <a:pPr marL="259580" lvl="4" indent="-259580" algn="l" defTabSz="685835"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111400187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08" indent="-256008">
              <a:lnSpc>
                <a:spcPct val="90000"/>
              </a:lnSpc>
              <a:buSzPct val="80000"/>
              <a:buFont typeface="Arial" pitchFamily="34" charset="0"/>
              <a:buChar char="•"/>
              <a:defRPr sz="2400"/>
            </a:lvl1pPr>
            <a:lvl2pPr marL="470340" indent="-214332">
              <a:lnSpc>
                <a:spcPct val="90000"/>
              </a:lnSpc>
              <a:buSzPct val="80000"/>
              <a:buFont typeface="Arial" pitchFamily="34" charset="0"/>
              <a:buChar char="•"/>
              <a:defRPr sz="2100"/>
            </a:lvl2pPr>
            <a:lvl3pPr marL="685862" indent="-215523">
              <a:lnSpc>
                <a:spcPct val="90000"/>
              </a:lnSpc>
              <a:buSzPct val="80000"/>
              <a:buFont typeface="Arial" pitchFamily="34" charset="0"/>
              <a:buChar char="•"/>
              <a:defRPr sz="1800"/>
            </a:lvl3pPr>
            <a:lvl4pPr marL="1284803" indent="-169084">
              <a:lnSpc>
                <a:spcPct val="90000"/>
              </a:lnSpc>
              <a:buSzPct val="80000"/>
              <a:buFont typeface="Arial" pitchFamily="34" charset="0"/>
              <a:buChar char="•"/>
              <a:defRPr sz="1500"/>
            </a:lvl4pPr>
            <a:lvl5pPr marL="1458649" indent="-173847">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31" indent="-34293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40" indent="-34293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38" indent="-25719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17" indent="-25719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01" indent="-25719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08" lvl="0" indent="-256008" algn="l" defTabSz="685835" rtl="0" eaLnBrk="1" latinLnBrk="0" hangingPunct="1">
              <a:lnSpc>
                <a:spcPct val="90000"/>
              </a:lnSpc>
              <a:spcBef>
                <a:spcPct val="20000"/>
              </a:spcBef>
              <a:buSzPct val="80000"/>
              <a:buFont typeface="Arial" pitchFamily="34" charset="0"/>
              <a:buChar char="•"/>
            </a:pPr>
            <a:r>
              <a:rPr lang="en-US"/>
              <a:t>Click to edit Master text styles</a:t>
            </a:r>
          </a:p>
          <a:p>
            <a:pPr marL="256008" lvl="1" indent="-256008" algn="l" defTabSz="685835" rtl="0" eaLnBrk="1" latinLnBrk="0" hangingPunct="1">
              <a:lnSpc>
                <a:spcPct val="90000"/>
              </a:lnSpc>
              <a:spcBef>
                <a:spcPct val="20000"/>
              </a:spcBef>
              <a:buSzPct val="80000"/>
              <a:buFont typeface="Arial" pitchFamily="34" charset="0"/>
              <a:buChar char="•"/>
            </a:pPr>
            <a:r>
              <a:rPr lang="en-US"/>
              <a:t>Second level</a:t>
            </a:r>
          </a:p>
          <a:p>
            <a:pPr marL="256008" lvl="2" indent="-256008" algn="l" defTabSz="685835" rtl="0" eaLnBrk="1" latinLnBrk="0" hangingPunct="1">
              <a:lnSpc>
                <a:spcPct val="90000"/>
              </a:lnSpc>
              <a:spcBef>
                <a:spcPct val="20000"/>
              </a:spcBef>
              <a:buSzPct val="80000"/>
              <a:buFont typeface="Arial" pitchFamily="34" charset="0"/>
              <a:buChar char="•"/>
            </a:pPr>
            <a:r>
              <a:rPr lang="en-US"/>
              <a:t>Third level</a:t>
            </a:r>
          </a:p>
          <a:p>
            <a:pPr marL="256008" lvl="3" indent="-256008" algn="l" defTabSz="685835" rtl="0" eaLnBrk="1" latinLnBrk="0" hangingPunct="1">
              <a:lnSpc>
                <a:spcPct val="90000"/>
              </a:lnSpc>
              <a:spcBef>
                <a:spcPct val="20000"/>
              </a:spcBef>
              <a:buSzPct val="80000"/>
              <a:buFont typeface="Arial" pitchFamily="34" charset="0"/>
              <a:buChar char="•"/>
            </a:pPr>
            <a:r>
              <a:rPr lang="en-US"/>
              <a:t>Fourth level</a:t>
            </a:r>
          </a:p>
          <a:p>
            <a:pPr marL="256008" lvl="4" indent="-256008" algn="l" defTabSz="685835"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41110481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446" indent="-302446">
              <a:buSzPct val="80000"/>
              <a:buFont typeface="Arial" pitchFamily="34" charset="0"/>
              <a:buChar char="•"/>
              <a:defRPr sz="2100"/>
            </a:lvl1pPr>
            <a:lvl2pPr marL="558455" indent="-241719">
              <a:buSzPct val="80000"/>
              <a:buFont typeface="Arial" pitchFamily="34" charset="0"/>
              <a:buChar char="•"/>
              <a:defRPr sz="2100"/>
            </a:lvl2pPr>
            <a:lvl3pPr marL="770405" indent="-211951" defTabSz="772787">
              <a:buSzPct val="80000"/>
              <a:buFont typeface="Arial" pitchFamily="34" charset="0"/>
              <a:buChar char="•"/>
              <a:defRPr sz="1800"/>
            </a:lvl3pPr>
            <a:lvl4pPr marL="988310" indent="-215523">
              <a:buSzPct val="80000"/>
              <a:buFont typeface="Arial" pitchFamily="34" charset="0"/>
              <a:buChar char="•"/>
              <a:defRPr sz="1500"/>
            </a:lvl4pPr>
            <a:lvl5pPr marL="1156203" indent="-167894">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261" indent="-2222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31" indent="-34293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34" indent="-25719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85" indent="-25719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53" indent="-25719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85" indent="-257198">
              <a:defRPr sz="1200"/>
            </a:lvl6pPr>
            <a:lvl7pPr marL="1202642" indent="-214332">
              <a:defRPr sz="1200"/>
            </a:lvl7pPr>
            <a:lvl8pPr>
              <a:defRPr sz="1200"/>
            </a:lvl8pPr>
            <a:lvl9pPr>
              <a:defRPr sz="1200"/>
            </a:lvl9pPr>
          </a:lstStyle>
          <a:p>
            <a:pPr marL="302446" lvl="0" indent="-302446" algn="l" defTabSz="685835" rtl="0" eaLnBrk="1" latinLnBrk="0" hangingPunct="1">
              <a:lnSpc>
                <a:spcPct val="90000"/>
              </a:lnSpc>
              <a:spcBef>
                <a:spcPct val="20000"/>
              </a:spcBef>
              <a:buSzPct val="80000"/>
            </a:pPr>
            <a:r>
              <a:rPr lang="en-US"/>
              <a:t>Click to edit Master text styles</a:t>
            </a:r>
          </a:p>
          <a:p>
            <a:pPr marL="302446" lvl="1" indent="-302446" algn="l" defTabSz="685835" rtl="0" eaLnBrk="1" latinLnBrk="0" hangingPunct="1">
              <a:lnSpc>
                <a:spcPct val="90000"/>
              </a:lnSpc>
              <a:spcBef>
                <a:spcPct val="20000"/>
              </a:spcBef>
              <a:buSzPct val="80000"/>
            </a:pPr>
            <a:r>
              <a:rPr lang="en-US"/>
              <a:t>Second level</a:t>
            </a:r>
          </a:p>
          <a:p>
            <a:pPr marL="302446" lvl="2" indent="-302446" algn="l" defTabSz="685835" rtl="0" eaLnBrk="1" latinLnBrk="0" hangingPunct="1">
              <a:lnSpc>
                <a:spcPct val="90000"/>
              </a:lnSpc>
              <a:spcBef>
                <a:spcPct val="20000"/>
              </a:spcBef>
              <a:buSzPct val="80000"/>
            </a:pPr>
            <a:r>
              <a:rPr lang="en-US"/>
              <a:t>Third level</a:t>
            </a:r>
          </a:p>
          <a:p>
            <a:pPr marL="302446" lvl="3" indent="-302446" algn="l" defTabSz="685835" rtl="0" eaLnBrk="1" latinLnBrk="0" hangingPunct="1">
              <a:lnSpc>
                <a:spcPct val="90000"/>
              </a:lnSpc>
              <a:spcBef>
                <a:spcPct val="20000"/>
              </a:spcBef>
              <a:buSzPct val="80000"/>
            </a:pPr>
            <a:r>
              <a:rPr lang="en-US"/>
              <a:t>Fourth level</a:t>
            </a:r>
          </a:p>
          <a:p>
            <a:pPr marL="302446" lvl="4" indent="-302446" algn="l" defTabSz="685835"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44487166"/>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322736162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19606077"/>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ctr" anchorCtr="0" compatLnSpc="1">
            <a:prstTxWarp prst="textNoShape">
              <a:avLst/>
            </a:prstTxWarp>
          </a:bodyPr>
          <a:lstStyle/>
          <a:p>
            <a:pPr algn="ctr" defTabSz="68540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7"/>
            <a:ext cx="5210341" cy="931409"/>
          </a:xfrm>
        </p:spPr>
        <p:txBody>
          <a:bodyPr lIns="137172" tIns="137172" anchor="ctr" anchorCtr="0"/>
          <a:lstStyle>
            <a:lvl1pPr marL="431046" indent="-42866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35" rtl="0" eaLnBrk="1" latinLnBrk="0" hangingPunct="1">
              <a:lnSpc>
                <a:spcPct val="90000"/>
              </a:lnSpc>
              <a:spcBef>
                <a:spcPts val="0"/>
              </a:spcBef>
              <a:spcAft>
                <a:spcPts val="675"/>
              </a:spcAft>
              <a:buSzPct val="80000"/>
            </a:pPr>
            <a:r>
              <a:rPr lang="en-US"/>
              <a:t>Click to edit Master text styles</a:t>
            </a:r>
          </a:p>
          <a:p>
            <a:pPr marL="2382" lvl="1" indent="0" algn="l" defTabSz="685835"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72718283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175670950"/>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1233478746"/>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3335479815"/>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8"/>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660474872"/>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90"/>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638239927"/>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774013500"/>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2808329881"/>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5"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2261404955"/>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8" name="Group 17"/>
          <p:cNvGrpSpPr/>
          <p:nvPr userDrawn="1"/>
        </p:nvGrpSpPr>
        <p:grpSpPr>
          <a:xfrm>
            <a:off x="6796406"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3669199484"/>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7"/>
            <a:ext cx="1880410" cy="218515"/>
          </a:xfrm>
          <a:prstGeom prst="rect">
            <a:avLst/>
          </a:prstGeom>
        </p:spPr>
      </p:pic>
    </p:spTree>
    <p:extLst>
      <p:ext uri="{BB962C8B-B14F-4D97-AF65-F5344CB8AC3E}">
        <p14:creationId xmlns:p14="http://schemas.microsoft.com/office/powerpoint/2010/main" val="1406277901"/>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5" tIns="34288" rIns="68575" bIns="34288" numCol="1" anchor="t" anchorCtr="0" compatLnSpc="1">
            <a:prstTxWarp prst="textNoShape">
              <a:avLst/>
            </a:prstTxWarp>
            <a:spAutoFit/>
          </a:bodyPr>
          <a:lstStyle/>
          <a:p>
            <a:pPr algn="ctr" defTabSz="685637"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37"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52475638"/>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4"/>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9"/>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217287626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653650"/>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319135381"/>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1171276695"/>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243429670"/>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289881092"/>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114007076"/>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a:t>Click to edit Master text styles</a:t>
            </a:r>
          </a:p>
          <a:p>
            <a:pPr marL="302459" lvl="1" indent="-302459" algn="l" defTabSz="685864" rtl="0" eaLnBrk="1" latinLnBrk="0" hangingPunct="1">
              <a:lnSpc>
                <a:spcPct val="90000"/>
              </a:lnSpc>
              <a:spcBef>
                <a:spcPct val="20000"/>
              </a:spcBef>
              <a:buSzPct val="80000"/>
            </a:pPr>
            <a:r>
              <a:rPr lang="en-US"/>
              <a:t>Second level</a:t>
            </a:r>
          </a:p>
          <a:p>
            <a:pPr marL="302459" lvl="2" indent="-302459" algn="l" defTabSz="685864" rtl="0" eaLnBrk="1" latinLnBrk="0" hangingPunct="1">
              <a:lnSpc>
                <a:spcPct val="90000"/>
              </a:lnSpc>
              <a:spcBef>
                <a:spcPct val="20000"/>
              </a:spcBef>
              <a:buSzPct val="80000"/>
            </a:pPr>
            <a:r>
              <a:rPr lang="en-US"/>
              <a:t>Third level</a:t>
            </a:r>
          </a:p>
          <a:p>
            <a:pPr marL="302459" lvl="3" indent="-302459" algn="l" defTabSz="685864" rtl="0" eaLnBrk="1" latinLnBrk="0" hangingPunct="1">
              <a:lnSpc>
                <a:spcPct val="90000"/>
              </a:lnSpc>
              <a:spcBef>
                <a:spcPct val="20000"/>
              </a:spcBef>
              <a:buSzPct val="80000"/>
            </a:pPr>
            <a:r>
              <a:rPr lang="en-US"/>
              <a:t>Fourth level</a:t>
            </a:r>
          </a:p>
          <a:p>
            <a:pPr marL="302459" lvl="4" indent="-302459" algn="l" defTabSz="685864"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566359"/>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891805692"/>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3614165003"/>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a:t>Click to edit Master text styles</a:t>
            </a:r>
          </a:p>
          <a:p>
            <a:pPr marL="2382" lvl="1" indent="0" algn="l" defTabSz="685864"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4023715328"/>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1093778874"/>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1919626708"/>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2996648185"/>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7"/>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95500158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89"/>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3258320026"/>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256344416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374534744"/>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2593120113"/>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8" name="Group 17"/>
          <p:cNvGrpSpPr/>
          <p:nvPr userDrawn="1"/>
        </p:nvGrpSpPr>
        <p:grpSpPr>
          <a:xfrm>
            <a:off x="6796405"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575290101"/>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372871354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76204432"/>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2593580100"/>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5210405"/>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815063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60"/>
            <a:ext cx="9144001" cy="464344"/>
          </a:xfrm>
          <a:solidFill>
            <a:srgbClr val="FFFF99"/>
          </a:solidFill>
        </p:spPr>
        <p:txBody>
          <a:bodyPr wrap="square" lIns="152333" tIns="76167" rIns="152333" bIns="7616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48" y="171457"/>
            <a:ext cx="8363938" cy="457049"/>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48" y="1085850"/>
            <a:ext cx="8363938" cy="709810"/>
          </a:xfrm>
        </p:spPr>
        <p:txBody>
          <a:bodyPr/>
          <a:lstStyle>
            <a:lvl1pPr marL="0" indent="0">
              <a:spcBef>
                <a:spcPts val="0"/>
              </a:spcBef>
              <a:spcAft>
                <a:spcPts val="675"/>
              </a:spcAft>
              <a:buNone/>
              <a:defRPr sz="3000" spc="-75" baseline="0">
                <a:latin typeface="Segoe UI Light" pitchFamily="34" charset="0"/>
              </a:defRPr>
            </a:lvl1pPr>
            <a:lvl2pPr marL="0" indent="0">
              <a:spcBef>
                <a:spcPts val="0"/>
              </a:spcBef>
              <a:spcAft>
                <a:spcPts val="300"/>
              </a:spcAft>
              <a:buNone/>
              <a:defRPr sz="1500" spc="-38" baseline="0">
                <a:gradFill flip="none" rotWithShape="1">
                  <a:gsLst>
                    <a:gs pos="0">
                      <a:schemeClr val="tx1">
                        <a:lumMod val="75000"/>
                      </a:schemeClr>
                    </a:gs>
                    <a:gs pos="86000">
                      <a:schemeClr val="tx1">
                        <a:lumMod val="75000"/>
                      </a:schemeClr>
                    </a:gs>
                  </a:gsLst>
                  <a:path path="circle">
                    <a:fillToRect r="100000" b="100000"/>
                  </a:path>
                  <a:tileRect l="-100000" t="-100000"/>
                </a:gradFill>
              </a:defRPr>
            </a:lvl2pPr>
            <a:lvl3pPr marL="0" indent="0">
              <a:spcBef>
                <a:spcPts val="0"/>
              </a:spcBef>
              <a:spcAft>
                <a:spcPts val="300"/>
              </a:spcAft>
              <a:buNone/>
              <a:defRPr sz="1500"/>
            </a:lvl3pPr>
            <a:lvl4pPr marL="0" indent="0">
              <a:spcBef>
                <a:spcPts val="0"/>
              </a:spcBef>
              <a:spcAft>
                <a:spcPts val="300"/>
              </a:spcAft>
              <a:buNone/>
              <a:defRPr/>
            </a:lvl4pPr>
            <a:lvl5pPr marL="0" indent="0">
              <a:spcBef>
                <a:spcPts val="0"/>
              </a:spcBef>
              <a:spcAft>
                <a:spcPts val="300"/>
              </a:spcAft>
              <a:buNone/>
              <a:defRPr/>
            </a:lvl5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3722785729"/>
      </p:ext>
    </p:extLst>
  </p:cSld>
  <p:clrMapOvr>
    <a:masterClrMapping/>
  </p:clrMapOvr>
  <p:transition>
    <p:wipe dir="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89438" y="1428753"/>
            <a:ext cx="8363937" cy="158120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0"/>
            <a:ext cx="5154369" cy="347441"/>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092161096"/>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563236818"/>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391413992"/>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20079287"/>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393221198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133085449"/>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413690465"/>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9"/>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98781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8642850"/>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921" indent="-254921">
              <a:lnSpc>
                <a:spcPct val="90000"/>
              </a:lnSpc>
              <a:defRPr sz="2100"/>
            </a:lvl1pPr>
            <a:lvl2pPr marL="504882" indent="-244011">
              <a:lnSpc>
                <a:spcPct val="90000"/>
              </a:lnSpc>
              <a:defRPr sz="1800"/>
            </a:lvl2pPr>
            <a:lvl3pPr marL="715164" indent="-216236">
              <a:lnSpc>
                <a:spcPct val="90000"/>
              </a:lnSpc>
              <a:defRPr sz="1500"/>
            </a:lvl3pPr>
            <a:lvl4pPr marL="920487" indent="-205321">
              <a:lnSpc>
                <a:spcPct val="90000"/>
              </a:lnSpc>
              <a:defRPr sz="1400"/>
            </a:lvl4pPr>
            <a:lvl5pPr marL="1136723" indent="-210282">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8"/>
            <a:ext cx="4115872" cy="1323439"/>
          </a:xfrm>
        </p:spPr>
        <p:txBody>
          <a:bodyPr/>
          <a:lstStyle>
            <a:lvl1pPr marL="260871" indent="-260871">
              <a:lnSpc>
                <a:spcPct val="90000"/>
              </a:lnSpc>
              <a:defRPr sz="2100"/>
            </a:lvl1pPr>
            <a:lvl2pPr marL="504882" indent="-254921">
              <a:lnSpc>
                <a:spcPct val="90000"/>
              </a:lnSpc>
              <a:defRPr sz="1800"/>
            </a:lvl2pPr>
            <a:lvl3pPr marL="721118" indent="-227151">
              <a:lnSpc>
                <a:spcPct val="90000"/>
              </a:lnSpc>
              <a:defRPr sz="1500"/>
            </a:lvl3pPr>
            <a:lvl4pPr marL="920487" indent="-199368">
              <a:lnSpc>
                <a:spcPct val="90000"/>
              </a:lnSpc>
              <a:defRPr sz="1400"/>
            </a:lvl4pPr>
            <a:lvl5pPr marL="1136723" indent="-205321">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904894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8883454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75" indent="-211275">
              <a:defRPr sz="1700"/>
            </a:lvl1pPr>
            <a:lvl2pPr marL="421558" indent="-199368">
              <a:defRPr sz="1500"/>
            </a:lvl2pPr>
            <a:lvl3pPr marL="610023" indent="-182512">
              <a:defRPr sz="1400"/>
            </a:lvl3pPr>
            <a:lvl4pPr marL="787574" indent="-171602">
              <a:defRPr sz="1300"/>
            </a:lvl4pPr>
            <a:lvl5pPr marL="959175" indent="-154742">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189" indent="-222189">
              <a:defRPr sz="1700"/>
            </a:lvl1pPr>
            <a:lvl2pPr marL="427511" indent="-205321">
              <a:defRPr sz="1500"/>
            </a:lvl2pPr>
            <a:lvl3pPr marL="615976" indent="-183504">
              <a:defRPr sz="1400"/>
            </a:lvl3pPr>
            <a:lvl4pPr marL="787574" indent="-177551">
              <a:defRPr sz="1300"/>
            </a:lvl4pPr>
            <a:lvl5pPr marL="959175" indent="-165648">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213779"/>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20097607"/>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516993"/>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386150"/>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356707"/>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3213310"/>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109834049"/>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Content Placeholder 5"/>
          <p:cNvSpPr>
            <a:spLocks noGrp="1"/>
          </p:cNvSpPr>
          <p:nvPr>
            <p:ph sz="quarter" idx="10" hasCustomPrompt="1"/>
          </p:nvPr>
        </p:nvSpPr>
        <p:spPr>
          <a:xfrm>
            <a:off x="388745" y="171453"/>
            <a:ext cx="1114714" cy="197362"/>
          </a:xfrm>
        </p:spPr>
        <p:txBody>
          <a:bodyPr/>
          <a:lstStyle>
            <a:lvl1pPr marL="0" indent="0">
              <a:buNone/>
              <a:defRPr sz="1400" baseline="0"/>
            </a:lvl1pPr>
          </a:lstStyle>
          <a:p>
            <a:pPr lvl="0"/>
            <a:r>
              <a:rPr lang="en-US" dirty="0"/>
              <a:t>Session Code</a:t>
            </a:r>
          </a:p>
        </p:txBody>
      </p:sp>
    </p:spTree>
    <p:extLst>
      <p:ext uri="{BB962C8B-B14F-4D97-AF65-F5344CB8AC3E}">
        <p14:creationId xmlns:p14="http://schemas.microsoft.com/office/powerpoint/2010/main" val="1612734037"/>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420041613"/>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5640972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762092"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4042418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456302851"/>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69468545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1828010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401744057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9017180"/>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936931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6"/>
            <a:ext cx="4115872" cy="1323439"/>
          </a:xfrm>
        </p:spPr>
        <p:txBody>
          <a:bodyPr/>
          <a:lstStyle>
            <a:lvl1pPr marL="254952" indent="-254952">
              <a:lnSpc>
                <a:spcPct val="90000"/>
              </a:lnSpc>
              <a:defRPr sz="2100"/>
            </a:lvl1pPr>
            <a:lvl2pPr marL="504945" indent="-244041">
              <a:lnSpc>
                <a:spcPct val="90000"/>
              </a:lnSpc>
              <a:defRPr sz="1800"/>
            </a:lvl2pPr>
            <a:lvl3pPr marL="715254" indent="-216263">
              <a:lnSpc>
                <a:spcPct val="90000"/>
              </a:lnSpc>
              <a:defRPr sz="1500"/>
            </a:lvl3pPr>
            <a:lvl4pPr marL="920604" indent="-205348">
              <a:lnSpc>
                <a:spcPct val="90000"/>
              </a:lnSpc>
              <a:defRPr sz="1400"/>
            </a:lvl4pPr>
            <a:lvl5pPr marL="1136867" indent="-21030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6"/>
            <a:ext cx="4115872" cy="1323439"/>
          </a:xfrm>
        </p:spPr>
        <p:txBody>
          <a:bodyPr/>
          <a:lstStyle>
            <a:lvl1pPr marL="260904" indent="-260904">
              <a:lnSpc>
                <a:spcPct val="90000"/>
              </a:lnSpc>
              <a:defRPr sz="2100"/>
            </a:lvl1pPr>
            <a:lvl2pPr marL="504945" indent="-254952">
              <a:lnSpc>
                <a:spcPct val="90000"/>
              </a:lnSpc>
              <a:defRPr sz="1800"/>
            </a:lvl2pPr>
            <a:lvl3pPr marL="721208" indent="-227178">
              <a:lnSpc>
                <a:spcPct val="90000"/>
              </a:lnSpc>
              <a:defRPr sz="1500"/>
            </a:lvl3pPr>
            <a:lvl4pPr marL="920604" indent="-199395">
              <a:lnSpc>
                <a:spcPct val="90000"/>
              </a:lnSpc>
              <a:defRPr sz="1400"/>
            </a:lvl4pPr>
            <a:lvl5pPr marL="1136867" indent="-20534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479794"/>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6"/>
            <a:ext cx="4114800" cy="1166473"/>
          </a:xfrm>
        </p:spPr>
        <p:txBody>
          <a:bodyPr/>
          <a:lstStyle>
            <a:lvl1pPr marL="211302" indent="-211302">
              <a:defRPr sz="1700"/>
            </a:lvl1pPr>
            <a:lvl2pPr marL="421612" indent="-199395">
              <a:defRPr sz="1500"/>
            </a:lvl2pPr>
            <a:lvl3pPr marL="610100" indent="-182535">
              <a:defRPr sz="1400"/>
            </a:lvl3pPr>
            <a:lvl4pPr marL="787673" indent="-171623">
              <a:defRPr sz="1300"/>
            </a:lvl4pPr>
            <a:lvl5pPr marL="959295" indent="-15476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16" indent="-222216">
              <a:defRPr sz="1700"/>
            </a:lvl1pPr>
            <a:lvl2pPr marL="427565" indent="-205348">
              <a:defRPr sz="1500"/>
            </a:lvl2pPr>
            <a:lvl3pPr marL="616053" indent="-183526">
              <a:defRPr sz="1400"/>
            </a:lvl3pPr>
            <a:lvl4pPr marL="787673" indent="-177573">
              <a:defRPr sz="1300"/>
            </a:lvl4pPr>
            <a:lvl5pPr marL="959295" indent="-16566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561676"/>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811403410"/>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204191"/>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45742311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733580"/>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369404"/>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7411567"/>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435455384"/>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0684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51"/>
            <a:ext cx="710732" cy="803219"/>
          </a:xfrm>
          <a:prstGeom prst="rect">
            <a:avLst/>
          </a:prstGeom>
        </p:spPr>
      </p:pic>
      <p:sp>
        <p:nvSpPr>
          <p:cNvPr id="17" name="Arrow Bar"/>
          <p:cNvSpPr/>
          <p:nvPr userDrawn="1"/>
        </p:nvSpPr>
        <p:spPr bwMode="auto">
          <a:xfrm>
            <a:off x="8514212"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854240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71"/>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2"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235885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10"/>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4"/>
            <a:ext cx="710732" cy="803219"/>
          </a:xfrm>
          <a:prstGeom prst="rect">
            <a:avLst/>
          </a:prstGeom>
        </p:spPr>
      </p:pic>
      <p:sp>
        <p:nvSpPr>
          <p:cNvPr id="68"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30234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71414631"/>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30" y="3663084"/>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3927822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762092"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4634079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8"/>
            <a:ext cx="1785562" cy="1573307"/>
          </a:xfrm>
          <a:prstGeom prst="rect">
            <a:avLst/>
          </a:prstGeom>
        </p:spPr>
      </p:pic>
    </p:spTree>
    <p:extLst>
      <p:ext uri="{BB962C8B-B14F-4D97-AF65-F5344CB8AC3E}">
        <p14:creationId xmlns:p14="http://schemas.microsoft.com/office/powerpoint/2010/main" val="2582542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8" y="2637279"/>
            <a:ext cx="1718713" cy="1687024"/>
          </a:xfrm>
          <a:prstGeom prst="rect">
            <a:avLst/>
          </a:prstGeom>
        </p:spPr>
      </p:pic>
    </p:spTree>
    <p:extLst>
      <p:ext uri="{BB962C8B-B14F-4D97-AF65-F5344CB8AC3E}">
        <p14:creationId xmlns:p14="http://schemas.microsoft.com/office/powerpoint/2010/main" val="2550360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4"/>
            <a:ext cx="1917928" cy="1882567"/>
          </a:xfrm>
          <a:prstGeom prst="rect">
            <a:avLst/>
          </a:prstGeom>
        </p:spPr>
      </p:pic>
    </p:spTree>
    <p:extLst>
      <p:ext uri="{BB962C8B-B14F-4D97-AF65-F5344CB8AC3E}">
        <p14:creationId xmlns:p14="http://schemas.microsoft.com/office/powerpoint/2010/main" val="1444993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3" y="2591921"/>
            <a:ext cx="3076819" cy="1845609"/>
          </a:xfrm>
          <a:prstGeom prst="rect">
            <a:avLst/>
          </a:prstGeom>
        </p:spPr>
      </p:pic>
    </p:spTree>
    <p:extLst>
      <p:ext uri="{BB962C8B-B14F-4D97-AF65-F5344CB8AC3E}">
        <p14:creationId xmlns:p14="http://schemas.microsoft.com/office/powerpoint/2010/main" val="1219368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097" indent="-213097">
              <a:buFont typeface="Wingdings" pitchFamily="2" charset="2"/>
              <a:buChar char=""/>
              <a:defRPr sz="3000"/>
            </a:lvl1pPr>
            <a:lvl2pPr marL="388098" indent="-175001">
              <a:buFont typeface="Wingdings" pitchFamily="2" charset="2"/>
              <a:buChar char=""/>
              <a:defRPr>
                <a:latin typeface="+mn-lt"/>
              </a:defRPr>
            </a:lvl2pPr>
            <a:lvl3pPr marL="555958" indent="-167859">
              <a:buFont typeface="Wingdings" pitchFamily="2" charset="2"/>
              <a:buChar char=""/>
              <a:tabLst/>
              <a:defRPr>
                <a:latin typeface="+mn-lt"/>
              </a:defRPr>
            </a:lvl3pPr>
            <a:lvl4pPr marL="685720" indent="-129761">
              <a:buFont typeface="Wingdings" pitchFamily="2" charset="2"/>
              <a:buChar char=""/>
              <a:defRPr>
                <a:latin typeface="+mn-lt"/>
              </a:defRPr>
            </a:lvl4pPr>
            <a:lvl5pPr marL="815483" indent="-12976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859149"/>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09" indent="0">
              <a:buNone/>
              <a:defRPr sz="1500">
                <a:gradFill>
                  <a:gsLst>
                    <a:gs pos="100000">
                      <a:schemeClr val="tx1"/>
                    </a:gs>
                    <a:gs pos="6000">
                      <a:schemeClr val="tx1"/>
                    </a:gs>
                  </a:gsLst>
                  <a:lin ang="5400000" scaled="0"/>
                </a:gradFill>
              </a:defRPr>
            </a:lvl3pPr>
            <a:lvl4pPr marL="342856" indent="0">
              <a:buNone/>
              <a:defRPr sz="1500">
                <a:gradFill>
                  <a:gsLst>
                    <a:gs pos="100000">
                      <a:schemeClr val="tx1"/>
                    </a:gs>
                    <a:gs pos="6000">
                      <a:schemeClr val="tx1"/>
                    </a:gs>
                  </a:gsLst>
                  <a:lin ang="5400000" scaled="0"/>
                </a:gradFill>
              </a:defRPr>
            </a:lvl4pPr>
            <a:lvl5pPr marL="520245"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329060"/>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09" indent="0">
              <a:buNone/>
              <a:defRPr sz="1500">
                <a:gradFill>
                  <a:gsLst>
                    <a:gs pos="100000">
                      <a:schemeClr val="tx1"/>
                    </a:gs>
                    <a:gs pos="0">
                      <a:schemeClr val="tx1"/>
                    </a:gs>
                  </a:gsLst>
                  <a:lin ang="5400000" scaled="0"/>
                </a:gradFill>
              </a:defRPr>
            </a:lvl3pPr>
            <a:lvl4pPr marL="342856" indent="0">
              <a:buNone/>
              <a:defRPr sz="1500">
                <a:gradFill>
                  <a:gsLst>
                    <a:gs pos="100000">
                      <a:schemeClr val="tx1"/>
                    </a:gs>
                    <a:gs pos="0">
                      <a:schemeClr val="tx1"/>
                    </a:gs>
                  </a:gsLst>
                  <a:lin ang="5400000" scaled="0"/>
                </a:gradFill>
              </a:defRPr>
            </a:lvl4pPr>
            <a:lvl5pPr marL="520245"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89853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50" indent="-219050">
              <a:spcBef>
                <a:spcPts val="900"/>
              </a:spcBef>
              <a:buClr>
                <a:schemeClr val="tx1"/>
              </a:buClr>
              <a:buFont typeface="Wingdings" pitchFamily="2" charset="2"/>
              <a:buChar char=""/>
              <a:defRPr/>
            </a:lvl1pPr>
            <a:lvl2pPr marL="390481" indent="-171431">
              <a:defRPr sz="1500"/>
            </a:lvl2pPr>
            <a:lvl3pPr marL="514293" indent="-123812">
              <a:tabLst/>
              <a:defRPr sz="1500"/>
            </a:lvl3pPr>
            <a:lvl4pPr marL="647624" indent="-133333">
              <a:defRPr/>
            </a:lvl4pPr>
            <a:lvl5pPr marL="771436" indent="-12381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65" indent="-254765">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194" indent="-257146">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24" indent="-257146">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436" indent="-257146">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771" indent="-257146">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50" marR="0" lvl="0"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50" marR="0" lvl="1"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50" marR="0" lvl="2"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50" marR="0" lvl="3"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50" marR="0" lvl="4"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48717780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834520597"/>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77149962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86403941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79421"/>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810129"/>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65"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65"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2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0725631"/>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2"/>
            <a:ext cx="2004218" cy="827933"/>
          </a:xfrm>
          <a:prstGeom prst="rect">
            <a:avLst/>
          </a:prstGeom>
        </p:spPr>
      </p:pic>
      <p:sp>
        <p:nvSpPr>
          <p:cNvPr id="13" name="TextBox 12"/>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49153577"/>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41"/>
            <a:ext cx="2004218" cy="827933"/>
          </a:xfrm>
          <a:prstGeom prst="rect">
            <a:avLst/>
          </a:prstGeom>
        </p:spPr>
      </p:pic>
      <p:sp>
        <p:nvSpPr>
          <p:cNvPr id="17" name="TextBox 16"/>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spTree>
    <p:extLst>
      <p:ext uri="{BB962C8B-B14F-4D97-AF65-F5344CB8AC3E}">
        <p14:creationId xmlns:p14="http://schemas.microsoft.com/office/powerpoint/2010/main" val="392180897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46" indent="-25714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33"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20"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48"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79"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81" tIns="57137" rIns="114281" bIns="5713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40241744"/>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38106"/>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769523"/>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7" y="84919"/>
            <a:ext cx="1108605" cy="555265"/>
          </a:xfrm>
          <a:prstGeom prst="rect">
            <a:avLst/>
          </a:prstGeom>
        </p:spPr>
      </p:pic>
      <p:sp>
        <p:nvSpPr>
          <p:cNvPr id="13" name="Rectangle 12"/>
          <p:cNvSpPr/>
          <p:nvPr userDrawn="1"/>
        </p:nvSpPr>
        <p:spPr bwMode="auto">
          <a:xfrm>
            <a:off x="0" y="7"/>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580857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7"/>
            <a:ext cx="4115872" cy="1323439"/>
          </a:xfrm>
        </p:spPr>
        <p:txBody>
          <a:bodyPr/>
          <a:lstStyle>
            <a:lvl1pPr marL="254942" indent="-254942">
              <a:lnSpc>
                <a:spcPct val="90000"/>
              </a:lnSpc>
              <a:defRPr sz="2100"/>
            </a:lvl1pPr>
            <a:lvl2pPr marL="504924" indent="-244031">
              <a:lnSpc>
                <a:spcPct val="90000"/>
              </a:lnSpc>
              <a:defRPr sz="1800"/>
            </a:lvl2pPr>
            <a:lvl3pPr marL="715224" indent="-216254">
              <a:lnSpc>
                <a:spcPct val="90000"/>
              </a:lnSpc>
              <a:defRPr sz="1500"/>
            </a:lvl3pPr>
            <a:lvl4pPr marL="920565" indent="-205339">
              <a:lnSpc>
                <a:spcPct val="90000"/>
              </a:lnSpc>
              <a:defRPr sz="1400"/>
            </a:lvl4pPr>
            <a:lvl5pPr marL="1136819" indent="-210300">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7"/>
            <a:ext cx="4115872" cy="1323439"/>
          </a:xfrm>
        </p:spPr>
        <p:txBody>
          <a:bodyPr/>
          <a:lstStyle>
            <a:lvl1pPr marL="260893" indent="-260893">
              <a:lnSpc>
                <a:spcPct val="90000"/>
              </a:lnSpc>
              <a:defRPr sz="2100"/>
            </a:lvl1pPr>
            <a:lvl2pPr marL="504924" indent="-254942">
              <a:lnSpc>
                <a:spcPct val="90000"/>
              </a:lnSpc>
              <a:defRPr sz="1800"/>
            </a:lvl2pPr>
            <a:lvl3pPr marL="721178" indent="-227169">
              <a:lnSpc>
                <a:spcPct val="90000"/>
              </a:lnSpc>
              <a:defRPr sz="1500"/>
            </a:lvl3pPr>
            <a:lvl4pPr marL="920565" indent="-199386">
              <a:lnSpc>
                <a:spcPct val="90000"/>
              </a:lnSpc>
              <a:defRPr sz="1400"/>
            </a:lvl4pPr>
            <a:lvl5pPr marL="1136819" indent="-20533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996623"/>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0"/>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71367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020897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49"/>
            <a:ext cx="710732" cy="803219"/>
          </a:xfrm>
          <a:prstGeom prst="rect">
            <a:avLst/>
          </a:prstGeom>
        </p:spPr>
      </p:pic>
      <p:sp>
        <p:nvSpPr>
          <p:cNvPr id="17" name="Arrow Bar"/>
          <p:cNvSpPr/>
          <p:nvPr userDrawn="1"/>
        </p:nvSpPr>
        <p:spPr bwMode="auto">
          <a:xfrm>
            <a:off x="8514210"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664896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69"/>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0"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055714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08"/>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75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5"/>
            <a:ext cx="5154369" cy="347441"/>
          </a:xfrm>
        </p:spPr>
        <p:txBody>
          <a:bodyPr>
            <a:noAutofit/>
          </a:bodyPr>
          <a:lstStyle>
            <a:lvl1pPr marL="0" indent="0" algn="l" defTabSz="68575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2"/>
            <a:ext cx="710732" cy="803219"/>
          </a:xfrm>
          <a:prstGeom prst="rect">
            <a:avLst/>
          </a:prstGeom>
        </p:spPr>
      </p:pic>
      <p:sp>
        <p:nvSpPr>
          <p:cNvPr id="68"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851015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3463165"/>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28" y="3663082"/>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13846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6"/>
            <a:ext cx="1785562" cy="1573307"/>
          </a:xfrm>
          <a:prstGeom prst="rect">
            <a:avLst/>
          </a:prstGeom>
        </p:spPr>
      </p:pic>
    </p:spTree>
    <p:extLst>
      <p:ext uri="{BB962C8B-B14F-4D97-AF65-F5344CB8AC3E}">
        <p14:creationId xmlns:p14="http://schemas.microsoft.com/office/powerpoint/2010/main" val="154791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6" y="2637279"/>
            <a:ext cx="1718713" cy="1687024"/>
          </a:xfrm>
          <a:prstGeom prst="rect">
            <a:avLst/>
          </a:prstGeom>
        </p:spPr>
      </p:pic>
    </p:spTree>
    <p:extLst>
      <p:ext uri="{BB962C8B-B14F-4D97-AF65-F5344CB8AC3E}">
        <p14:creationId xmlns:p14="http://schemas.microsoft.com/office/powerpoint/2010/main" val="1329066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2"/>
            <a:ext cx="1917928" cy="1882567"/>
          </a:xfrm>
          <a:prstGeom prst="rect">
            <a:avLst/>
          </a:prstGeom>
        </p:spPr>
      </p:pic>
    </p:spTree>
    <p:extLst>
      <p:ext uri="{BB962C8B-B14F-4D97-AF65-F5344CB8AC3E}">
        <p14:creationId xmlns:p14="http://schemas.microsoft.com/office/powerpoint/2010/main" val="1807009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1" y="2591921"/>
            <a:ext cx="3076819" cy="1845609"/>
          </a:xfrm>
          <a:prstGeom prst="rect">
            <a:avLst/>
          </a:prstGeom>
        </p:spPr>
      </p:pic>
    </p:spTree>
    <p:extLst>
      <p:ext uri="{BB962C8B-B14F-4D97-AF65-F5344CB8AC3E}">
        <p14:creationId xmlns:p14="http://schemas.microsoft.com/office/powerpoint/2010/main" val="245445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7579683"/>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24" indent="0">
              <a:buNone/>
              <a:defRPr sz="1500">
                <a:gradFill>
                  <a:gsLst>
                    <a:gs pos="100000">
                      <a:schemeClr val="tx1"/>
                    </a:gs>
                    <a:gs pos="6000">
                      <a:schemeClr val="tx1"/>
                    </a:gs>
                  </a:gsLst>
                  <a:lin ang="5400000" scaled="0"/>
                </a:gradFill>
              </a:defRPr>
            </a:lvl3pPr>
            <a:lvl4pPr marL="342886" indent="0">
              <a:buNone/>
              <a:defRPr sz="1500">
                <a:gradFill>
                  <a:gsLst>
                    <a:gs pos="100000">
                      <a:schemeClr val="tx1"/>
                    </a:gs>
                    <a:gs pos="6000">
                      <a:schemeClr val="tx1"/>
                    </a:gs>
                  </a:gsLst>
                  <a:lin ang="5400000" scaled="0"/>
                </a:gradFill>
              </a:defRPr>
            </a:lvl4pPr>
            <a:lvl5pPr marL="520287"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637854"/>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24" indent="0">
              <a:buNone/>
              <a:defRPr sz="1500">
                <a:gradFill>
                  <a:gsLst>
                    <a:gs pos="100000">
                      <a:schemeClr val="tx1"/>
                    </a:gs>
                    <a:gs pos="0">
                      <a:schemeClr val="tx1"/>
                    </a:gs>
                  </a:gsLst>
                  <a:lin ang="5400000" scaled="0"/>
                </a:gradFill>
              </a:defRPr>
            </a:lvl3pPr>
            <a:lvl4pPr marL="342886" indent="0">
              <a:buNone/>
              <a:defRPr sz="1500">
                <a:gradFill>
                  <a:gsLst>
                    <a:gs pos="100000">
                      <a:schemeClr val="tx1"/>
                    </a:gs>
                    <a:gs pos="0">
                      <a:schemeClr val="tx1"/>
                    </a:gs>
                  </a:gsLst>
                  <a:lin ang="5400000" scaled="0"/>
                </a:gradFill>
              </a:defRPr>
            </a:lvl4pPr>
            <a:lvl5pPr marL="520287"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898942"/>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68" indent="-219068">
              <a:spcBef>
                <a:spcPts val="900"/>
              </a:spcBef>
              <a:buClr>
                <a:schemeClr val="tx1"/>
              </a:buClr>
              <a:buFont typeface="Wingdings" pitchFamily="2" charset="2"/>
              <a:buChar char=""/>
              <a:defRPr/>
            </a:lvl1pPr>
            <a:lvl2pPr marL="390513" indent="-171445">
              <a:defRPr sz="1500"/>
            </a:lvl2pPr>
            <a:lvl3pPr marL="514335" indent="-123822">
              <a:tabLst/>
              <a:defRPr sz="1500"/>
            </a:lvl3pPr>
            <a:lvl4pPr marL="647678" indent="-133345">
              <a:defRPr/>
            </a:lvl4pPr>
            <a:lvl5pPr marL="771500" indent="-1238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86" indent="-254786">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234" indent="-257167">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78" indent="-257167">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500" indent="-257167">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846" indent="-257167">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68" marR="0" lvl="0"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68" marR="0" lvl="1"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68" marR="0" lvl="2"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68" marR="0" lvl="3"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68" marR="0" lvl="4"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529654041"/>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547128060"/>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9011567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6318471"/>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678669"/>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86"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01"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6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9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634701"/>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3.xml"/><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image" Target="../media/image1.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slideLayout" Target="../slideLayouts/slideLayout49.xml"/><Relationship Id="rId18"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10" Type="http://schemas.openxmlformats.org/officeDocument/2006/relationships/slideLayout" Target="../slideLayouts/slideLayout46.xml"/><Relationship Id="rId19" Type="http://schemas.openxmlformats.org/officeDocument/2006/relationships/image" Target="../media/image1.png"/><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1.xml"/><Relationship Id="rId13" Type="http://schemas.openxmlformats.org/officeDocument/2006/relationships/slideLayout" Target="../slideLayouts/slideLayout66.xml"/><Relationship Id="rId18" Type="http://schemas.openxmlformats.org/officeDocument/2006/relationships/slideLayout" Target="../slideLayouts/slideLayout71.xml"/><Relationship Id="rId26" Type="http://schemas.openxmlformats.org/officeDocument/2006/relationships/slideLayout" Target="../slideLayouts/slideLayout79.xml"/><Relationship Id="rId3" Type="http://schemas.openxmlformats.org/officeDocument/2006/relationships/slideLayout" Target="../slideLayouts/slideLayout56.xml"/><Relationship Id="rId21" Type="http://schemas.openxmlformats.org/officeDocument/2006/relationships/slideLayout" Target="../slideLayouts/slideLayout74.xml"/><Relationship Id="rId7" Type="http://schemas.openxmlformats.org/officeDocument/2006/relationships/slideLayout" Target="../slideLayouts/slideLayout60.xml"/><Relationship Id="rId12" Type="http://schemas.openxmlformats.org/officeDocument/2006/relationships/slideLayout" Target="../slideLayouts/slideLayout65.xml"/><Relationship Id="rId17" Type="http://schemas.openxmlformats.org/officeDocument/2006/relationships/slideLayout" Target="../slideLayouts/slideLayout70.xml"/><Relationship Id="rId25" Type="http://schemas.openxmlformats.org/officeDocument/2006/relationships/slideLayout" Target="../slideLayouts/slideLayout78.xml"/><Relationship Id="rId2" Type="http://schemas.openxmlformats.org/officeDocument/2006/relationships/slideLayout" Target="../slideLayouts/slideLayout55.xml"/><Relationship Id="rId16" Type="http://schemas.openxmlformats.org/officeDocument/2006/relationships/slideLayout" Target="../slideLayouts/slideLayout69.xml"/><Relationship Id="rId20" Type="http://schemas.openxmlformats.org/officeDocument/2006/relationships/slideLayout" Target="../slideLayouts/slideLayout73.xml"/><Relationship Id="rId1" Type="http://schemas.openxmlformats.org/officeDocument/2006/relationships/slideLayout" Target="../slideLayouts/slideLayout54.xml"/><Relationship Id="rId6" Type="http://schemas.openxmlformats.org/officeDocument/2006/relationships/slideLayout" Target="../slideLayouts/slideLayout59.xml"/><Relationship Id="rId11" Type="http://schemas.openxmlformats.org/officeDocument/2006/relationships/slideLayout" Target="../slideLayouts/slideLayout64.xml"/><Relationship Id="rId24" Type="http://schemas.openxmlformats.org/officeDocument/2006/relationships/slideLayout" Target="../slideLayouts/slideLayout77.xml"/><Relationship Id="rId5" Type="http://schemas.openxmlformats.org/officeDocument/2006/relationships/slideLayout" Target="../slideLayouts/slideLayout58.xml"/><Relationship Id="rId15" Type="http://schemas.openxmlformats.org/officeDocument/2006/relationships/slideLayout" Target="../slideLayouts/slideLayout68.xml"/><Relationship Id="rId23" Type="http://schemas.openxmlformats.org/officeDocument/2006/relationships/slideLayout" Target="../slideLayouts/slideLayout76.xml"/><Relationship Id="rId28" Type="http://schemas.openxmlformats.org/officeDocument/2006/relationships/theme" Target="../theme/theme5.xml"/><Relationship Id="rId10" Type="http://schemas.openxmlformats.org/officeDocument/2006/relationships/slideLayout" Target="../slideLayouts/slideLayout63.xml"/><Relationship Id="rId19" Type="http://schemas.openxmlformats.org/officeDocument/2006/relationships/slideLayout" Target="../slideLayouts/slideLayout72.xml"/><Relationship Id="rId4" Type="http://schemas.openxmlformats.org/officeDocument/2006/relationships/slideLayout" Target="../slideLayouts/slideLayout57.xml"/><Relationship Id="rId9" Type="http://schemas.openxmlformats.org/officeDocument/2006/relationships/slideLayout" Target="../slideLayouts/slideLayout62.xml"/><Relationship Id="rId14" Type="http://schemas.openxmlformats.org/officeDocument/2006/relationships/slideLayout" Target="../slideLayouts/slideLayout67.xml"/><Relationship Id="rId22" Type="http://schemas.openxmlformats.org/officeDocument/2006/relationships/slideLayout" Target="../slideLayouts/slideLayout75.xml"/><Relationship Id="rId27" Type="http://schemas.openxmlformats.org/officeDocument/2006/relationships/slideLayout" Target="../slideLayouts/slideLayout80.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slideLayout" Target="../slideLayouts/slideLayout119.xml"/><Relationship Id="rId18" Type="http://schemas.openxmlformats.org/officeDocument/2006/relationships/theme" Target="../theme/theme7.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17" Type="http://schemas.openxmlformats.org/officeDocument/2006/relationships/slideLayout" Target="../slideLayouts/slideLayout123.xml"/><Relationship Id="rId2" Type="http://schemas.openxmlformats.org/officeDocument/2006/relationships/slideLayout" Target="../slideLayouts/slideLayout108.xml"/><Relationship Id="rId16" Type="http://schemas.openxmlformats.org/officeDocument/2006/relationships/slideLayout" Target="../slideLayouts/slideLayout122.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5" Type="http://schemas.openxmlformats.org/officeDocument/2006/relationships/slideLayout" Target="../slideLayouts/slideLayout121.xml"/><Relationship Id="rId10" Type="http://schemas.openxmlformats.org/officeDocument/2006/relationships/slideLayout" Target="../slideLayouts/slideLayout116.xml"/><Relationship Id="rId19" Type="http://schemas.openxmlformats.org/officeDocument/2006/relationships/image" Target="../media/image1.png"/><Relationship Id="rId4" Type="http://schemas.openxmlformats.org/officeDocument/2006/relationships/slideLayout" Target="../slideLayouts/slideLayout110.xml"/><Relationship Id="rId9" Type="http://schemas.openxmlformats.org/officeDocument/2006/relationships/slideLayout" Target="../slideLayouts/slideLayout115.xml"/><Relationship Id="rId14" Type="http://schemas.openxmlformats.org/officeDocument/2006/relationships/slideLayout" Target="../slideLayouts/slideLayout120.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1.xml"/><Relationship Id="rId13" Type="http://schemas.openxmlformats.org/officeDocument/2006/relationships/slideLayout" Target="../slideLayouts/slideLayout136.xml"/><Relationship Id="rId18" Type="http://schemas.openxmlformats.org/officeDocument/2006/relationships/slideLayout" Target="../slideLayouts/slideLayout141.xml"/><Relationship Id="rId3" Type="http://schemas.openxmlformats.org/officeDocument/2006/relationships/slideLayout" Target="../slideLayouts/slideLayout126.xml"/><Relationship Id="rId21" Type="http://schemas.openxmlformats.org/officeDocument/2006/relationships/slideLayout" Target="../slideLayouts/slideLayout144.xml"/><Relationship Id="rId7" Type="http://schemas.openxmlformats.org/officeDocument/2006/relationships/slideLayout" Target="../slideLayouts/slideLayout130.xml"/><Relationship Id="rId12" Type="http://schemas.openxmlformats.org/officeDocument/2006/relationships/slideLayout" Target="../slideLayouts/slideLayout135.xml"/><Relationship Id="rId17" Type="http://schemas.openxmlformats.org/officeDocument/2006/relationships/slideLayout" Target="../slideLayouts/slideLayout140.xml"/><Relationship Id="rId2" Type="http://schemas.openxmlformats.org/officeDocument/2006/relationships/slideLayout" Target="../slideLayouts/slideLayout125.xml"/><Relationship Id="rId16" Type="http://schemas.openxmlformats.org/officeDocument/2006/relationships/slideLayout" Target="../slideLayouts/slideLayout139.xml"/><Relationship Id="rId20" Type="http://schemas.openxmlformats.org/officeDocument/2006/relationships/slideLayout" Target="../slideLayouts/slideLayout143.xml"/><Relationship Id="rId1" Type="http://schemas.openxmlformats.org/officeDocument/2006/relationships/slideLayout" Target="../slideLayouts/slideLayout124.xml"/><Relationship Id="rId6" Type="http://schemas.openxmlformats.org/officeDocument/2006/relationships/slideLayout" Target="../slideLayouts/slideLayout129.xml"/><Relationship Id="rId11" Type="http://schemas.openxmlformats.org/officeDocument/2006/relationships/slideLayout" Target="../slideLayouts/slideLayout134.xml"/><Relationship Id="rId5" Type="http://schemas.openxmlformats.org/officeDocument/2006/relationships/slideLayout" Target="../slideLayouts/slideLayout128.xml"/><Relationship Id="rId15" Type="http://schemas.openxmlformats.org/officeDocument/2006/relationships/slideLayout" Target="../slideLayouts/slideLayout138.xml"/><Relationship Id="rId23" Type="http://schemas.openxmlformats.org/officeDocument/2006/relationships/theme" Target="../theme/theme8.xml"/><Relationship Id="rId10" Type="http://schemas.openxmlformats.org/officeDocument/2006/relationships/slideLayout" Target="../slideLayouts/slideLayout133.xml"/><Relationship Id="rId19" Type="http://schemas.openxmlformats.org/officeDocument/2006/relationships/slideLayout" Target="../slideLayouts/slideLayout142.xml"/><Relationship Id="rId4" Type="http://schemas.openxmlformats.org/officeDocument/2006/relationships/slideLayout" Target="../slideLayouts/slideLayout127.xml"/><Relationship Id="rId9" Type="http://schemas.openxmlformats.org/officeDocument/2006/relationships/slideLayout" Target="../slideLayouts/slideLayout132.xml"/><Relationship Id="rId14" Type="http://schemas.openxmlformats.org/officeDocument/2006/relationships/slideLayout" Target="../slideLayouts/slideLayout137.xml"/><Relationship Id="rId22" Type="http://schemas.openxmlformats.org/officeDocument/2006/relationships/slideLayout" Target="../slideLayouts/slideLayout14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3.xml"/><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3" Type="http://schemas.openxmlformats.org/officeDocument/2006/relationships/slideLayout" Target="../slideLayouts/slideLayout148.xml"/><Relationship Id="rId21" Type="http://schemas.openxmlformats.org/officeDocument/2006/relationships/slideLayout" Target="../slideLayouts/slideLayout166.xml"/><Relationship Id="rId7" Type="http://schemas.openxmlformats.org/officeDocument/2006/relationships/slideLayout" Target="../slideLayouts/slideLayout152.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theme" Target="../theme/theme9.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0"/>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 id="2147483777" r:id="rId18"/>
  </p:sldLayoutIdLst>
  <p:transition>
    <p:fade/>
  </p:transition>
  <p:txStyles>
    <p:title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32" indent="-345132" algn="l" defTabSz="685487" rtl="0" eaLnBrk="1" latinLnBrk="0" hangingPunct="1">
        <a:lnSpc>
          <a:spcPct val="90000"/>
        </a:lnSpc>
        <a:spcBef>
          <a:spcPct val="20000"/>
        </a:spcBef>
        <a:buSzPct val="90000"/>
        <a:buFontTx/>
        <a:buBlip>
          <a:blip r:embed="rId20"/>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0"/>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0"/>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0"/>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1"/>
            <a:ext cx="8363938" cy="457049"/>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8" y="1428753"/>
            <a:ext cx="8363936" cy="158120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xStyles>
    <p:titleStyle>
      <a:lvl1pPr algn="l" defTabSz="685487" rtl="0" eaLnBrk="1" latinLnBrk="0" hangingPunct="1">
        <a:lnSpc>
          <a:spcPct val="90000"/>
        </a:lnSpc>
        <a:spcBef>
          <a:spcPct val="0"/>
        </a:spcBef>
        <a:buNone/>
        <a:defRPr lang="en-US" sz="3300" b="0" kern="1200" cap="none" spc="-75" baseline="0" dirty="0">
          <a:ln w="3175">
            <a:noFill/>
          </a:ln>
          <a:solidFill>
            <a:schemeClr val="tx1">
              <a:alpha val="99000"/>
            </a:schemeClr>
          </a:solidFill>
          <a:effectLst/>
          <a:latin typeface="+mj-lt"/>
          <a:ea typeface="+mn-ea"/>
          <a:cs typeface="Arial" charset="0"/>
        </a:defRPr>
      </a:lvl1pPr>
    </p:titleStyle>
    <p:bodyStyle>
      <a:lvl1pPr marL="0" indent="0" algn="l" defTabSz="685487" rtl="0" eaLnBrk="1" latinLnBrk="0" hangingPunct="1">
        <a:lnSpc>
          <a:spcPct val="90000"/>
        </a:lnSpc>
        <a:spcBef>
          <a:spcPct val="20000"/>
        </a:spcBef>
        <a:buFont typeface="Arial" pitchFamily="34" charset="0"/>
        <a:buNone/>
        <a:defRPr sz="2300" b="0" kern="1200">
          <a:solidFill>
            <a:schemeClr val="tx1">
              <a:alpha val="99000"/>
            </a:schemeClr>
          </a:solidFill>
          <a:latin typeface="Consolas" pitchFamily="49" charset="0"/>
          <a:ea typeface="+mn-ea"/>
          <a:cs typeface="Consolas" pitchFamily="49" charset="0"/>
        </a:defRPr>
      </a:lvl1pPr>
      <a:lvl2pPr marL="288596" indent="-5953" algn="l" defTabSz="685487" rtl="0" eaLnBrk="1" latinLnBrk="0" hangingPunct="1">
        <a:lnSpc>
          <a:spcPct val="90000"/>
        </a:lnSpc>
        <a:spcBef>
          <a:spcPct val="20000"/>
        </a:spcBef>
        <a:buFont typeface="Arial" pitchFamily="34" charset="0"/>
        <a:buNone/>
        <a:defRPr sz="2100" b="0" kern="1200">
          <a:solidFill>
            <a:schemeClr val="tx1">
              <a:alpha val="99000"/>
            </a:schemeClr>
          </a:solidFill>
          <a:latin typeface="Consolas" pitchFamily="49" charset="0"/>
          <a:ea typeface="+mn-ea"/>
          <a:cs typeface="Consolas" pitchFamily="49" charset="0"/>
        </a:defRPr>
      </a:lvl2pPr>
      <a:lvl3pPr marL="571238"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3pPr>
      <a:lvl4pPr marL="820167"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4pPr>
      <a:lvl5pPr marL="1069085" indent="0"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9"/>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91211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ransition>
    <p:fade/>
  </p:transition>
  <p:txStyles>
    <p:titleStyle>
      <a:lvl1pPr algn="l" defTabSz="68560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92" indent="-345192" algn="l" defTabSz="68560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591" indent="-296398" algn="l" defTabSz="68560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941" indent="-302350" algn="l" defTabSz="68560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426" indent="-25949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787" indent="-25235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424"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21"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27"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29"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07" rtl="0" eaLnBrk="1" latinLnBrk="0" hangingPunct="1">
        <a:defRPr sz="1400" kern="1200">
          <a:solidFill>
            <a:schemeClr val="tx1"/>
          </a:solidFill>
          <a:latin typeface="+mn-lt"/>
          <a:ea typeface="+mn-ea"/>
          <a:cs typeface="+mn-cs"/>
        </a:defRPr>
      </a:lvl1pPr>
      <a:lvl2pPr marL="342799" algn="l" defTabSz="685607" rtl="0" eaLnBrk="1" latinLnBrk="0" hangingPunct="1">
        <a:defRPr sz="1400" kern="1200">
          <a:solidFill>
            <a:schemeClr val="tx1"/>
          </a:solidFill>
          <a:latin typeface="+mn-lt"/>
          <a:ea typeface="+mn-ea"/>
          <a:cs typeface="+mn-cs"/>
        </a:defRPr>
      </a:lvl2pPr>
      <a:lvl3pPr marL="685607" algn="l" defTabSz="685607" rtl="0" eaLnBrk="1" latinLnBrk="0" hangingPunct="1">
        <a:defRPr sz="1400" kern="1200">
          <a:solidFill>
            <a:schemeClr val="tx1"/>
          </a:solidFill>
          <a:latin typeface="+mn-lt"/>
          <a:ea typeface="+mn-ea"/>
          <a:cs typeface="+mn-cs"/>
        </a:defRPr>
      </a:lvl3pPr>
      <a:lvl4pPr marL="1028409" algn="l" defTabSz="685607" rtl="0" eaLnBrk="1" latinLnBrk="0" hangingPunct="1">
        <a:defRPr sz="1400" kern="1200">
          <a:solidFill>
            <a:schemeClr val="tx1"/>
          </a:solidFill>
          <a:latin typeface="+mn-lt"/>
          <a:ea typeface="+mn-ea"/>
          <a:cs typeface="+mn-cs"/>
        </a:defRPr>
      </a:lvl4pPr>
      <a:lvl5pPr marL="1371215" algn="l" defTabSz="685607" rtl="0" eaLnBrk="1" latinLnBrk="0" hangingPunct="1">
        <a:defRPr sz="1400" kern="1200">
          <a:solidFill>
            <a:schemeClr val="tx1"/>
          </a:solidFill>
          <a:latin typeface="+mn-lt"/>
          <a:ea typeface="+mn-ea"/>
          <a:cs typeface="+mn-cs"/>
        </a:defRPr>
      </a:lvl5pPr>
      <a:lvl6pPr marL="1714012" algn="l" defTabSz="685607" rtl="0" eaLnBrk="1" latinLnBrk="0" hangingPunct="1">
        <a:defRPr sz="1400" kern="1200">
          <a:solidFill>
            <a:schemeClr val="tx1"/>
          </a:solidFill>
          <a:latin typeface="+mn-lt"/>
          <a:ea typeface="+mn-ea"/>
          <a:cs typeface="+mn-cs"/>
        </a:defRPr>
      </a:lvl6pPr>
      <a:lvl7pPr marL="2056820" algn="l" defTabSz="685607" rtl="0" eaLnBrk="1" latinLnBrk="0" hangingPunct="1">
        <a:defRPr sz="1400" kern="1200">
          <a:solidFill>
            <a:schemeClr val="tx1"/>
          </a:solidFill>
          <a:latin typeface="+mn-lt"/>
          <a:ea typeface="+mn-ea"/>
          <a:cs typeface="+mn-cs"/>
        </a:defRPr>
      </a:lvl7pPr>
      <a:lvl8pPr marL="2399624" algn="l" defTabSz="685607" rtl="0" eaLnBrk="1" latinLnBrk="0" hangingPunct="1">
        <a:defRPr sz="1400" kern="1200">
          <a:solidFill>
            <a:schemeClr val="tx1"/>
          </a:solidFill>
          <a:latin typeface="+mn-lt"/>
          <a:ea typeface="+mn-ea"/>
          <a:cs typeface="+mn-cs"/>
        </a:defRPr>
      </a:lvl8pPr>
      <a:lvl9pPr marL="2742429" algn="l" defTabSz="68560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6"/>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008834"/>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ransition>
    <p:fade/>
  </p:transition>
  <p:txStyles>
    <p:titleStyle>
      <a:lvl1pPr algn="l" defTabSz="685693"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37" indent="-345237" algn="l" defTabSz="68569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3622"/>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transition>
    <p:fade/>
  </p:transition>
  <p:txStyles>
    <p:titleStyle>
      <a:lvl1pPr algn="l" defTabSz="685693"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65" marR="0" indent="-254765" algn="l" defTabSz="685693"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765" marR="0" indent="-175001" algn="l" defTabSz="68569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15"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598815" algn="l"/>
        </a:tabLst>
        <a:defRPr sz="1800" kern="1200" spc="0" baseline="0">
          <a:gradFill>
            <a:gsLst>
              <a:gs pos="1250">
                <a:schemeClr val="tx1"/>
              </a:gs>
              <a:gs pos="100000">
                <a:schemeClr val="tx1"/>
              </a:gs>
            </a:gsLst>
            <a:lin ang="5400000" scaled="0"/>
          </a:gradFill>
          <a:latin typeface="+mn-lt"/>
          <a:ea typeface="+mn-ea"/>
          <a:cs typeface="+mn-cs"/>
        </a:defRPr>
      </a:lvl3pPr>
      <a:lvl4pPr marL="772627" marR="0" indent="-173809" algn="l" defTabSz="685693"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676"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941676" algn="l"/>
        </a:tabLst>
        <a:defRPr sz="1500" kern="1200" spc="0" baseline="0">
          <a:gradFill>
            <a:gsLst>
              <a:gs pos="1250">
                <a:schemeClr val="tx1"/>
              </a:gs>
              <a:gs pos="100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9946104"/>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2" r:id="rId24"/>
    <p:sldLayoutId id="2147483833" r:id="rId25"/>
    <p:sldLayoutId id="2147483834" r:id="rId26"/>
  </p:sldLayoutIdLst>
  <p:transition>
    <p:fade/>
  </p:transition>
  <p:txStyles>
    <p:titleStyle>
      <a:lvl1pPr algn="l" defTabSz="685750"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86" marR="0" indent="-254786" algn="l" defTabSz="685750"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01" marR="0" indent="-175016" algn="l" defTabSz="68575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65"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598865" algn="l"/>
        </a:tabLst>
        <a:defRPr sz="1800" kern="1200" spc="0" baseline="0">
          <a:gradFill>
            <a:gsLst>
              <a:gs pos="1250">
                <a:schemeClr val="tx1"/>
              </a:gs>
              <a:gs pos="100000">
                <a:schemeClr val="tx1"/>
              </a:gs>
            </a:gsLst>
            <a:lin ang="5400000" scaled="0"/>
          </a:gradFill>
          <a:latin typeface="+mn-lt"/>
          <a:ea typeface="+mn-ea"/>
          <a:cs typeface="+mn-cs"/>
        </a:defRPr>
      </a:lvl3pPr>
      <a:lvl4pPr marL="772691" marR="0" indent="-173824" algn="l" defTabSz="68575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54"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941754" algn="l"/>
        </a:tabLst>
        <a:defRPr sz="1500" kern="1200" spc="0" baseline="0">
          <a:gradFill>
            <a:gsLst>
              <a:gs pos="1250">
                <a:schemeClr val="tx1"/>
              </a:gs>
              <a:gs pos="100000">
                <a:schemeClr val="tx1"/>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871335"/>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p:transition>
    <p:fade/>
  </p:transition>
  <p:txStyles>
    <p:titleStyle>
      <a:lvl1pPr algn="l" defTabSz="685835"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312" indent="-345312" algn="l" defTabSz="685835"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357565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Lst>
  <p:transition>
    <p:fade/>
  </p:transition>
  <p:txStyles>
    <p:title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12" indent="-345312" algn="l" defTabSz="6858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918799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ransition>
    <p:fade/>
  </p:transition>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slideLayout" Target="../slideLayouts/slideLayout12.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9"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2.xml"/><Relationship Id="rId1" Type="http://schemas.openxmlformats.org/officeDocument/2006/relationships/tags" Target="../tags/tag8.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53.png"/><Relationship Id="rId4" Type="http://schemas.openxmlformats.org/officeDocument/2006/relationships/image" Target="../media/image52.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9.wdp"/><Relationship Id="rId3" Type="http://schemas.openxmlformats.org/officeDocument/2006/relationships/slideLayout" Target="../slideLayouts/slideLayout8.xml"/><Relationship Id="rId7" Type="http://schemas.openxmlformats.org/officeDocument/2006/relationships/image" Target="../media/image56.png"/><Relationship Id="rId12" Type="http://schemas.openxmlformats.org/officeDocument/2006/relationships/image" Target="../media/image59.pn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55.png"/><Relationship Id="rId10" Type="http://schemas.microsoft.com/office/2007/relationships/hdphoto" Target="../media/hdphoto8.wdp"/><Relationship Id="rId4" Type="http://schemas.openxmlformats.org/officeDocument/2006/relationships/image" Target="../media/image54.png"/><Relationship Id="rId9" Type="http://schemas.openxmlformats.org/officeDocument/2006/relationships/image" Target="../media/image57.png"/><Relationship Id="rId14" Type="http://schemas.openxmlformats.org/officeDocument/2006/relationships/image" Target="../media/image60.png"/></Relationships>
</file>

<file path=ppt/slides/_rels/slide27.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59.png"/><Relationship Id="rId3" Type="http://schemas.openxmlformats.org/officeDocument/2006/relationships/tags" Target="../tags/tag13.xml"/><Relationship Id="rId7" Type="http://schemas.openxmlformats.org/officeDocument/2006/relationships/image" Target="../media/image45.png"/><Relationship Id="rId12" Type="http://schemas.openxmlformats.org/officeDocument/2006/relationships/image" Target="../media/image58.png"/><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55.png"/><Relationship Id="rId11" Type="http://schemas.microsoft.com/office/2007/relationships/hdphoto" Target="../media/hdphoto8.wdp"/><Relationship Id="rId5" Type="http://schemas.openxmlformats.org/officeDocument/2006/relationships/image" Target="../media/image54.png"/><Relationship Id="rId15" Type="http://schemas.openxmlformats.org/officeDocument/2006/relationships/image" Target="../media/image60.png"/><Relationship Id="rId10" Type="http://schemas.openxmlformats.org/officeDocument/2006/relationships/image" Target="../media/image57.png"/><Relationship Id="rId4" Type="http://schemas.openxmlformats.org/officeDocument/2006/relationships/slideLayout" Target="../slideLayouts/slideLayout8.xml"/><Relationship Id="rId9" Type="http://schemas.microsoft.com/office/2007/relationships/hdphoto" Target="../media/hdphoto7.wdp"/><Relationship Id="rId14" Type="http://schemas.microsoft.com/office/2007/relationships/hdphoto" Target="../media/hdphoto9.wdp"/></Relationships>
</file>

<file path=ppt/slides/_rels/slide28.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9.wdp"/><Relationship Id="rId3" Type="http://schemas.openxmlformats.org/officeDocument/2006/relationships/slideLayout" Target="../slideLayouts/slideLayout8.xml"/><Relationship Id="rId7" Type="http://schemas.openxmlformats.org/officeDocument/2006/relationships/image" Target="../media/image56.png"/><Relationship Id="rId12" Type="http://schemas.openxmlformats.org/officeDocument/2006/relationships/image" Target="../media/image59.pn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55.png"/><Relationship Id="rId10" Type="http://schemas.microsoft.com/office/2007/relationships/hdphoto" Target="../media/hdphoto8.wdp"/><Relationship Id="rId4" Type="http://schemas.openxmlformats.org/officeDocument/2006/relationships/image" Target="../media/image54.png"/><Relationship Id="rId9" Type="http://schemas.openxmlformats.org/officeDocument/2006/relationships/image" Target="../media/image57.png"/><Relationship Id="rId14" Type="http://schemas.openxmlformats.org/officeDocument/2006/relationships/image" Target="../media/image60.png"/></Relationships>
</file>

<file path=ppt/slides/_rels/slide2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8.png"/><Relationship Id="rId3" Type="http://schemas.openxmlformats.org/officeDocument/2006/relationships/tags" Target="../tags/tag18.xml"/><Relationship Id="rId7" Type="http://schemas.openxmlformats.org/officeDocument/2006/relationships/image" Target="../media/image55.png"/><Relationship Id="rId12" Type="http://schemas.microsoft.com/office/2007/relationships/hdphoto" Target="../media/hdphoto8.wdp"/><Relationship Id="rId2" Type="http://schemas.openxmlformats.org/officeDocument/2006/relationships/tags" Target="../tags/tag17.xml"/><Relationship Id="rId16" Type="http://schemas.openxmlformats.org/officeDocument/2006/relationships/image" Target="../media/image60.png"/><Relationship Id="rId1" Type="http://schemas.openxmlformats.org/officeDocument/2006/relationships/tags" Target="../tags/tag16.xml"/><Relationship Id="rId6" Type="http://schemas.openxmlformats.org/officeDocument/2006/relationships/image" Target="../media/image54.png"/><Relationship Id="rId11" Type="http://schemas.openxmlformats.org/officeDocument/2006/relationships/image" Target="../media/image57.png"/><Relationship Id="rId5" Type="http://schemas.openxmlformats.org/officeDocument/2006/relationships/notesSlide" Target="../notesSlides/notesSlide26.xml"/><Relationship Id="rId15" Type="http://schemas.microsoft.com/office/2007/relationships/hdphoto" Target="../media/hdphoto9.wdp"/><Relationship Id="rId10" Type="http://schemas.microsoft.com/office/2007/relationships/hdphoto" Target="../media/hdphoto7.wdp"/><Relationship Id="rId4" Type="http://schemas.openxmlformats.org/officeDocument/2006/relationships/slideLayout" Target="../slideLayouts/slideLayout8.xml"/><Relationship Id="rId9" Type="http://schemas.openxmlformats.org/officeDocument/2006/relationships/image" Target="../media/image56.png"/><Relationship Id="rId14" Type="http://schemas.openxmlformats.org/officeDocument/2006/relationships/image" Target="../media/image59.png"/></Relationships>
</file>

<file path=ppt/slides/_rels/slide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9.xml"/><Relationship Id="rId5" Type="http://schemas.openxmlformats.org/officeDocument/2006/relationships/image" Target="../media/image39.png"/><Relationship Id="rId4" Type="http://schemas.openxmlformats.org/officeDocument/2006/relationships/image" Target="../media/image38.png"/></Relationships>
</file>

<file path=ppt/slides/_rels/slide30.xml.rels><?xml version="1.0" encoding="UTF-8" standalone="yes"?>
<Relationships xmlns="http://schemas.openxmlformats.org/package/2006/relationships"><Relationship Id="rId8" Type="http://schemas.microsoft.com/office/2007/relationships/hdphoto" Target="../media/hdphoto7.wdp"/><Relationship Id="rId13" Type="http://schemas.microsoft.com/office/2007/relationships/hdphoto" Target="../media/hdphoto9.wdp"/><Relationship Id="rId3" Type="http://schemas.openxmlformats.org/officeDocument/2006/relationships/slideLayout" Target="../slideLayouts/slideLayout8.xml"/><Relationship Id="rId7" Type="http://schemas.openxmlformats.org/officeDocument/2006/relationships/image" Target="../media/image56.png"/><Relationship Id="rId12" Type="http://schemas.openxmlformats.org/officeDocument/2006/relationships/image" Target="../media/image59.png"/><Relationship Id="rId2" Type="http://schemas.openxmlformats.org/officeDocument/2006/relationships/tags" Target="../tags/tag20.xml"/><Relationship Id="rId1" Type="http://schemas.openxmlformats.org/officeDocument/2006/relationships/tags" Target="../tags/tag19.xml"/><Relationship Id="rId6" Type="http://schemas.openxmlformats.org/officeDocument/2006/relationships/image" Target="../media/image45.png"/><Relationship Id="rId11" Type="http://schemas.openxmlformats.org/officeDocument/2006/relationships/image" Target="../media/image58.png"/><Relationship Id="rId5" Type="http://schemas.openxmlformats.org/officeDocument/2006/relationships/image" Target="../media/image55.png"/><Relationship Id="rId10" Type="http://schemas.microsoft.com/office/2007/relationships/hdphoto" Target="../media/hdphoto8.wdp"/><Relationship Id="rId4" Type="http://schemas.openxmlformats.org/officeDocument/2006/relationships/image" Target="../media/image54.png"/><Relationship Id="rId9" Type="http://schemas.openxmlformats.org/officeDocument/2006/relationships/image" Target="../media/image57.png"/><Relationship Id="rId14" Type="http://schemas.openxmlformats.org/officeDocument/2006/relationships/image" Target="../media/image60.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6.png"/><Relationship Id="rId7" Type="http://schemas.openxmlformats.org/officeDocument/2006/relationships/image" Target="../media/image58.png"/><Relationship Id="rId2" Type="http://schemas.openxmlformats.org/officeDocument/2006/relationships/slideLayout" Target="../slideLayouts/slideLayout8.xml"/><Relationship Id="rId1" Type="http://schemas.openxmlformats.org/officeDocument/2006/relationships/tags" Target="../tags/tag21.xml"/><Relationship Id="rId6" Type="http://schemas.microsoft.com/office/2007/relationships/hdphoto" Target="../media/hdphoto8.wdp"/><Relationship Id="rId5" Type="http://schemas.openxmlformats.org/officeDocument/2006/relationships/image" Target="../media/image57.png"/><Relationship Id="rId10" Type="http://schemas.openxmlformats.org/officeDocument/2006/relationships/image" Target="../media/image60.png"/><Relationship Id="rId4" Type="http://schemas.microsoft.com/office/2007/relationships/hdphoto" Target="../media/hdphoto7.wdp"/><Relationship Id="rId9" Type="http://schemas.microsoft.com/office/2007/relationships/hdphoto" Target="../media/hdphoto9.wdp"/></Relationships>
</file>

<file path=ppt/slides/_rels/slide3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8.xml"/><Relationship Id="rId5" Type="http://schemas.openxmlformats.org/officeDocument/2006/relationships/image" Target="../media/image60.png"/><Relationship Id="rId4" Type="http://schemas.microsoft.com/office/2007/relationships/hdphoto" Target="../media/hdphoto9.wdp"/></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7.xml"/><Relationship Id="rId1" Type="http://schemas.openxmlformats.org/officeDocument/2006/relationships/slideLayout" Target="../slideLayouts/slideLayout8.xml"/><Relationship Id="rId6" Type="http://schemas.openxmlformats.org/officeDocument/2006/relationships/image" Target="../media/image60.png"/><Relationship Id="rId5" Type="http://schemas.microsoft.com/office/2007/relationships/hdphoto" Target="../media/hdphoto9.wdp"/><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1.bin"/><Relationship Id="rId3" Type="http://schemas.openxmlformats.org/officeDocument/2006/relationships/tags" Target="../tags/tag23.xml"/><Relationship Id="rId7" Type="http://schemas.openxmlformats.org/officeDocument/2006/relationships/notesSlide" Target="../notesSlides/notesSlide29.xml"/><Relationship Id="rId2" Type="http://schemas.openxmlformats.org/officeDocument/2006/relationships/tags" Target="../tags/tag22.xml"/><Relationship Id="rId1" Type="http://schemas.openxmlformats.org/officeDocument/2006/relationships/vmlDrawing" Target="../drawings/vmlDrawing1.vml"/><Relationship Id="rId6" Type="http://schemas.openxmlformats.org/officeDocument/2006/relationships/slideLayout" Target="../slideLayouts/slideLayout13.xml"/><Relationship Id="rId11" Type="http://schemas.openxmlformats.org/officeDocument/2006/relationships/image" Target="../media/image1.png"/><Relationship Id="rId5" Type="http://schemas.openxmlformats.org/officeDocument/2006/relationships/tags" Target="../tags/tag25.xml"/><Relationship Id="rId10" Type="http://schemas.openxmlformats.org/officeDocument/2006/relationships/image" Target="../media/image62.png"/><Relationship Id="rId4" Type="http://schemas.openxmlformats.org/officeDocument/2006/relationships/tags" Target="../tags/tag24.xml"/><Relationship Id="rId9" Type="http://schemas.openxmlformats.org/officeDocument/2006/relationships/image" Target="../media/image61.emf"/></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27.xml"/><Relationship Id="rId7" Type="http://schemas.openxmlformats.org/officeDocument/2006/relationships/notesSlide" Target="../notesSlides/notesSlide30.xml"/><Relationship Id="rId2" Type="http://schemas.openxmlformats.org/officeDocument/2006/relationships/tags" Target="../tags/tag26.xml"/><Relationship Id="rId1" Type="http://schemas.openxmlformats.org/officeDocument/2006/relationships/vmlDrawing" Target="../drawings/vmlDrawing2.vml"/><Relationship Id="rId6" Type="http://schemas.openxmlformats.org/officeDocument/2006/relationships/slideLayout" Target="../slideLayouts/slideLayout13.xml"/><Relationship Id="rId11" Type="http://schemas.openxmlformats.org/officeDocument/2006/relationships/image" Target="../media/image63.png"/><Relationship Id="rId5" Type="http://schemas.openxmlformats.org/officeDocument/2006/relationships/tags" Target="../tags/tag29.xml"/><Relationship Id="rId10" Type="http://schemas.openxmlformats.org/officeDocument/2006/relationships/image" Target="../media/image1.png"/><Relationship Id="rId4" Type="http://schemas.openxmlformats.org/officeDocument/2006/relationships/tags" Target="../tags/tag28.xml"/><Relationship Id="rId9" Type="http://schemas.openxmlformats.org/officeDocument/2006/relationships/image" Target="../media/image61.emf"/></Relationships>
</file>

<file path=ppt/slides/_rels/slide37.xml.rels><?xml version="1.0" encoding="UTF-8" standalone="yes"?>
<Relationships xmlns="http://schemas.openxmlformats.org/package/2006/relationships"><Relationship Id="rId8" Type="http://schemas.openxmlformats.org/officeDocument/2006/relationships/image" Target="../media/image61.emf"/><Relationship Id="rId3" Type="http://schemas.openxmlformats.org/officeDocument/2006/relationships/tags" Target="../tags/tag31.xml"/><Relationship Id="rId7" Type="http://schemas.openxmlformats.org/officeDocument/2006/relationships/oleObject" Target="../embeddings/oleObject3.bin"/><Relationship Id="rId2" Type="http://schemas.openxmlformats.org/officeDocument/2006/relationships/tags" Target="../tags/tag30.xml"/><Relationship Id="rId1" Type="http://schemas.openxmlformats.org/officeDocument/2006/relationships/vmlDrawing" Target="../drawings/vmlDrawing3.vml"/><Relationship Id="rId6" Type="http://schemas.openxmlformats.org/officeDocument/2006/relationships/notesSlide" Target="../notesSlides/notesSlide31.xml"/><Relationship Id="rId5" Type="http://schemas.openxmlformats.org/officeDocument/2006/relationships/slideLayout" Target="../slideLayouts/slideLayout13.xml"/><Relationship Id="rId4" Type="http://schemas.openxmlformats.org/officeDocument/2006/relationships/tags" Target="../tags/tag32.xml"/><Relationship Id="rId9" Type="http://schemas.openxmlformats.org/officeDocument/2006/relationships/image" Target="../media/image1.png"/></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8.xml"/><Relationship Id="rId5" Type="http://schemas.openxmlformats.org/officeDocument/2006/relationships/image" Target="../media/image68.png"/><Relationship Id="rId4" Type="http://schemas.openxmlformats.org/officeDocument/2006/relationships/image" Target="../media/image67.png"/></Relationships>
</file>

<file path=ppt/slides/_rels/slide4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5.xml"/><Relationship Id="rId1" Type="http://schemas.openxmlformats.org/officeDocument/2006/relationships/slideLayout" Target="../slideLayouts/slideLayout8.xml"/><Relationship Id="rId4" Type="http://schemas.openxmlformats.org/officeDocument/2006/relationships/image" Target="../media/image1.png"/></Relationships>
</file>

<file path=ppt/slides/_rels/slide4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8" Type="http://schemas.openxmlformats.org/officeDocument/2006/relationships/tags" Target="../tags/tag40.xml"/><Relationship Id="rId3" Type="http://schemas.openxmlformats.org/officeDocument/2006/relationships/tags" Target="../tags/tag35.xml"/><Relationship Id="rId7" Type="http://schemas.openxmlformats.org/officeDocument/2006/relationships/tags" Target="../tags/tag39.xml"/><Relationship Id="rId2" Type="http://schemas.openxmlformats.org/officeDocument/2006/relationships/tags" Target="../tags/tag34.xml"/><Relationship Id="rId1" Type="http://schemas.openxmlformats.org/officeDocument/2006/relationships/tags" Target="../tags/tag33.xml"/><Relationship Id="rId6" Type="http://schemas.openxmlformats.org/officeDocument/2006/relationships/tags" Target="../tags/tag38.xml"/><Relationship Id="rId5" Type="http://schemas.openxmlformats.org/officeDocument/2006/relationships/tags" Target="../tags/tag37.xml"/><Relationship Id="rId10" Type="http://schemas.openxmlformats.org/officeDocument/2006/relationships/notesSlide" Target="../notesSlides/notesSlide40.xml"/><Relationship Id="rId4" Type="http://schemas.openxmlformats.org/officeDocument/2006/relationships/tags" Target="../tags/tag36.xml"/><Relationship Id="rId9"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7.jpeg"/></Relationships>
</file>

<file path=ppt/slides/_rels/slide54.xml.rels><?xml version="1.0" encoding="UTF-8" standalone="yes"?>
<Relationships xmlns="http://schemas.openxmlformats.org/package/2006/relationships"><Relationship Id="rId3" Type="http://schemas.openxmlformats.org/officeDocument/2006/relationships/tags" Target="../tags/tag43.xml"/><Relationship Id="rId7" Type="http://schemas.openxmlformats.org/officeDocument/2006/relationships/slideLayout" Target="../slideLayouts/slideLayout8.xml"/><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tags" Target="../tags/tag46.xml"/><Relationship Id="rId5" Type="http://schemas.openxmlformats.org/officeDocument/2006/relationships/tags" Target="../tags/tag45.xml"/><Relationship Id="rId4" Type="http://schemas.openxmlformats.org/officeDocument/2006/relationships/tags" Target="../tags/tag4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8" Type="http://schemas.openxmlformats.org/officeDocument/2006/relationships/tags" Target="../tags/tag54.xml"/><Relationship Id="rId3" Type="http://schemas.openxmlformats.org/officeDocument/2006/relationships/tags" Target="../tags/tag49.xml"/><Relationship Id="rId7" Type="http://schemas.openxmlformats.org/officeDocument/2006/relationships/tags" Target="../tags/tag53.xml"/><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notesSlide" Target="../notesSlides/notesSlide47.xml"/><Relationship Id="rId5" Type="http://schemas.openxmlformats.org/officeDocument/2006/relationships/tags" Target="../tags/tag51.xml"/><Relationship Id="rId10" Type="http://schemas.openxmlformats.org/officeDocument/2006/relationships/slideLayout" Target="../slideLayouts/slideLayout9.xml"/><Relationship Id="rId4" Type="http://schemas.openxmlformats.org/officeDocument/2006/relationships/tags" Target="../tags/tag50.xml"/><Relationship Id="rId9" Type="http://schemas.openxmlformats.org/officeDocument/2006/relationships/tags" Target="../tags/tag55.xml"/></Relationships>
</file>

<file path=ppt/slides/_rels/slide58.xml.rels><?xml version="1.0" encoding="UTF-8" standalone="yes"?>
<Relationships xmlns="http://schemas.openxmlformats.org/package/2006/relationships"><Relationship Id="rId3" Type="http://schemas.openxmlformats.org/officeDocument/2006/relationships/tags" Target="../tags/tag58.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notesSlide" Target="../notesSlides/notesSlide48.xml"/><Relationship Id="rId5" Type="http://schemas.openxmlformats.org/officeDocument/2006/relationships/slideLayout" Target="../slideLayouts/slideLayout9.xml"/><Relationship Id="rId4" Type="http://schemas.openxmlformats.org/officeDocument/2006/relationships/tags" Target="../tags/tag59.xml"/></Relationships>
</file>

<file path=ppt/slides/_rels/slide59.xml.rels><?xml version="1.0" encoding="UTF-8" standalone="yes"?>
<Relationships xmlns="http://schemas.openxmlformats.org/package/2006/relationships"><Relationship Id="rId3" Type="http://schemas.openxmlformats.org/officeDocument/2006/relationships/hyperlink" Target="http://zh.wikipedia.org/wiki/XP" TargetMode="External"/><Relationship Id="rId2" Type="http://schemas.openxmlformats.org/officeDocument/2006/relationships/notesSlide" Target="../notesSlides/notesSlide49.xml"/><Relationship Id="rId1" Type="http://schemas.openxmlformats.org/officeDocument/2006/relationships/slideLayout" Target="../slideLayouts/slideLayout9.xml"/><Relationship Id="rId4" Type="http://schemas.openxmlformats.org/officeDocument/2006/relationships/hyperlink" Target="http://zh.wikipedia.org/w/index.php?title=EXtreme_Programming&amp;amp;action=edit&amp;amp;redlink=1"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6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2.xml"/><Relationship Id="rId1" Type="http://schemas.openxmlformats.org/officeDocument/2006/relationships/slideLayout" Target="../slideLayouts/slideLayout9.xml"/><Relationship Id="rId4" Type="http://schemas.microsoft.com/office/2007/relationships/hdphoto" Target="../media/hdphoto10.wdp"/></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6.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6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a:effectLst>
                  <a:outerShdw blurRad="38100" dist="38100" dir="2700000" algn="tl">
                    <a:srgbClr val="000000"/>
                  </a:outerShdw>
                </a:effectLst>
              </a:rPr>
              <a:t>第</a:t>
            </a:r>
            <a:r>
              <a:rPr lang="en-US" altLang="zh-CN" sz="3600" b="1" dirty="0">
                <a:effectLst>
                  <a:outerShdw blurRad="38100" dist="38100" dir="2700000" algn="tl">
                    <a:srgbClr val="000000"/>
                  </a:outerShdw>
                </a:effectLst>
              </a:rPr>
              <a:t>1</a:t>
            </a:r>
            <a:r>
              <a:rPr lang="zh-CN" altLang="en-US" sz="3600" b="1" dirty="0">
                <a:effectLst>
                  <a:outerShdw blurRad="38100" dist="38100" dir="2700000" algn="tl">
                    <a:srgbClr val="000000"/>
                  </a:outerShdw>
                </a:effectLst>
              </a:rPr>
              <a:t>章 概论</a:t>
            </a: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a:effectLst>
                  <a:outerShdw blurRad="38100" dist="38100" dir="2700000" algn="tl">
                    <a:srgbClr val="000000"/>
                  </a:outerShdw>
                </a:effectLst>
                <a:latin typeface="楷体" pitchFamily="49" charset="-122"/>
                <a:ea typeface="楷体" pitchFamily="49" charset="-122"/>
                <a:cs typeface="+mj-cs"/>
              </a:rPr>
              <a:t>软件工程</a:t>
            </a: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42146408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1</a:t>
            </a:r>
            <a:r>
              <a:rPr lang="zh-CN" altLang="en-US" b="1" dirty="0">
                <a:latin typeface="楷体" pitchFamily="49" charset="-122"/>
                <a:ea typeface="楷体" pitchFamily="49" charset="-122"/>
              </a:rPr>
              <a:t>）软件危机的典型表现</a:t>
            </a:r>
            <a:endParaRPr altLang="en-US" b="1" dirty="0">
              <a:latin typeface="楷体" pitchFamily="49" charset="-122"/>
              <a:ea typeface="楷体" pitchFamily="49" charset="-122"/>
            </a:endParaRPr>
          </a:p>
        </p:txBody>
      </p:sp>
      <p:sp>
        <p:nvSpPr>
          <p:cNvPr id="18" name="Rectangle 17"/>
          <p:cNvSpPr/>
          <p:nvPr>
            <p:custDataLst>
              <p:tags r:id="rId1"/>
            </p:custDataLst>
          </p:nvPr>
        </p:nvSpPr>
        <p:spPr bwMode="auto">
          <a:xfrm>
            <a:off x="1295960" y="1258933"/>
            <a:ext cx="1543452" cy="1485900"/>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524" tIns="46667" rIns="69524" bIns="46667" numCol="1" rtlCol="0" anchor="b" anchorCtr="0" compatLnSpc="1">
            <a:prstTxWarp prst="textNoShape">
              <a:avLst/>
            </a:prstTxWarp>
          </a:bodyPr>
          <a:lstStyle/>
          <a:p>
            <a:pPr marL="0" lvl="1">
              <a:spcBef>
                <a:spcPct val="20000"/>
              </a:spcBef>
              <a:buSzPct val="90000"/>
              <a:defRPr/>
            </a:pPr>
            <a:r>
              <a:rPr lang="zh-CN" altLang="en-US" sz="1800" b="1" dirty="0">
                <a:gradFill>
                  <a:gsLst>
                    <a:gs pos="0">
                      <a:schemeClr val="tx1"/>
                    </a:gs>
                    <a:gs pos="86000">
                      <a:schemeClr val="tx1"/>
                    </a:gs>
                  </a:gsLst>
                  <a:lin ang="5400000" scaled="0"/>
                </a:gradFill>
                <a:latin typeface="楷体" pitchFamily="49" charset="-122"/>
                <a:ea typeface="楷体" pitchFamily="49" charset="-122"/>
              </a:rPr>
              <a:t>对软件开发成本和进度的估计常常很不正确</a:t>
            </a:r>
          </a:p>
        </p:txBody>
      </p:sp>
      <p:sp>
        <p:nvSpPr>
          <p:cNvPr id="19" name="Rectangle 18"/>
          <p:cNvSpPr/>
          <p:nvPr>
            <p:custDataLst>
              <p:tags r:id="rId2"/>
            </p:custDataLst>
          </p:nvPr>
        </p:nvSpPr>
        <p:spPr bwMode="auto">
          <a:xfrm>
            <a:off x="1285852" y="2884443"/>
            <a:ext cx="1543452" cy="1436098"/>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524" tIns="46667" rIns="69524" bIns="46667" numCol="1" rtlCol="0" anchor="b" anchorCtr="0" compatLnSpc="1">
            <a:prstTxWarp prst="textNoShape">
              <a:avLst/>
            </a:prstTxWarp>
          </a:bodyPr>
          <a:lstStyle/>
          <a:p>
            <a:pPr marL="0" lvl="1">
              <a:lnSpc>
                <a:spcPct val="145000"/>
              </a:lnSpc>
              <a:spcBef>
                <a:spcPct val="20000"/>
              </a:spcBef>
              <a:buSzPct val="90000"/>
              <a:defRPr/>
            </a:pPr>
            <a:r>
              <a:rPr lang="zh-CN" altLang="en-US" sz="2000" b="1" dirty="0">
                <a:gradFill>
                  <a:gsLst>
                    <a:gs pos="0">
                      <a:schemeClr val="tx1"/>
                    </a:gs>
                    <a:gs pos="86000">
                      <a:schemeClr val="tx1"/>
                    </a:gs>
                  </a:gsLst>
                  <a:lin ang="5400000" scaled="0"/>
                </a:gradFill>
                <a:latin typeface="楷体" pitchFamily="49" charset="-122"/>
                <a:ea typeface="楷体" pitchFamily="49" charset="-122"/>
              </a:rPr>
              <a:t>软件</a:t>
            </a:r>
            <a:r>
              <a:rPr lang="zh-CN" altLang="en-US" sz="1800" b="1" dirty="0">
                <a:gradFill>
                  <a:gsLst>
                    <a:gs pos="0">
                      <a:schemeClr val="tx1"/>
                    </a:gs>
                    <a:gs pos="86000">
                      <a:schemeClr val="tx1"/>
                    </a:gs>
                  </a:gsLst>
                  <a:lin ang="5400000" scaled="0"/>
                </a:gradFill>
                <a:latin typeface="楷体" pitchFamily="49" charset="-122"/>
                <a:ea typeface="楷体" pitchFamily="49" charset="-122"/>
              </a:rPr>
              <a:t>通常没有适当的文档资料</a:t>
            </a:r>
            <a:endParaRPr lang="zh-CN" altLang="en-US" sz="2000" b="1" dirty="0">
              <a:gradFill>
                <a:gsLst>
                  <a:gs pos="0">
                    <a:schemeClr val="tx1"/>
                  </a:gs>
                  <a:gs pos="86000">
                    <a:schemeClr val="tx1"/>
                  </a:gs>
                </a:gsLst>
                <a:lin ang="5400000" scaled="0"/>
              </a:gradFill>
              <a:latin typeface="楷体" pitchFamily="49" charset="-122"/>
              <a:ea typeface="楷体" pitchFamily="49" charset="-122"/>
            </a:endParaRPr>
          </a:p>
        </p:txBody>
      </p:sp>
      <p:sp>
        <p:nvSpPr>
          <p:cNvPr id="20" name="Rectangle 19"/>
          <p:cNvSpPr/>
          <p:nvPr>
            <p:custDataLst>
              <p:tags r:id="rId3"/>
            </p:custDataLst>
          </p:nvPr>
        </p:nvSpPr>
        <p:spPr bwMode="auto">
          <a:xfrm>
            <a:off x="4670713" y="1258933"/>
            <a:ext cx="1543452" cy="1485900"/>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524" tIns="46667" rIns="69524" bIns="46667" numCol="1" rtlCol="0" anchor="b" anchorCtr="0" compatLnSpc="1">
            <a:prstTxWarp prst="textNoShape">
              <a:avLst/>
            </a:prstTxWarp>
          </a:bodyPr>
          <a:lstStyle/>
          <a:p>
            <a:pPr marL="0" lvl="1">
              <a:lnSpc>
                <a:spcPct val="145000"/>
              </a:lnSpc>
              <a:spcBef>
                <a:spcPct val="20000"/>
              </a:spcBef>
              <a:buSzPct val="90000"/>
              <a:defRPr/>
            </a:pPr>
            <a:r>
              <a:rPr lang="zh-CN" altLang="en-US" sz="1800" b="1" dirty="0">
                <a:gradFill>
                  <a:gsLst>
                    <a:gs pos="0">
                      <a:schemeClr val="tx1"/>
                    </a:gs>
                    <a:gs pos="86000">
                      <a:schemeClr val="tx1"/>
                    </a:gs>
                  </a:gsLst>
                  <a:lin ang="5400000" scaled="0"/>
                </a:gradFill>
                <a:latin typeface="楷体" pitchFamily="49" charset="-122"/>
                <a:ea typeface="楷体" pitchFamily="49" charset="-122"/>
              </a:rPr>
              <a:t>软件产品的质量往往靠不住</a:t>
            </a:r>
          </a:p>
        </p:txBody>
      </p:sp>
      <p:sp>
        <p:nvSpPr>
          <p:cNvPr id="21" name="Rectangle 20"/>
          <p:cNvSpPr/>
          <p:nvPr>
            <p:custDataLst>
              <p:tags r:id="rId4"/>
            </p:custDataLst>
          </p:nvPr>
        </p:nvSpPr>
        <p:spPr bwMode="auto">
          <a:xfrm>
            <a:off x="4675170" y="2884443"/>
            <a:ext cx="1611342" cy="1436098"/>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524" tIns="46667" rIns="69524" bIns="46667" numCol="1" rtlCol="0" anchor="b" anchorCtr="0" compatLnSpc="1">
            <a:prstTxWarp prst="textNoShape">
              <a:avLst/>
            </a:prstTxWarp>
          </a:bodyPr>
          <a:lstStyle/>
          <a:p>
            <a:pPr defTabSz="685495"/>
            <a:r>
              <a:rPr lang="zh-CN" altLang="en-US" sz="1600" b="1" dirty="0">
                <a:gradFill>
                  <a:gsLst>
                    <a:gs pos="0">
                      <a:schemeClr val="tx1"/>
                    </a:gs>
                    <a:gs pos="86000">
                      <a:schemeClr val="tx1"/>
                    </a:gs>
                  </a:gsLst>
                  <a:lin ang="5400000" scaled="0"/>
                </a:gradFill>
                <a:latin typeface="楷体" pitchFamily="49" charset="-122"/>
                <a:ea typeface="楷体" pitchFamily="49" charset="-122"/>
              </a:rPr>
              <a:t>软件开发生产率提高的速度远远跟不上计算机应用迅速普及深入的趋势</a:t>
            </a:r>
            <a:endParaRPr lang="en-US" sz="1500" dirty="0">
              <a:solidFill>
                <a:srgbClr val="FFFFFF">
                  <a:alpha val="98824"/>
                </a:srgbClr>
              </a:solidFill>
              <a:latin typeface="Segoe UI" pitchFamily="34" charset="0"/>
              <a:ea typeface="Segoe UI" pitchFamily="34" charset="0"/>
              <a:cs typeface="Segoe UI" pitchFamily="34" charset="0"/>
            </a:endParaRPr>
          </a:p>
        </p:txBody>
      </p:sp>
      <p:sp>
        <p:nvSpPr>
          <p:cNvPr id="23" name="Rectangle 22"/>
          <p:cNvSpPr/>
          <p:nvPr>
            <p:custDataLst>
              <p:tags r:id="rId5"/>
            </p:custDataLst>
          </p:nvPr>
        </p:nvSpPr>
        <p:spPr bwMode="auto">
          <a:xfrm>
            <a:off x="6332952" y="1257306"/>
            <a:ext cx="1543452" cy="1487533"/>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524" tIns="46667" rIns="69524" bIns="46667" numCol="1" rtlCol="0" anchor="b" anchorCtr="0" compatLnSpc="1">
            <a:prstTxWarp prst="textNoShape">
              <a:avLst/>
            </a:prstTxWarp>
          </a:bodyPr>
          <a:lstStyle/>
          <a:p>
            <a:pPr marL="0" lvl="1" defTabSz="268288">
              <a:lnSpc>
                <a:spcPct val="145000"/>
              </a:lnSpc>
              <a:spcBef>
                <a:spcPct val="20000"/>
              </a:spcBef>
              <a:buSzPct val="90000"/>
              <a:defRPr/>
            </a:pPr>
            <a:r>
              <a:rPr lang="zh-CN" altLang="en-US" sz="1800" b="1" dirty="0">
                <a:gradFill>
                  <a:gsLst>
                    <a:gs pos="0">
                      <a:schemeClr val="tx1"/>
                    </a:gs>
                    <a:gs pos="86000">
                      <a:schemeClr val="tx1"/>
                    </a:gs>
                  </a:gsLst>
                  <a:lin ang="5400000" scaled="0"/>
                </a:gradFill>
                <a:latin typeface="楷体" pitchFamily="49" charset="-122"/>
                <a:ea typeface="楷体" pitchFamily="49" charset="-122"/>
              </a:rPr>
              <a:t>软件常常是不可维护的</a:t>
            </a:r>
          </a:p>
        </p:txBody>
      </p:sp>
      <p:sp>
        <p:nvSpPr>
          <p:cNvPr id="13" name="Rectangle 17"/>
          <p:cNvSpPr/>
          <p:nvPr>
            <p:custDataLst>
              <p:tags r:id="rId6"/>
            </p:custDataLst>
          </p:nvPr>
        </p:nvSpPr>
        <p:spPr bwMode="auto">
          <a:xfrm>
            <a:off x="3010472" y="1270498"/>
            <a:ext cx="1543452" cy="1485900"/>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524" tIns="46667" rIns="69524" bIns="46667" numCol="1" rtlCol="0" anchor="b" anchorCtr="0" compatLnSpc="1">
            <a:prstTxWarp prst="textNoShape">
              <a:avLst/>
            </a:prstTxWarp>
          </a:bodyPr>
          <a:lstStyle/>
          <a:p>
            <a:pPr marL="0" lvl="1">
              <a:spcBef>
                <a:spcPct val="20000"/>
              </a:spcBef>
              <a:buSzPct val="90000"/>
              <a:defRPr/>
            </a:pPr>
            <a:r>
              <a:rPr lang="zh-CN" altLang="en-US" sz="1800" b="1" dirty="0">
                <a:gradFill>
                  <a:gsLst>
                    <a:gs pos="0">
                      <a:schemeClr val="tx1"/>
                    </a:gs>
                    <a:gs pos="86000">
                      <a:schemeClr val="tx1"/>
                    </a:gs>
                  </a:gsLst>
                  <a:lin ang="5400000" scaled="0"/>
                </a:gradFill>
                <a:latin typeface="楷体" pitchFamily="49" charset="-122"/>
                <a:ea typeface="楷体" pitchFamily="49" charset="-122"/>
              </a:rPr>
              <a:t>用户对“已完成的”软件系统不满意的现象经常发生</a:t>
            </a:r>
          </a:p>
        </p:txBody>
      </p:sp>
      <p:sp>
        <p:nvSpPr>
          <p:cNvPr id="14" name="Rectangle 18"/>
          <p:cNvSpPr/>
          <p:nvPr>
            <p:custDataLst>
              <p:tags r:id="rId7"/>
            </p:custDataLst>
          </p:nvPr>
        </p:nvSpPr>
        <p:spPr bwMode="auto">
          <a:xfrm>
            <a:off x="3000364" y="2896008"/>
            <a:ext cx="1543452" cy="1436098"/>
          </a:xfrm>
          <a:prstGeom prst="rect">
            <a:avLst/>
          </a:prstGeom>
          <a:solidFill>
            <a:schemeClr val="bg2">
              <a:lumMod val="60000"/>
              <a:lumOff val="4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9524" tIns="46667" rIns="69524" bIns="46667" numCol="1" rtlCol="0" anchor="b" anchorCtr="0" compatLnSpc="1">
            <a:prstTxWarp prst="textNoShape">
              <a:avLst/>
            </a:prstTxWarp>
          </a:bodyPr>
          <a:lstStyle/>
          <a:p>
            <a:pPr marL="0" lvl="1">
              <a:spcBef>
                <a:spcPct val="20000"/>
              </a:spcBef>
              <a:buSzPct val="90000"/>
              <a:defRPr/>
            </a:pPr>
            <a:r>
              <a:rPr lang="zh-CN" altLang="en-US" sz="1800" b="1" dirty="0">
                <a:gradFill>
                  <a:gsLst>
                    <a:gs pos="0">
                      <a:schemeClr val="tx1"/>
                    </a:gs>
                    <a:gs pos="86000">
                      <a:schemeClr val="tx1"/>
                    </a:gs>
                  </a:gsLst>
                  <a:lin ang="5400000" scaled="0"/>
                </a:gradFill>
                <a:latin typeface="楷体" pitchFamily="49" charset="-122"/>
                <a:ea typeface="楷体" pitchFamily="49" charset="-122"/>
              </a:rPr>
              <a:t>软件成本在计算机系统总成本中所占的比例逐年上升</a:t>
            </a:r>
          </a:p>
        </p:txBody>
      </p:sp>
    </p:spTree>
    <p:extLst>
      <p:ext uri="{BB962C8B-B14F-4D97-AF65-F5344CB8AC3E}">
        <p14:creationId xmlns:p14="http://schemas.microsoft.com/office/powerpoint/2010/main" val="2480819090"/>
      </p:ext>
    </p:extLst>
  </p:cSld>
  <p:clrMapOvr>
    <a:masterClrMapping/>
  </p:clrMapOvr>
  <mc:AlternateContent xmlns:mc="http://schemas.openxmlformats.org/markup-compatibility/2006" xmlns:p14="http://schemas.microsoft.com/office/powerpoint/2010/main">
    <mc:Choice Requires="p14">
      <p:transition spd="med" p14:dur="700" advClick="0">
        <p:fade/>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3" grpId="0" animBg="1"/>
      <p:bldP spid="13"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2</a:t>
            </a:r>
            <a:r>
              <a:rPr lang="zh-CN" altLang="en-US" b="1" dirty="0">
                <a:latin typeface="楷体" pitchFamily="49" charset="-122"/>
                <a:ea typeface="楷体" pitchFamily="49" charset="-122"/>
              </a:rPr>
              <a:t>）软件危机的主要原因</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191" r="18477"/>
          <a:stretch/>
        </p:blipFill>
        <p:spPr>
          <a:xfrm>
            <a:off x="0" y="974963"/>
            <a:ext cx="3690116" cy="4168537"/>
          </a:xfrm>
          <a:prstGeom prst="rect">
            <a:avLst/>
          </a:prstGeom>
        </p:spPr>
      </p:pic>
      <p:grpSp>
        <p:nvGrpSpPr>
          <p:cNvPr id="3" name="Group 23"/>
          <p:cNvGrpSpPr/>
          <p:nvPr/>
        </p:nvGrpSpPr>
        <p:grpSpPr bwMode="black">
          <a:xfrm>
            <a:off x="2692015" y="1627474"/>
            <a:ext cx="1003647" cy="900068"/>
            <a:chOff x="2576513" y="555625"/>
            <a:chExt cx="700088" cy="698500"/>
          </a:xfrm>
          <a:solidFill>
            <a:srgbClr val="FFFFFF"/>
          </a:solidFill>
        </p:grpSpPr>
        <p:sp>
          <p:nvSpPr>
            <p:cNvPr id="25" name="Freeform 20"/>
            <p:cNvSpPr>
              <a:spLocks noEditPoints="1"/>
            </p:cNvSpPr>
            <p:nvPr/>
          </p:nvSpPr>
          <p:spPr bwMode="black">
            <a:xfrm>
              <a:off x="2576513" y="555625"/>
              <a:ext cx="700088" cy="698500"/>
            </a:xfrm>
            <a:custGeom>
              <a:avLst/>
              <a:gdLst>
                <a:gd name="T0" fmla="*/ 333 w 394"/>
                <a:gd name="T1" fmla="*/ 0 h 393"/>
                <a:gd name="T2" fmla="*/ 61 w 394"/>
                <a:gd name="T3" fmla="*/ 0 h 393"/>
                <a:gd name="T4" fmla="*/ 0 w 394"/>
                <a:gd name="T5" fmla="*/ 60 h 393"/>
                <a:gd name="T6" fmla="*/ 0 w 394"/>
                <a:gd name="T7" fmla="*/ 333 h 393"/>
                <a:gd name="T8" fmla="*/ 61 w 394"/>
                <a:gd name="T9" fmla="*/ 393 h 393"/>
                <a:gd name="T10" fmla="*/ 333 w 394"/>
                <a:gd name="T11" fmla="*/ 393 h 393"/>
                <a:gd name="T12" fmla="*/ 394 w 394"/>
                <a:gd name="T13" fmla="*/ 333 h 393"/>
                <a:gd name="T14" fmla="*/ 394 w 394"/>
                <a:gd name="T15" fmla="*/ 60 h 393"/>
                <a:gd name="T16" fmla="*/ 333 w 394"/>
                <a:gd name="T17" fmla="*/ 0 h 393"/>
                <a:gd name="T18" fmla="*/ 376 w 394"/>
                <a:gd name="T19" fmla="*/ 333 h 393"/>
                <a:gd name="T20" fmla="*/ 333 w 394"/>
                <a:gd name="T21" fmla="*/ 376 h 393"/>
                <a:gd name="T22" fmla="*/ 61 w 394"/>
                <a:gd name="T23" fmla="*/ 376 h 393"/>
                <a:gd name="T24" fmla="*/ 18 w 394"/>
                <a:gd name="T25" fmla="*/ 333 h 393"/>
                <a:gd name="T26" fmla="*/ 18 w 394"/>
                <a:gd name="T27" fmla="*/ 60 h 393"/>
                <a:gd name="T28" fmla="*/ 61 w 394"/>
                <a:gd name="T29" fmla="*/ 17 h 393"/>
                <a:gd name="T30" fmla="*/ 333 w 394"/>
                <a:gd name="T31" fmla="*/ 17 h 393"/>
                <a:gd name="T32" fmla="*/ 376 w 394"/>
                <a:gd name="T33" fmla="*/ 60 h 393"/>
                <a:gd name="T34" fmla="*/ 376 w 394"/>
                <a:gd name="T35" fmla="*/ 33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4" h="393">
                  <a:moveTo>
                    <a:pt x="333" y="0"/>
                  </a:moveTo>
                  <a:cubicBezTo>
                    <a:pt x="61" y="0"/>
                    <a:pt x="61" y="0"/>
                    <a:pt x="61" y="0"/>
                  </a:cubicBezTo>
                  <a:cubicBezTo>
                    <a:pt x="28" y="0"/>
                    <a:pt x="0" y="27"/>
                    <a:pt x="0" y="60"/>
                  </a:cubicBezTo>
                  <a:cubicBezTo>
                    <a:pt x="0" y="333"/>
                    <a:pt x="0" y="333"/>
                    <a:pt x="0" y="333"/>
                  </a:cubicBezTo>
                  <a:cubicBezTo>
                    <a:pt x="0" y="366"/>
                    <a:pt x="28" y="393"/>
                    <a:pt x="61" y="393"/>
                  </a:cubicBezTo>
                  <a:cubicBezTo>
                    <a:pt x="333" y="393"/>
                    <a:pt x="333" y="393"/>
                    <a:pt x="333" y="393"/>
                  </a:cubicBezTo>
                  <a:cubicBezTo>
                    <a:pt x="366" y="393"/>
                    <a:pt x="394" y="366"/>
                    <a:pt x="394" y="333"/>
                  </a:cubicBezTo>
                  <a:cubicBezTo>
                    <a:pt x="394" y="60"/>
                    <a:pt x="394" y="60"/>
                    <a:pt x="394" y="60"/>
                  </a:cubicBezTo>
                  <a:cubicBezTo>
                    <a:pt x="394" y="27"/>
                    <a:pt x="366" y="0"/>
                    <a:pt x="333" y="0"/>
                  </a:cubicBezTo>
                  <a:close/>
                  <a:moveTo>
                    <a:pt x="376" y="333"/>
                  </a:moveTo>
                  <a:cubicBezTo>
                    <a:pt x="376" y="356"/>
                    <a:pt x="357" y="376"/>
                    <a:pt x="333" y="376"/>
                  </a:cubicBezTo>
                  <a:cubicBezTo>
                    <a:pt x="61" y="376"/>
                    <a:pt x="61" y="376"/>
                    <a:pt x="61" y="376"/>
                  </a:cubicBezTo>
                  <a:cubicBezTo>
                    <a:pt x="37" y="376"/>
                    <a:pt x="18" y="356"/>
                    <a:pt x="18" y="333"/>
                  </a:cubicBezTo>
                  <a:cubicBezTo>
                    <a:pt x="18" y="60"/>
                    <a:pt x="18" y="60"/>
                    <a:pt x="18" y="60"/>
                  </a:cubicBezTo>
                  <a:cubicBezTo>
                    <a:pt x="18" y="37"/>
                    <a:pt x="37" y="17"/>
                    <a:pt x="61" y="17"/>
                  </a:cubicBezTo>
                  <a:cubicBezTo>
                    <a:pt x="333" y="17"/>
                    <a:pt x="333" y="17"/>
                    <a:pt x="333" y="17"/>
                  </a:cubicBezTo>
                  <a:cubicBezTo>
                    <a:pt x="357" y="17"/>
                    <a:pt x="376" y="37"/>
                    <a:pt x="376" y="60"/>
                  </a:cubicBezTo>
                  <a:lnTo>
                    <a:pt x="376" y="333"/>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26" name="Freeform 21"/>
            <p:cNvSpPr>
              <a:spLocks/>
            </p:cNvSpPr>
            <p:nvPr/>
          </p:nvSpPr>
          <p:spPr bwMode="black">
            <a:xfrm>
              <a:off x="2867025" y="833438"/>
              <a:ext cx="30163" cy="76200"/>
            </a:xfrm>
            <a:custGeom>
              <a:avLst/>
              <a:gdLst>
                <a:gd name="T0" fmla="*/ 17 w 17"/>
                <a:gd name="T1" fmla="*/ 43 h 43"/>
                <a:gd name="T2" fmla="*/ 17 w 17"/>
                <a:gd name="T3" fmla="*/ 0 h 43"/>
                <a:gd name="T4" fmla="*/ 0 w 17"/>
                <a:gd name="T5" fmla="*/ 25 h 43"/>
                <a:gd name="T6" fmla="*/ 17 w 17"/>
                <a:gd name="T7" fmla="*/ 43 h 43"/>
              </a:gdLst>
              <a:ahLst/>
              <a:cxnLst>
                <a:cxn ang="0">
                  <a:pos x="T0" y="T1"/>
                </a:cxn>
                <a:cxn ang="0">
                  <a:pos x="T2" y="T3"/>
                </a:cxn>
                <a:cxn ang="0">
                  <a:pos x="T4" y="T5"/>
                </a:cxn>
                <a:cxn ang="0">
                  <a:pos x="T6" y="T7"/>
                </a:cxn>
              </a:cxnLst>
              <a:rect l="0" t="0" r="r" b="b"/>
              <a:pathLst>
                <a:path w="17" h="43">
                  <a:moveTo>
                    <a:pt x="17" y="43"/>
                  </a:moveTo>
                  <a:cubicBezTo>
                    <a:pt x="17" y="0"/>
                    <a:pt x="17" y="0"/>
                    <a:pt x="17" y="0"/>
                  </a:cubicBezTo>
                  <a:cubicBezTo>
                    <a:pt x="17" y="0"/>
                    <a:pt x="5" y="16"/>
                    <a:pt x="0" y="25"/>
                  </a:cubicBezTo>
                  <a:lnTo>
                    <a:pt x="17" y="43"/>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sp>
          <p:nvSpPr>
            <p:cNvPr id="27" name="Freeform 22"/>
            <p:cNvSpPr>
              <a:spLocks noEditPoints="1"/>
            </p:cNvSpPr>
            <p:nvPr/>
          </p:nvSpPr>
          <p:spPr bwMode="black">
            <a:xfrm>
              <a:off x="2638425" y="615950"/>
              <a:ext cx="576263" cy="574675"/>
            </a:xfrm>
            <a:custGeom>
              <a:avLst/>
              <a:gdLst>
                <a:gd name="T0" fmla="*/ 298 w 324"/>
                <a:gd name="T1" fmla="*/ 0 h 324"/>
                <a:gd name="T2" fmla="*/ 26 w 324"/>
                <a:gd name="T3" fmla="*/ 0 h 324"/>
                <a:gd name="T4" fmla="*/ 0 w 324"/>
                <a:gd name="T5" fmla="*/ 26 h 324"/>
                <a:gd name="T6" fmla="*/ 0 w 324"/>
                <a:gd name="T7" fmla="*/ 299 h 324"/>
                <a:gd name="T8" fmla="*/ 26 w 324"/>
                <a:gd name="T9" fmla="*/ 324 h 324"/>
                <a:gd name="T10" fmla="*/ 298 w 324"/>
                <a:gd name="T11" fmla="*/ 324 h 324"/>
                <a:gd name="T12" fmla="*/ 324 w 324"/>
                <a:gd name="T13" fmla="*/ 299 h 324"/>
                <a:gd name="T14" fmla="*/ 324 w 324"/>
                <a:gd name="T15" fmla="*/ 26 h 324"/>
                <a:gd name="T16" fmla="*/ 298 w 324"/>
                <a:gd name="T17" fmla="*/ 0 h 324"/>
                <a:gd name="T18" fmla="*/ 236 w 324"/>
                <a:gd name="T19" fmla="*/ 268 h 324"/>
                <a:gd name="T20" fmla="*/ 171 w 324"/>
                <a:gd name="T21" fmla="*/ 268 h 324"/>
                <a:gd name="T22" fmla="*/ 203 w 324"/>
                <a:gd name="T23" fmla="*/ 237 h 324"/>
                <a:gd name="T24" fmla="*/ 130 w 324"/>
                <a:gd name="T25" fmla="*/ 166 h 324"/>
                <a:gd name="T26" fmla="*/ 142 w 324"/>
                <a:gd name="T27" fmla="*/ 210 h 324"/>
                <a:gd name="T28" fmla="*/ 142 w 324"/>
                <a:gd name="T29" fmla="*/ 271 h 324"/>
                <a:gd name="T30" fmla="*/ 125 w 324"/>
                <a:gd name="T31" fmla="*/ 271 h 324"/>
                <a:gd name="T32" fmla="*/ 125 w 324"/>
                <a:gd name="T33" fmla="*/ 219 h 324"/>
                <a:gd name="T34" fmla="*/ 113 w 324"/>
                <a:gd name="T35" fmla="*/ 185 h 324"/>
                <a:gd name="T36" fmla="*/ 101 w 324"/>
                <a:gd name="T37" fmla="*/ 198 h 324"/>
                <a:gd name="T38" fmla="*/ 95 w 324"/>
                <a:gd name="T39" fmla="*/ 269 h 324"/>
                <a:gd name="T40" fmla="*/ 80 w 324"/>
                <a:gd name="T41" fmla="*/ 269 h 324"/>
                <a:gd name="T42" fmla="*/ 79 w 324"/>
                <a:gd name="T43" fmla="*/ 187 h 324"/>
                <a:gd name="T44" fmla="*/ 84 w 324"/>
                <a:gd name="T45" fmla="*/ 136 h 324"/>
                <a:gd name="T46" fmla="*/ 66 w 324"/>
                <a:gd name="T47" fmla="*/ 99 h 324"/>
                <a:gd name="T48" fmla="*/ 123 w 324"/>
                <a:gd name="T49" fmla="*/ 72 h 324"/>
                <a:gd name="T50" fmla="*/ 145 w 324"/>
                <a:gd name="T51" fmla="*/ 67 h 324"/>
                <a:gd name="T52" fmla="*/ 137 w 324"/>
                <a:gd name="T53" fmla="*/ 50 h 324"/>
                <a:gd name="T54" fmla="*/ 161 w 324"/>
                <a:gd name="T55" fmla="*/ 26 h 324"/>
                <a:gd name="T56" fmla="*/ 185 w 324"/>
                <a:gd name="T57" fmla="*/ 50 h 324"/>
                <a:gd name="T58" fmla="*/ 161 w 324"/>
                <a:gd name="T59" fmla="*/ 74 h 324"/>
                <a:gd name="T60" fmla="*/ 152 w 324"/>
                <a:gd name="T61" fmla="*/ 72 h 324"/>
                <a:gd name="T62" fmla="*/ 164 w 324"/>
                <a:gd name="T63" fmla="*/ 101 h 324"/>
                <a:gd name="T64" fmla="*/ 157 w 324"/>
                <a:gd name="T65" fmla="*/ 122 h 324"/>
                <a:gd name="T66" fmla="*/ 158 w 324"/>
                <a:gd name="T67" fmla="*/ 177 h 324"/>
                <a:gd name="T68" fmla="*/ 207 w 324"/>
                <a:gd name="T69" fmla="*/ 225 h 324"/>
                <a:gd name="T70" fmla="*/ 208 w 324"/>
                <a:gd name="T71" fmla="*/ 222 h 324"/>
                <a:gd name="T72" fmla="*/ 290 w 324"/>
                <a:gd name="T73" fmla="*/ 210 h 324"/>
                <a:gd name="T74" fmla="*/ 236 w 324"/>
                <a:gd name="T75" fmla="*/ 268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24" h="324">
                  <a:moveTo>
                    <a:pt x="298" y="0"/>
                  </a:moveTo>
                  <a:cubicBezTo>
                    <a:pt x="26" y="0"/>
                    <a:pt x="26" y="0"/>
                    <a:pt x="26" y="0"/>
                  </a:cubicBezTo>
                  <a:cubicBezTo>
                    <a:pt x="12" y="0"/>
                    <a:pt x="0" y="12"/>
                    <a:pt x="0" y="26"/>
                  </a:cubicBezTo>
                  <a:cubicBezTo>
                    <a:pt x="0" y="299"/>
                    <a:pt x="0" y="299"/>
                    <a:pt x="0" y="299"/>
                  </a:cubicBezTo>
                  <a:cubicBezTo>
                    <a:pt x="0" y="313"/>
                    <a:pt x="12" y="324"/>
                    <a:pt x="26" y="324"/>
                  </a:cubicBezTo>
                  <a:cubicBezTo>
                    <a:pt x="298" y="324"/>
                    <a:pt x="298" y="324"/>
                    <a:pt x="298" y="324"/>
                  </a:cubicBezTo>
                  <a:cubicBezTo>
                    <a:pt x="312" y="324"/>
                    <a:pt x="324" y="313"/>
                    <a:pt x="324" y="299"/>
                  </a:cubicBezTo>
                  <a:cubicBezTo>
                    <a:pt x="324" y="26"/>
                    <a:pt x="324" y="26"/>
                    <a:pt x="324" y="26"/>
                  </a:cubicBezTo>
                  <a:cubicBezTo>
                    <a:pt x="324" y="12"/>
                    <a:pt x="312" y="0"/>
                    <a:pt x="298" y="0"/>
                  </a:cubicBezTo>
                  <a:close/>
                  <a:moveTo>
                    <a:pt x="236" y="268"/>
                  </a:moveTo>
                  <a:cubicBezTo>
                    <a:pt x="171" y="268"/>
                    <a:pt x="171" y="268"/>
                    <a:pt x="171" y="268"/>
                  </a:cubicBezTo>
                  <a:cubicBezTo>
                    <a:pt x="179" y="250"/>
                    <a:pt x="200" y="239"/>
                    <a:pt x="203" y="237"/>
                  </a:cubicBezTo>
                  <a:cubicBezTo>
                    <a:pt x="130" y="166"/>
                    <a:pt x="130" y="166"/>
                    <a:pt x="130" y="166"/>
                  </a:cubicBezTo>
                  <a:cubicBezTo>
                    <a:pt x="134" y="176"/>
                    <a:pt x="141" y="191"/>
                    <a:pt x="142" y="210"/>
                  </a:cubicBezTo>
                  <a:cubicBezTo>
                    <a:pt x="142" y="271"/>
                    <a:pt x="142" y="271"/>
                    <a:pt x="142" y="271"/>
                  </a:cubicBezTo>
                  <a:cubicBezTo>
                    <a:pt x="125" y="271"/>
                    <a:pt x="125" y="271"/>
                    <a:pt x="125" y="271"/>
                  </a:cubicBezTo>
                  <a:cubicBezTo>
                    <a:pt x="125" y="219"/>
                    <a:pt x="125" y="219"/>
                    <a:pt x="125" y="219"/>
                  </a:cubicBezTo>
                  <a:cubicBezTo>
                    <a:pt x="125" y="219"/>
                    <a:pt x="121" y="193"/>
                    <a:pt x="113" y="185"/>
                  </a:cubicBezTo>
                  <a:cubicBezTo>
                    <a:pt x="105" y="177"/>
                    <a:pt x="101" y="192"/>
                    <a:pt x="101" y="198"/>
                  </a:cubicBezTo>
                  <a:cubicBezTo>
                    <a:pt x="101" y="204"/>
                    <a:pt x="100" y="262"/>
                    <a:pt x="95" y="269"/>
                  </a:cubicBezTo>
                  <a:cubicBezTo>
                    <a:pt x="80" y="269"/>
                    <a:pt x="80" y="269"/>
                    <a:pt x="80" y="269"/>
                  </a:cubicBezTo>
                  <a:cubicBezTo>
                    <a:pt x="79" y="187"/>
                    <a:pt x="79" y="187"/>
                    <a:pt x="79" y="187"/>
                  </a:cubicBezTo>
                  <a:cubicBezTo>
                    <a:pt x="79" y="187"/>
                    <a:pt x="66" y="154"/>
                    <a:pt x="84" y="136"/>
                  </a:cubicBezTo>
                  <a:cubicBezTo>
                    <a:pt x="84" y="136"/>
                    <a:pt x="62" y="108"/>
                    <a:pt x="66" y="99"/>
                  </a:cubicBezTo>
                  <a:cubicBezTo>
                    <a:pt x="70" y="90"/>
                    <a:pt x="116" y="76"/>
                    <a:pt x="123" y="72"/>
                  </a:cubicBezTo>
                  <a:cubicBezTo>
                    <a:pt x="128" y="69"/>
                    <a:pt x="138" y="67"/>
                    <a:pt x="145" y="67"/>
                  </a:cubicBezTo>
                  <a:cubicBezTo>
                    <a:pt x="140" y="63"/>
                    <a:pt x="137" y="57"/>
                    <a:pt x="137" y="50"/>
                  </a:cubicBezTo>
                  <a:cubicBezTo>
                    <a:pt x="137" y="37"/>
                    <a:pt x="148" y="26"/>
                    <a:pt x="161" y="26"/>
                  </a:cubicBezTo>
                  <a:cubicBezTo>
                    <a:pt x="174" y="26"/>
                    <a:pt x="185" y="37"/>
                    <a:pt x="185" y="50"/>
                  </a:cubicBezTo>
                  <a:cubicBezTo>
                    <a:pt x="185" y="63"/>
                    <a:pt x="174" y="74"/>
                    <a:pt x="161" y="74"/>
                  </a:cubicBezTo>
                  <a:cubicBezTo>
                    <a:pt x="158" y="74"/>
                    <a:pt x="155" y="73"/>
                    <a:pt x="152" y="72"/>
                  </a:cubicBezTo>
                  <a:cubicBezTo>
                    <a:pt x="155" y="80"/>
                    <a:pt x="166" y="94"/>
                    <a:pt x="164" y="101"/>
                  </a:cubicBezTo>
                  <a:cubicBezTo>
                    <a:pt x="162" y="108"/>
                    <a:pt x="157" y="122"/>
                    <a:pt x="157" y="122"/>
                  </a:cubicBezTo>
                  <a:cubicBezTo>
                    <a:pt x="158" y="177"/>
                    <a:pt x="158" y="177"/>
                    <a:pt x="158" y="177"/>
                  </a:cubicBezTo>
                  <a:cubicBezTo>
                    <a:pt x="207" y="225"/>
                    <a:pt x="207" y="225"/>
                    <a:pt x="207" y="225"/>
                  </a:cubicBezTo>
                  <a:cubicBezTo>
                    <a:pt x="208" y="222"/>
                    <a:pt x="208" y="222"/>
                    <a:pt x="208" y="222"/>
                  </a:cubicBezTo>
                  <a:cubicBezTo>
                    <a:pt x="224" y="171"/>
                    <a:pt x="290" y="210"/>
                    <a:pt x="290" y="210"/>
                  </a:cubicBezTo>
                  <a:lnTo>
                    <a:pt x="236" y="268"/>
                  </a:lnTo>
                  <a:close/>
                </a:path>
              </a:pathLst>
            </a:custGeom>
            <a:grpFill/>
            <a:ln>
              <a:noFill/>
            </a:ln>
          </p:spPr>
          <p:txBody>
            <a:bodyPr vert="horz" wrap="square" lIns="91440" tIns="45720" rIns="91440" bIns="45720" numCol="1" anchor="t" anchorCtr="0" compatLnSpc="1">
              <a:prstTxWarp prst="textNoShape">
                <a:avLst/>
              </a:prstTxWarp>
            </a:bodyPr>
            <a:lstStyle/>
            <a:p>
              <a:endParaRPr lang="en-US" sz="1200" dirty="0"/>
            </a:p>
          </p:txBody>
        </p:sp>
      </p:grpSp>
      <p:grpSp>
        <p:nvGrpSpPr>
          <p:cNvPr id="5" name="Group 27"/>
          <p:cNvGrpSpPr/>
          <p:nvPr/>
        </p:nvGrpSpPr>
        <p:grpSpPr bwMode="black">
          <a:xfrm>
            <a:off x="3600203" y="3349556"/>
            <a:ext cx="1376891" cy="971550"/>
            <a:chOff x="6673850" y="4338638"/>
            <a:chExt cx="1403351" cy="1082675"/>
          </a:xfrm>
          <a:solidFill>
            <a:srgbClr val="FFFFFF"/>
          </a:solidFill>
        </p:grpSpPr>
        <p:sp>
          <p:nvSpPr>
            <p:cNvPr id="29"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6"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7"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8"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9"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43" name="Rectangle 42"/>
          <p:cNvSpPr/>
          <p:nvPr/>
        </p:nvSpPr>
        <p:spPr>
          <a:xfrm>
            <a:off x="5372308" y="3167132"/>
            <a:ext cx="2972574" cy="807905"/>
          </a:xfrm>
          <a:prstGeom prst="rect">
            <a:avLst/>
          </a:prstGeom>
        </p:spPr>
        <p:txBody>
          <a:bodyPr wrap="square" lIns="68571" tIns="34286" rIns="68571" bIns="34286">
            <a:spAutoFit/>
          </a:bodyPr>
          <a:lstStyle/>
          <a:p>
            <a:pPr lvl="0"/>
            <a:r>
              <a:rPr lang="zh-CN" altLang="en-US" sz="2400" b="1" dirty="0">
                <a:latin typeface="楷体" pitchFamily="49" charset="-122"/>
                <a:ea typeface="楷体" pitchFamily="49" charset="-122"/>
              </a:rPr>
              <a:t>软件开发与维护的方法与认识</a:t>
            </a:r>
            <a:endParaRPr lang="zh-CN" altLang="en-US" sz="2400" dirty="0"/>
          </a:p>
        </p:txBody>
      </p:sp>
      <p:sp>
        <p:nvSpPr>
          <p:cNvPr id="44" name="Rectangle 43"/>
          <p:cNvSpPr/>
          <p:nvPr/>
        </p:nvSpPr>
        <p:spPr>
          <a:xfrm>
            <a:off x="3929058" y="1857370"/>
            <a:ext cx="2972574" cy="438574"/>
          </a:xfrm>
          <a:prstGeom prst="rect">
            <a:avLst/>
          </a:prstGeom>
        </p:spPr>
        <p:txBody>
          <a:bodyPr wrap="square" lIns="68571" tIns="34286" rIns="68571" bIns="34286">
            <a:spAutoFit/>
          </a:bodyPr>
          <a:lstStyle/>
          <a:p>
            <a:pPr algn="ctr"/>
            <a:r>
              <a:rPr lang="zh-CN" altLang="en-US" sz="2400" b="1" dirty="0">
                <a:latin typeface="楷体" pitchFamily="49" charset="-122"/>
                <a:ea typeface="楷体" pitchFamily="49" charset="-122"/>
              </a:rPr>
              <a:t>软件自身的特点</a:t>
            </a:r>
            <a:endParaRPr lang="en-US" altLang="en-US" sz="2400" b="1" dirty="0">
              <a:latin typeface="楷体" pitchFamily="49" charset="-122"/>
              <a:ea typeface="楷体" pitchFamily="49" charset="-122"/>
            </a:endParaRPr>
          </a:p>
        </p:txBody>
      </p:sp>
    </p:spTree>
    <p:extLst>
      <p:ext uri="{BB962C8B-B14F-4D97-AF65-F5344CB8AC3E}">
        <p14:creationId xmlns:p14="http://schemas.microsoft.com/office/powerpoint/2010/main" val="1015858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par>
                                <p:cTn id="8" presetID="12" presetClass="entr" presetSubtype="4"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lide(fromBottom)">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par>
                          <p:cTn id="15" fill="hold">
                            <p:stCondLst>
                              <p:cond delay="0"/>
                            </p:stCondLst>
                            <p:childTnLst>
                              <p:par>
                                <p:cTn id="16" presetID="22" presetClass="entr" presetSubtype="8" fill="hold" grpId="0" nodeType="afterEffect">
                                  <p:stCondLst>
                                    <p:cond delay="0"/>
                                  </p:stCondLst>
                                  <p:childTnLst>
                                    <p:set>
                                      <p:cBhvr>
                                        <p:cTn id="17" dur="1" fill="hold">
                                          <p:stCondLst>
                                            <p:cond delay="0"/>
                                          </p:stCondLst>
                                        </p:cTn>
                                        <p:tgtEl>
                                          <p:spTgt spid="44"/>
                                        </p:tgtEl>
                                        <p:attrNameLst>
                                          <p:attrName>style.visibility</p:attrName>
                                        </p:attrNameLst>
                                      </p:cBhvr>
                                      <p:to>
                                        <p:strVal val="visible"/>
                                      </p:to>
                                    </p:set>
                                    <p:animEffect transition="in" filter="wipe(left)">
                                      <p:cBhvr>
                                        <p:cTn id="18" dur="500"/>
                                        <p:tgtEl>
                                          <p:spTgt spid="44"/>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par>
                          <p:cTn id="23" fill="hold">
                            <p:stCondLst>
                              <p:cond delay="500"/>
                            </p:stCondLst>
                            <p:childTnLst>
                              <p:par>
                                <p:cTn id="24" presetID="22" presetClass="entr" presetSubtype="8" fill="hold" grpId="0" nodeType="afterEffect">
                                  <p:stCondLst>
                                    <p:cond delay="0"/>
                                  </p:stCondLst>
                                  <p:childTnLst>
                                    <p:set>
                                      <p:cBhvr>
                                        <p:cTn id="25" dur="1" fill="hold">
                                          <p:stCondLst>
                                            <p:cond delay="0"/>
                                          </p:stCondLst>
                                        </p:cTn>
                                        <p:tgtEl>
                                          <p:spTgt spid="43"/>
                                        </p:tgtEl>
                                        <p:attrNameLst>
                                          <p:attrName>style.visibility</p:attrName>
                                        </p:attrNameLst>
                                      </p:cBhvr>
                                      <p:to>
                                        <p:strVal val="visible"/>
                                      </p:to>
                                    </p:set>
                                    <p:animEffect transition="in" filter="wipe(left)">
                                      <p:cBhvr>
                                        <p:cTn id="26"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3" grpId="0"/>
      <p:bldP spid="4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7" name="Rectangle 3"/>
          <p:cNvSpPr>
            <a:spLocks noGrp="1" noChangeArrowheads="1"/>
          </p:cNvSpPr>
          <p:nvPr>
            <p:ph type="body" idx="1"/>
          </p:nvPr>
        </p:nvSpPr>
        <p:spPr>
          <a:xfrm>
            <a:off x="609600" y="800100"/>
            <a:ext cx="4712499" cy="4021947"/>
          </a:xfrm>
          <a:solidFill>
            <a:srgbClr val="0070C0"/>
          </a:solidFill>
          <a:ln w="57150">
            <a:solidFill>
              <a:srgbClr val="00B0F0"/>
            </a:solidFill>
          </a:ln>
        </p:spPr>
        <p:txBody>
          <a:bodyPr>
            <a:normAutofit/>
          </a:bodyPr>
          <a:lstStyle/>
          <a:p>
            <a:pPr marL="283369" indent="-283369"/>
            <a:r>
              <a:rPr lang="zh-CN" altLang="en-US" sz="2100" b="1" dirty="0">
                <a:latin typeface="楷体" pitchFamily="49" charset="-122"/>
                <a:ea typeface="楷体" pitchFamily="49" charset="-122"/>
              </a:rPr>
              <a:t>软件本身的特点</a:t>
            </a:r>
            <a:r>
              <a:rPr lang="en-US" altLang="zh-CN" sz="2100" b="1" dirty="0">
                <a:latin typeface="楷体" pitchFamily="49" charset="-122"/>
                <a:ea typeface="楷体" pitchFamily="49" charset="-122"/>
              </a:rPr>
              <a:t>:</a:t>
            </a:r>
          </a:p>
          <a:p>
            <a:pPr marL="626269" lvl="1" indent="-283369"/>
            <a:r>
              <a:rPr lang="zh-CN" altLang="en-US" sz="1800" b="1" dirty="0">
                <a:latin typeface="楷体" pitchFamily="49" charset="-122"/>
                <a:ea typeface="楷体" pitchFamily="49" charset="-122"/>
              </a:rPr>
              <a:t>软件是逻辑的，而不是物理的产品；</a:t>
            </a:r>
            <a:endParaRPr lang="en-US" altLang="zh-CN" sz="1800" b="1" dirty="0">
              <a:latin typeface="楷体" pitchFamily="49" charset="-122"/>
              <a:ea typeface="楷体" pitchFamily="49" charset="-122"/>
            </a:endParaRPr>
          </a:p>
          <a:p>
            <a:pPr marL="626269" lvl="1" indent="-283369"/>
            <a:r>
              <a:rPr lang="zh-CN" altLang="en-US" sz="1800" b="1" dirty="0">
                <a:latin typeface="楷体" pitchFamily="49" charset="-122"/>
                <a:ea typeface="楷体" pitchFamily="49" charset="-122"/>
              </a:rPr>
              <a:t>软件是由开发或工程化而形成的，没有明显的制造过程；</a:t>
            </a:r>
            <a:endParaRPr lang="en-US" altLang="zh-CN" sz="1800" b="1" dirty="0">
              <a:latin typeface="楷体" pitchFamily="49" charset="-122"/>
              <a:ea typeface="楷体" pitchFamily="49" charset="-122"/>
            </a:endParaRPr>
          </a:p>
          <a:p>
            <a:pPr marL="626269" lvl="1" indent="-283369"/>
            <a:r>
              <a:rPr lang="zh-CN" altLang="en-US" sz="1800" b="1" dirty="0">
                <a:latin typeface="楷体" pitchFamily="49" charset="-122"/>
                <a:ea typeface="楷体" pitchFamily="49" charset="-122"/>
              </a:rPr>
              <a:t>软件在运行和使用期间，不存在硬件那样的磨损和老化问题，但它存在退化问题，开发人员必须维护软件</a:t>
            </a:r>
            <a:r>
              <a:rPr lang="en-US" altLang="zh-CN" sz="1800" b="1" dirty="0">
                <a:latin typeface="楷体" pitchFamily="49" charset="-122"/>
                <a:ea typeface="楷体" pitchFamily="49" charset="-122"/>
              </a:rPr>
              <a:t>;</a:t>
            </a:r>
          </a:p>
          <a:p>
            <a:pPr marL="626269" lvl="1" indent="-283369"/>
            <a:r>
              <a:rPr lang="zh-CN" altLang="en-US" sz="1800" b="1" dirty="0">
                <a:latin typeface="楷体" pitchFamily="49" charset="-122"/>
                <a:ea typeface="楷体" pitchFamily="49" charset="-122"/>
              </a:rPr>
              <a:t>大多数软件是自定的，而不是通过已有构件组装而成的</a:t>
            </a:r>
            <a:r>
              <a:rPr lang="en-US" altLang="zh-CN" sz="1800" b="1" dirty="0">
                <a:latin typeface="楷体" pitchFamily="49" charset="-122"/>
                <a:ea typeface="楷体" pitchFamily="49" charset="-122"/>
              </a:rPr>
              <a:t>;</a:t>
            </a:r>
          </a:p>
          <a:p>
            <a:pPr marL="626269" lvl="1" indent="-283369"/>
            <a:r>
              <a:rPr lang="zh-CN" altLang="en-US" sz="1800" b="1" dirty="0">
                <a:latin typeface="楷体" pitchFamily="49" charset="-122"/>
                <a:ea typeface="楷体" pitchFamily="49" charset="-122"/>
              </a:rPr>
              <a:t>软件成本相当昂贵</a:t>
            </a:r>
            <a:r>
              <a:rPr lang="en-US" altLang="zh-CN" sz="1800" b="1" dirty="0">
                <a:latin typeface="楷体" pitchFamily="49" charset="-122"/>
                <a:ea typeface="楷体" pitchFamily="49" charset="-122"/>
              </a:rPr>
              <a:t>;</a:t>
            </a:r>
          </a:p>
          <a:p>
            <a:pPr marL="626269" lvl="1" indent="-283369"/>
            <a:r>
              <a:rPr lang="zh-CN" altLang="en-US" sz="1800" b="1" dirty="0">
                <a:latin typeface="楷体" pitchFamily="49" charset="-122"/>
                <a:ea typeface="楷体" pitchFamily="49" charset="-122"/>
              </a:rPr>
              <a:t>软件本身是复杂的</a:t>
            </a:r>
            <a:r>
              <a:rPr lang="en-US" altLang="zh-CN" sz="1800" b="1" dirty="0">
                <a:latin typeface="楷体" pitchFamily="49" charset="-122"/>
                <a:ea typeface="楷体" pitchFamily="49" charset="-122"/>
              </a:rPr>
              <a:t>;</a:t>
            </a:r>
          </a:p>
          <a:p>
            <a:pPr marL="626269" lvl="1" indent="-283369"/>
            <a:r>
              <a:rPr lang="zh-CN" altLang="en-US" sz="1800" b="1" dirty="0">
                <a:latin typeface="楷体" pitchFamily="49" charset="-122"/>
                <a:ea typeface="楷体" pitchFamily="49" charset="-122"/>
              </a:rPr>
              <a:t>相当多的软件工作涉及到社会因素。</a:t>
            </a:r>
            <a:endParaRPr lang="zh-CN" altLang="en-US" b="1" dirty="0">
              <a:effectLst/>
              <a:latin typeface="楷体" pitchFamily="49" charset="-122"/>
              <a:ea typeface="楷体" pitchFamily="49" charset="-122"/>
            </a:endParaRPr>
          </a:p>
        </p:txBody>
      </p:sp>
      <p:sp>
        <p:nvSpPr>
          <p:cNvPr id="6" name="标题 5"/>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2</a:t>
            </a:r>
            <a:r>
              <a:rPr lang="zh-CN" altLang="en-US" b="1" dirty="0">
                <a:latin typeface="楷体" pitchFamily="49" charset="-122"/>
                <a:ea typeface="楷体" pitchFamily="49" charset="-122"/>
              </a:rPr>
              <a:t>）软件危机的主要原因</a:t>
            </a:r>
            <a:endParaRPr lang="zh-CN" altLang="en-US" dirty="0"/>
          </a:p>
        </p:txBody>
      </p:sp>
      <p:pic>
        <p:nvPicPr>
          <p:cNvPr id="36867" name="Picture 3"/>
          <p:cNvPicPr>
            <a:picLocks noChangeAspect="1" noChangeArrowheads="1"/>
          </p:cNvPicPr>
          <p:nvPr/>
        </p:nvPicPr>
        <p:blipFill>
          <a:blip r:embed="rId3"/>
          <a:srcRect/>
          <a:stretch>
            <a:fillRect/>
          </a:stretch>
        </p:blipFill>
        <p:spPr bwMode="auto">
          <a:xfrm>
            <a:off x="5857885" y="2739642"/>
            <a:ext cx="2364581" cy="1707356"/>
          </a:xfrm>
          <a:prstGeom prst="rect">
            <a:avLst/>
          </a:prstGeom>
          <a:ln>
            <a:noFill/>
          </a:ln>
          <a:effectLst>
            <a:outerShdw blurRad="292100" dist="139700" dir="2700000" algn="tl" rotWithShape="0">
              <a:srgbClr val="333333">
                <a:alpha val="65000"/>
              </a:srgbClr>
            </a:outerShdw>
          </a:effectLst>
        </p:spPr>
      </p:pic>
      <p:pic>
        <p:nvPicPr>
          <p:cNvPr id="36868" name="Picture 4"/>
          <p:cNvPicPr>
            <a:picLocks noChangeAspect="1" noChangeArrowheads="1"/>
          </p:cNvPicPr>
          <p:nvPr/>
        </p:nvPicPr>
        <p:blipFill>
          <a:blip r:embed="rId4"/>
          <a:srcRect/>
          <a:stretch>
            <a:fillRect/>
          </a:stretch>
        </p:blipFill>
        <p:spPr bwMode="auto">
          <a:xfrm>
            <a:off x="5804305" y="910816"/>
            <a:ext cx="2414588" cy="1657350"/>
          </a:xfrm>
          <a:prstGeom prst="rect">
            <a:avLst/>
          </a:prstGeom>
          <a:ln>
            <a:noFill/>
          </a:ln>
          <a:effectLst>
            <a:outerShdw blurRad="292100" dist="139700" dir="2700000" algn="tl" rotWithShape="0">
              <a:srgbClr val="333333">
                <a:alpha val="65000"/>
              </a:srgbClr>
            </a:outerShdw>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8437">
                                            <p:txEl>
                                              <p:pRg st="1" end="1"/>
                                            </p:txEl>
                                          </p:spTgt>
                                        </p:tgtEl>
                                        <p:attrNameLst>
                                          <p:attrName>style.visibility</p:attrName>
                                        </p:attrNameLst>
                                      </p:cBhvr>
                                      <p:to>
                                        <p:strVal val="visible"/>
                                      </p:to>
                                    </p:set>
                                    <p:animEffect transition="in" filter="wipe(up)">
                                      <p:cBhvr>
                                        <p:cTn id="7" dur="500"/>
                                        <p:tgtEl>
                                          <p:spTgt spid="1843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8437">
                                            <p:txEl>
                                              <p:pRg st="2" end="2"/>
                                            </p:txEl>
                                          </p:spTgt>
                                        </p:tgtEl>
                                        <p:attrNameLst>
                                          <p:attrName>style.visibility</p:attrName>
                                        </p:attrNameLst>
                                      </p:cBhvr>
                                      <p:to>
                                        <p:strVal val="visible"/>
                                      </p:to>
                                    </p:set>
                                    <p:animEffect transition="in" filter="wipe(up)">
                                      <p:cBhvr>
                                        <p:cTn id="12" dur="500"/>
                                        <p:tgtEl>
                                          <p:spTgt spid="1843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8437">
                                            <p:txEl>
                                              <p:pRg st="3" end="3"/>
                                            </p:txEl>
                                          </p:spTgt>
                                        </p:tgtEl>
                                        <p:attrNameLst>
                                          <p:attrName>style.visibility</p:attrName>
                                        </p:attrNameLst>
                                      </p:cBhvr>
                                      <p:to>
                                        <p:strVal val="visible"/>
                                      </p:to>
                                    </p:set>
                                    <p:animEffect transition="in" filter="wipe(up)">
                                      <p:cBhvr>
                                        <p:cTn id="17" dur="500"/>
                                        <p:tgtEl>
                                          <p:spTgt spid="1843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0" fill="hold" nodeType="clickEffect">
                                  <p:stCondLst>
                                    <p:cond delay="0"/>
                                  </p:stCondLst>
                                  <p:childTnLst>
                                    <p:set>
                                      <p:cBhvr>
                                        <p:cTn id="21" dur="1" fill="hold">
                                          <p:stCondLst>
                                            <p:cond delay="0"/>
                                          </p:stCondLst>
                                        </p:cTn>
                                        <p:tgtEl>
                                          <p:spTgt spid="36868"/>
                                        </p:tgtEl>
                                        <p:attrNameLst>
                                          <p:attrName>style.visibility</p:attrName>
                                        </p:attrNameLst>
                                      </p:cBhvr>
                                      <p:to>
                                        <p:strVal val="visible"/>
                                      </p:to>
                                    </p:set>
                                    <p:anim calcmode="lin" valueType="num">
                                      <p:cBhvr>
                                        <p:cTn id="22" dur="500" fill="hold"/>
                                        <p:tgtEl>
                                          <p:spTgt spid="36868"/>
                                        </p:tgtEl>
                                        <p:attrNameLst>
                                          <p:attrName>ppt_w</p:attrName>
                                        </p:attrNameLst>
                                      </p:cBhvr>
                                      <p:tavLst>
                                        <p:tav tm="0">
                                          <p:val>
                                            <p:fltVal val="0"/>
                                          </p:val>
                                        </p:tav>
                                        <p:tav tm="100000">
                                          <p:val>
                                            <p:strVal val="#ppt_w"/>
                                          </p:val>
                                        </p:tav>
                                      </p:tavLst>
                                    </p:anim>
                                    <p:anim calcmode="lin" valueType="num">
                                      <p:cBhvr>
                                        <p:cTn id="23" dur="500" fill="hold"/>
                                        <p:tgtEl>
                                          <p:spTgt spid="36868"/>
                                        </p:tgtEl>
                                        <p:attrNameLst>
                                          <p:attrName>ppt_h</p:attrName>
                                        </p:attrNameLst>
                                      </p:cBhvr>
                                      <p:tavLst>
                                        <p:tav tm="0">
                                          <p:val>
                                            <p:fltVal val="0"/>
                                          </p:val>
                                        </p:tav>
                                        <p:tav tm="100000">
                                          <p:val>
                                            <p:strVal val="#ppt_h"/>
                                          </p:val>
                                        </p:tav>
                                      </p:tavLst>
                                    </p:anim>
                                    <p:animEffect transition="in" filter="fade">
                                      <p:cBhvr>
                                        <p:cTn id="24" dur="500"/>
                                        <p:tgtEl>
                                          <p:spTgt spid="36868"/>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0" fill="hold" nodeType="clickEffect">
                                  <p:stCondLst>
                                    <p:cond delay="0"/>
                                  </p:stCondLst>
                                  <p:childTnLst>
                                    <p:set>
                                      <p:cBhvr>
                                        <p:cTn id="28" dur="1" fill="hold">
                                          <p:stCondLst>
                                            <p:cond delay="0"/>
                                          </p:stCondLst>
                                        </p:cTn>
                                        <p:tgtEl>
                                          <p:spTgt spid="36867"/>
                                        </p:tgtEl>
                                        <p:attrNameLst>
                                          <p:attrName>style.visibility</p:attrName>
                                        </p:attrNameLst>
                                      </p:cBhvr>
                                      <p:to>
                                        <p:strVal val="visible"/>
                                      </p:to>
                                    </p:set>
                                    <p:anim calcmode="lin" valueType="num">
                                      <p:cBhvr>
                                        <p:cTn id="29" dur="500" fill="hold"/>
                                        <p:tgtEl>
                                          <p:spTgt spid="36867"/>
                                        </p:tgtEl>
                                        <p:attrNameLst>
                                          <p:attrName>ppt_w</p:attrName>
                                        </p:attrNameLst>
                                      </p:cBhvr>
                                      <p:tavLst>
                                        <p:tav tm="0">
                                          <p:val>
                                            <p:fltVal val="0"/>
                                          </p:val>
                                        </p:tav>
                                        <p:tav tm="100000">
                                          <p:val>
                                            <p:strVal val="#ppt_w"/>
                                          </p:val>
                                        </p:tav>
                                      </p:tavLst>
                                    </p:anim>
                                    <p:anim calcmode="lin" valueType="num">
                                      <p:cBhvr>
                                        <p:cTn id="30" dur="500" fill="hold"/>
                                        <p:tgtEl>
                                          <p:spTgt spid="36867"/>
                                        </p:tgtEl>
                                        <p:attrNameLst>
                                          <p:attrName>ppt_h</p:attrName>
                                        </p:attrNameLst>
                                      </p:cBhvr>
                                      <p:tavLst>
                                        <p:tav tm="0">
                                          <p:val>
                                            <p:fltVal val="0"/>
                                          </p:val>
                                        </p:tav>
                                        <p:tav tm="100000">
                                          <p:val>
                                            <p:strVal val="#ppt_h"/>
                                          </p:val>
                                        </p:tav>
                                      </p:tavLst>
                                    </p:anim>
                                    <p:animEffect transition="in" filter="fade">
                                      <p:cBhvr>
                                        <p:cTn id="31" dur="500"/>
                                        <p:tgtEl>
                                          <p:spTgt spid="36867"/>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8437">
                                            <p:txEl>
                                              <p:pRg st="4" end="4"/>
                                            </p:txEl>
                                          </p:spTgt>
                                        </p:tgtEl>
                                        <p:attrNameLst>
                                          <p:attrName>style.visibility</p:attrName>
                                        </p:attrNameLst>
                                      </p:cBhvr>
                                      <p:to>
                                        <p:strVal val="visible"/>
                                      </p:to>
                                    </p:set>
                                    <p:animEffect transition="in" filter="wipe(up)">
                                      <p:cBhvr>
                                        <p:cTn id="36" dur="500"/>
                                        <p:tgtEl>
                                          <p:spTgt spid="18437">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8437">
                                            <p:txEl>
                                              <p:pRg st="5" end="5"/>
                                            </p:txEl>
                                          </p:spTgt>
                                        </p:tgtEl>
                                        <p:attrNameLst>
                                          <p:attrName>style.visibility</p:attrName>
                                        </p:attrNameLst>
                                      </p:cBhvr>
                                      <p:to>
                                        <p:strVal val="visible"/>
                                      </p:to>
                                    </p:set>
                                    <p:animEffect transition="in" filter="wipe(up)">
                                      <p:cBhvr>
                                        <p:cTn id="41" dur="500"/>
                                        <p:tgtEl>
                                          <p:spTgt spid="18437">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8437">
                                            <p:txEl>
                                              <p:pRg st="6" end="6"/>
                                            </p:txEl>
                                          </p:spTgt>
                                        </p:tgtEl>
                                        <p:attrNameLst>
                                          <p:attrName>style.visibility</p:attrName>
                                        </p:attrNameLst>
                                      </p:cBhvr>
                                      <p:to>
                                        <p:strVal val="visible"/>
                                      </p:to>
                                    </p:set>
                                    <p:animEffect transition="in" filter="wipe(up)">
                                      <p:cBhvr>
                                        <p:cTn id="46" dur="500"/>
                                        <p:tgtEl>
                                          <p:spTgt spid="18437">
                                            <p:txEl>
                                              <p:pRg st="6" end="6"/>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8437">
                                            <p:txEl>
                                              <p:pRg st="7" end="7"/>
                                            </p:txEl>
                                          </p:spTgt>
                                        </p:tgtEl>
                                        <p:attrNameLst>
                                          <p:attrName>style.visibility</p:attrName>
                                        </p:attrNameLst>
                                      </p:cBhvr>
                                      <p:to>
                                        <p:strVal val="visible"/>
                                      </p:to>
                                    </p:set>
                                    <p:animEffect transition="in" filter="wipe(up)">
                                      <p:cBhvr>
                                        <p:cTn id="51" dur="500"/>
                                        <p:tgtEl>
                                          <p:spTgt spid="1843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2</a:t>
            </a:r>
            <a:r>
              <a:rPr lang="zh-CN" altLang="en-US" b="1" dirty="0">
                <a:latin typeface="楷体" pitchFamily="49" charset="-122"/>
                <a:ea typeface="楷体" pitchFamily="49" charset="-122"/>
              </a:rPr>
              <a:t>）软件危机的主要原因</a:t>
            </a:r>
            <a:endParaRPr lang="en-US" dirty="0"/>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42191" r="18477"/>
          <a:stretch/>
        </p:blipFill>
        <p:spPr>
          <a:xfrm>
            <a:off x="0" y="974963"/>
            <a:ext cx="3690116" cy="4168537"/>
          </a:xfrm>
          <a:prstGeom prst="rect">
            <a:avLst/>
          </a:prstGeom>
        </p:spPr>
      </p:pic>
      <p:sp>
        <p:nvSpPr>
          <p:cNvPr id="21" name="Text Placeholder 2"/>
          <p:cNvSpPr txBox="1">
            <a:spLocks/>
          </p:cNvSpPr>
          <p:nvPr/>
        </p:nvSpPr>
        <p:spPr>
          <a:xfrm>
            <a:off x="4071934" y="2000246"/>
            <a:ext cx="4230202" cy="1987467"/>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150000"/>
              </a:lnSpc>
            </a:pPr>
            <a:r>
              <a:rPr lang="zh-CN" altLang="en-US" sz="2400" b="1" dirty="0">
                <a:latin typeface="楷体" pitchFamily="49" charset="-122"/>
                <a:ea typeface="楷体" pitchFamily="49" charset="-122"/>
              </a:rPr>
              <a:t>忽视软件需求分析的重要</a:t>
            </a:r>
            <a:endParaRPr lang="en-US" altLang="zh-CN" sz="2400" b="1" dirty="0">
              <a:latin typeface="楷体" pitchFamily="49" charset="-122"/>
              <a:ea typeface="楷体" pitchFamily="49" charset="-122"/>
            </a:endParaRPr>
          </a:p>
          <a:p>
            <a:pPr>
              <a:lnSpc>
                <a:spcPct val="150000"/>
              </a:lnSpc>
            </a:pPr>
            <a:r>
              <a:rPr lang="zh-CN" altLang="en-US" sz="2400" b="1" dirty="0">
                <a:latin typeface="楷体" pitchFamily="49" charset="-122"/>
                <a:ea typeface="楷体" pitchFamily="49" charset="-122"/>
              </a:rPr>
              <a:t>认为软件开发就是写程序</a:t>
            </a:r>
            <a:endParaRPr lang="en-US" altLang="zh-CN" sz="2400" b="1" dirty="0">
              <a:latin typeface="楷体" pitchFamily="49" charset="-122"/>
              <a:ea typeface="楷体" pitchFamily="49" charset="-122"/>
            </a:endParaRPr>
          </a:p>
          <a:p>
            <a:pPr>
              <a:lnSpc>
                <a:spcPct val="150000"/>
              </a:lnSpc>
            </a:pPr>
            <a:r>
              <a:rPr lang="zh-CN" altLang="en-US" sz="2400" b="1" dirty="0">
                <a:latin typeface="楷体" pitchFamily="49" charset="-122"/>
                <a:ea typeface="楷体" pitchFamily="49" charset="-122"/>
              </a:rPr>
              <a:t>轻视软件维护     </a:t>
            </a:r>
          </a:p>
          <a:p>
            <a:endParaRPr lang="en-US" sz="1050" dirty="0"/>
          </a:p>
        </p:txBody>
      </p:sp>
      <p:grpSp>
        <p:nvGrpSpPr>
          <p:cNvPr id="5" name="Group 27"/>
          <p:cNvGrpSpPr/>
          <p:nvPr/>
        </p:nvGrpSpPr>
        <p:grpSpPr bwMode="black">
          <a:xfrm>
            <a:off x="2357422" y="2214560"/>
            <a:ext cx="1376891" cy="971550"/>
            <a:chOff x="6673850" y="4338638"/>
            <a:chExt cx="1403351" cy="1082675"/>
          </a:xfrm>
          <a:solidFill>
            <a:srgbClr val="FFFFFF"/>
          </a:solidFill>
        </p:grpSpPr>
        <p:sp>
          <p:nvSpPr>
            <p:cNvPr id="29" name="Freeform 247"/>
            <p:cNvSpPr>
              <a:spLocks/>
            </p:cNvSpPr>
            <p:nvPr/>
          </p:nvSpPr>
          <p:spPr bwMode="black">
            <a:xfrm>
              <a:off x="7572375" y="4525963"/>
              <a:ext cx="160338" cy="249238"/>
            </a:xfrm>
            <a:custGeom>
              <a:avLst/>
              <a:gdLst>
                <a:gd name="T0" fmla="*/ 14 w 30"/>
                <a:gd name="T1" fmla="*/ 29 h 46"/>
                <a:gd name="T2" fmla="*/ 14 w 30"/>
                <a:gd name="T3" fmla="*/ 45 h 46"/>
                <a:gd name="T4" fmla="*/ 22 w 30"/>
                <a:gd name="T5" fmla="*/ 22 h 46"/>
                <a:gd name="T6" fmla="*/ 0 w 30"/>
                <a:gd name="T7" fmla="*/ 0 h 46"/>
                <a:gd name="T8" fmla="*/ 0 w 30"/>
                <a:gd name="T9" fmla="*/ 0 h 46"/>
                <a:gd name="T10" fmla="*/ 14 w 30"/>
                <a:gd name="T11" fmla="*/ 29 h 46"/>
              </a:gdLst>
              <a:ahLst/>
              <a:cxnLst>
                <a:cxn ang="0">
                  <a:pos x="T0" y="T1"/>
                </a:cxn>
                <a:cxn ang="0">
                  <a:pos x="T2" y="T3"/>
                </a:cxn>
                <a:cxn ang="0">
                  <a:pos x="T4" y="T5"/>
                </a:cxn>
                <a:cxn ang="0">
                  <a:pos x="T6" y="T7"/>
                </a:cxn>
                <a:cxn ang="0">
                  <a:pos x="T8" y="T9"/>
                </a:cxn>
                <a:cxn ang="0">
                  <a:pos x="T10" y="T11"/>
                </a:cxn>
              </a:cxnLst>
              <a:rect l="0" t="0" r="r" b="b"/>
              <a:pathLst>
                <a:path w="30" h="46">
                  <a:moveTo>
                    <a:pt x="14" y="29"/>
                  </a:moveTo>
                  <a:cubicBezTo>
                    <a:pt x="14" y="45"/>
                    <a:pt x="14" y="45"/>
                    <a:pt x="14" y="45"/>
                  </a:cubicBezTo>
                  <a:cubicBezTo>
                    <a:pt x="21" y="46"/>
                    <a:pt x="30" y="39"/>
                    <a:pt x="22" y="22"/>
                  </a:cubicBezTo>
                  <a:cubicBezTo>
                    <a:pt x="15" y="6"/>
                    <a:pt x="5" y="1"/>
                    <a:pt x="0" y="0"/>
                  </a:cubicBezTo>
                  <a:cubicBezTo>
                    <a:pt x="0" y="0"/>
                    <a:pt x="0" y="0"/>
                    <a:pt x="0" y="0"/>
                  </a:cubicBezTo>
                  <a:cubicBezTo>
                    <a:pt x="9" y="6"/>
                    <a:pt x="14" y="17"/>
                    <a:pt x="14"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0" name="Freeform 248"/>
            <p:cNvSpPr>
              <a:spLocks/>
            </p:cNvSpPr>
            <p:nvPr/>
          </p:nvSpPr>
          <p:spPr bwMode="black">
            <a:xfrm>
              <a:off x="7239000" y="4525963"/>
              <a:ext cx="101600" cy="103188"/>
            </a:xfrm>
            <a:custGeom>
              <a:avLst/>
              <a:gdLst>
                <a:gd name="T0" fmla="*/ 19 w 19"/>
                <a:gd name="T1" fmla="*/ 0 h 19"/>
                <a:gd name="T2" fmla="*/ 19 w 19"/>
                <a:gd name="T3" fmla="*/ 0 h 19"/>
                <a:gd name="T4" fmla="*/ 0 w 19"/>
                <a:gd name="T5" fmla="*/ 15 h 19"/>
                <a:gd name="T6" fmla="*/ 6 w 19"/>
                <a:gd name="T7" fmla="*/ 19 h 19"/>
                <a:gd name="T8" fmla="*/ 19 w 19"/>
                <a:gd name="T9" fmla="*/ 0 h 19"/>
              </a:gdLst>
              <a:ahLst/>
              <a:cxnLst>
                <a:cxn ang="0">
                  <a:pos x="T0" y="T1"/>
                </a:cxn>
                <a:cxn ang="0">
                  <a:pos x="T2" y="T3"/>
                </a:cxn>
                <a:cxn ang="0">
                  <a:pos x="T4" y="T5"/>
                </a:cxn>
                <a:cxn ang="0">
                  <a:pos x="T6" y="T7"/>
                </a:cxn>
                <a:cxn ang="0">
                  <a:pos x="T8" y="T9"/>
                </a:cxn>
              </a:cxnLst>
              <a:rect l="0" t="0" r="r" b="b"/>
              <a:pathLst>
                <a:path w="19" h="19">
                  <a:moveTo>
                    <a:pt x="19" y="0"/>
                  </a:moveTo>
                  <a:cubicBezTo>
                    <a:pt x="19" y="0"/>
                    <a:pt x="19" y="0"/>
                    <a:pt x="19" y="0"/>
                  </a:cubicBezTo>
                  <a:cubicBezTo>
                    <a:pt x="15" y="1"/>
                    <a:pt x="7" y="5"/>
                    <a:pt x="0" y="15"/>
                  </a:cubicBezTo>
                  <a:cubicBezTo>
                    <a:pt x="2" y="16"/>
                    <a:pt x="4" y="18"/>
                    <a:pt x="6" y="19"/>
                  </a:cubicBezTo>
                  <a:cubicBezTo>
                    <a:pt x="8" y="11"/>
                    <a:pt x="13" y="4"/>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1" name="Freeform 249"/>
            <p:cNvSpPr>
              <a:spLocks/>
            </p:cNvSpPr>
            <p:nvPr/>
          </p:nvSpPr>
          <p:spPr bwMode="black">
            <a:xfrm>
              <a:off x="7297738" y="4537075"/>
              <a:ext cx="317500" cy="227013"/>
            </a:xfrm>
            <a:custGeom>
              <a:avLst/>
              <a:gdLst>
                <a:gd name="T0" fmla="*/ 13 w 59"/>
                <a:gd name="T1" fmla="*/ 42 h 42"/>
                <a:gd name="T2" fmla="*/ 59 w 59"/>
                <a:gd name="T3" fmla="*/ 42 h 42"/>
                <a:gd name="T4" fmla="*/ 59 w 59"/>
                <a:gd name="T5" fmla="*/ 26 h 42"/>
                <a:gd name="T6" fmla="*/ 49 w 59"/>
                <a:gd name="T7" fmla="*/ 0 h 42"/>
                <a:gd name="T8" fmla="*/ 29 w 59"/>
                <a:gd name="T9" fmla="*/ 9 h 42"/>
                <a:gd name="T10" fmla="*/ 10 w 59"/>
                <a:gd name="T11" fmla="*/ 0 h 42"/>
                <a:gd name="T12" fmla="*/ 0 w 59"/>
                <a:gd name="T13" fmla="*/ 22 h 42"/>
                <a:gd name="T14" fmla="*/ 12 w 59"/>
                <a:gd name="T15" fmla="*/ 41 h 42"/>
                <a:gd name="T16" fmla="*/ 12 w 59"/>
                <a:gd name="T17" fmla="*/ 41 h 42"/>
                <a:gd name="T18" fmla="*/ 13 w 59"/>
                <a:gd name="T19" fmla="*/ 4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9" h="42">
                  <a:moveTo>
                    <a:pt x="13" y="42"/>
                  </a:moveTo>
                  <a:cubicBezTo>
                    <a:pt x="27" y="36"/>
                    <a:pt x="44" y="36"/>
                    <a:pt x="59" y="42"/>
                  </a:cubicBezTo>
                  <a:cubicBezTo>
                    <a:pt x="59" y="26"/>
                    <a:pt x="59" y="26"/>
                    <a:pt x="59" y="26"/>
                  </a:cubicBezTo>
                  <a:cubicBezTo>
                    <a:pt x="59" y="16"/>
                    <a:pt x="55" y="7"/>
                    <a:pt x="49" y="0"/>
                  </a:cubicBezTo>
                  <a:cubicBezTo>
                    <a:pt x="44" y="6"/>
                    <a:pt x="37" y="9"/>
                    <a:pt x="29" y="9"/>
                  </a:cubicBezTo>
                  <a:cubicBezTo>
                    <a:pt x="21" y="9"/>
                    <a:pt x="14" y="6"/>
                    <a:pt x="10" y="0"/>
                  </a:cubicBezTo>
                  <a:cubicBezTo>
                    <a:pt x="4" y="6"/>
                    <a:pt x="1" y="13"/>
                    <a:pt x="0" y="22"/>
                  </a:cubicBezTo>
                  <a:cubicBezTo>
                    <a:pt x="4" y="26"/>
                    <a:pt x="9" y="33"/>
                    <a:pt x="12" y="41"/>
                  </a:cubicBezTo>
                  <a:cubicBezTo>
                    <a:pt x="12" y="41"/>
                    <a:pt x="12" y="41"/>
                    <a:pt x="12" y="41"/>
                  </a:cubicBezTo>
                  <a:cubicBezTo>
                    <a:pt x="13" y="41"/>
                    <a:pt x="13" y="42"/>
                    <a:pt x="13" y="4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2" name="Oval 250"/>
            <p:cNvSpPr>
              <a:spLocks noChangeArrowheads="1"/>
            </p:cNvSpPr>
            <p:nvPr/>
          </p:nvSpPr>
          <p:spPr bwMode="black">
            <a:xfrm>
              <a:off x="7351713" y="4338638"/>
              <a:ext cx="209550" cy="2143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3" name="Freeform 251"/>
            <p:cNvSpPr>
              <a:spLocks/>
            </p:cNvSpPr>
            <p:nvPr/>
          </p:nvSpPr>
          <p:spPr bwMode="black">
            <a:xfrm>
              <a:off x="7173913" y="4624388"/>
              <a:ext cx="155575" cy="198438"/>
            </a:xfrm>
            <a:custGeom>
              <a:avLst/>
              <a:gdLst>
                <a:gd name="T0" fmla="*/ 18 w 29"/>
                <a:gd name="T1" fmla="*/ 37 h 37"/>
                <a:gd name="T2" fmla="*/ 29 w 29"/>
                <a:gd name="T3" fmla="*/ 29 h 37"/>
                <a:gd name="T4" fmla="*/ 28 w 29"/>
                <a:gd name="T5" fmla="*/ 28 h 37"/>
                <a:gd name="T6" fmla="*/ 0 w 29"/>
                <a:gd name="T7" fmla="*/ 0 h 37"/>
                <a:gd name="T8" fmla="*/ 0 w 29"/>
                <a:gd name="T9" fmla="*/ 0 h 37"/>
                <a:gd name="T10" fmla="*/ 18 w 29"/>
                <a:gd name="T11" fmla="*/ 37 h 37"/>
              </a:gdLst>
              <a:ahLst/>
              <a:cxnLst>
                <a:cxn ang="0">
                  <a:pos x="T0" y="T1"/>
                </a:cxn>
                <a:cxn ang="0">
                  <a:pos x="T2" y="T3"/>
                </a:cxn>
                <a:cxn ang="0">
                  <a:pos x="T4" y="T5"/>
                </a:cxn>
                <a:cxn ang="0">
                  <a:pos x="T6" y="T7"/>
                </a:cxn>
                <a:cxn ang="0">
                  <a:pos x="T8" y="T9"/>
                </a:cxn>
                <a:cxn ang="0">
                  <a:pos x="T10" y="T11"/>
                </a:cxn>
              </a:cxnLst>
              <a:rect l="0" t="0" r="r" b="b"/>
              <a:pathLst>
                <a:path w="29" h="37">
                  <a:moveTo>
                    <a:pt x="18" y="37"/>
                  </a:moveTo>
                  <a:cubicBezTo>
                    <a:pt x="21" y="34"/>
                    <a:pt x="25" y="31"/>
                    <a:pt x="29" y="29"/>
                  </a:cubicBezTo>
                  <a:cubicBezTo>
                    <a:pt x="29" y="29"/>
                    <a:pt x="29" y="28"/>
                    <a:pt x="28" y="28"/>
                  </a:cubicBezTo>
                  <a:cubicBezTo>
                    <a:pt x="19" y="8"/>
                    <a:pt x="6" y="2"/>
                    <a:pt x="0" y="0"/>
                  </a:cubicBezTo>
                  <a:cubicBezTo>
                    <a:pt x="0" y="0"/>
                    <a:pt x="0" y="0"/>
                    <a:pt x="0" y="0"/>
                  </a:cubicBezTo>
                  <a:cubicBezTo>
                    <a:pt x="11" y="8"/>
                    <a:pt x="18" y="21"/>
                    <a:pt x="18" y="3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4" name="Freeform 252"/>
            <p:cNvSpPr>
              <a:spLocks/>
            </p:cNvSpPr>
            <p:nvPr/>
          </p:nvSpPr>
          <p:spPr bwMode="black">
            <a:xfrm>
              <a:off x="6673850" y="4624388"/>
              <a:ext cx="204788" cy="317500"/>
            </a:xfrm>
            <a:custGeom>
              <a:avLst/>
              <a:gdLst>
                <a:gd name="T0" fmla="*/ 38 w 38"/>
                <a:gd name="T1" fmla="*/ 0 h 59"/>
                <a:gd name="T2" fmla="*/ 38 w 38"/>
                <a:gd name="T3" fmla="*/ 0 h 59"/>
                <a:gd name="T4" fmla="*/ 10 w 38"/>
                <a:gd name="T5" fmla="*/ 28 h 59"/>
                <a:gd name="T6" fmla="*/ 20 w 38"/>
                <a:gd name="T7" fmla="*/ 58 h 59"/>
                <a:gd name="T8" fmla="*/ 20 w 38"/>
                <a:gd name="T9" fmla="*/ 37 h 59"/>
                <a:gd name="T10" fmla="*/ 38 w 38"/>
                <a:gd name="T11" fmla="*/ 0 h 59"/>
              </a:gdLst>
              <a:ahLst/>
              <a:cxnLst>
                <a:cxn ang="0">
                  <a:pos x="T0" y="T1"/>
                </a:cxn>
                <a:cxn ang="0">
                  <a:pos x="T2" y="T3"/>
                </a:cxn>
                <a:cxn ang="0">
                  <a:pos x="T4" y="T5"/>
                </a:cxn>
                <a:cxn ang="0">
                  <a:pos x="T6" y="T7"/>
                </a:cxn>
                <a:cxn ang="0">
                  <a:pos x="T8" y="T9"/>
                </a:cxn>
                <a:cxn ang="0">
                  <a:pos x="T10" y="T11"/>
                </a:cxn>
              </a:cxnLst>
              <a:rect l="0" t="0" r="r" b="b"/>
              <a:pathLst>
                <a:path w="38" h="59">
                  <a:moveTo>
                    <a:pt x="38" y="0"/>
                  </a:moveTo>
                  <a:cubicBezTo>
                    <a:pt x="38" y="0"/>
                    <a:pt x="38" y="0"/>
                    <a:pt x="38" y="0"/>
                  </a:cubicBezTo>
                  <a:cubicBezTo>
                    <a:pt x="32" y="2"/>
                    <a:pt x="18" y="8"/>
                    <a:pt x="10" y="28"/>
                  </a:cubicBezTo>
                  <a:cubicBezTo>
                    <a:pt x="0" y="49"/>
                    <a:pt x="11" y="59"/>
                    <a:pt x="20" y="58"/>
                  </a:cubicBezTo>
                  <a:cubicBezTo>
                    <a:pt x="20" y="37"/>
                    <a:pt x="20" y="37"/>
                    <a:pt x="20" y="37"/>
                  </a:cubicBezTo>
                  <a:cubicBezTo>
                    <a:pt x="20" y="22"/>
                    <a:pt x="27" y="8"/>
                    <a:pt x="3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5" name="Freeform 253"/>
            <p:cNvSpPr>
              <a:spLocks/>
            </p:cNvSpPr>
            <p:nvPr/>
          </p:nvSpPr>
          <p:spPr bwMode="black">
            <a:xfrm>
              <a:off x="6818313" y="4640263"/>
              <a:ext cx="409575" cy="446088"/>
            </a:xfrm>
            <a:custGeom>
              <a:avLst/>
              <a:gdLst>
                <a:gd name="T0" fmla="*/ 76 w 76"/>
                <a:gd name="T1" fmla="*/ 33 h 83"/>
                <a:gd name="T2" fmla="*/ 63 w 76"/>
                <a:gd name="T3" fmla="*/ 0 h 83"/>
                <a:gd name="T4" fmla="*/ 38 w 76"/>
                <a:gd name="T5" fmla="*/ 12 h 83"/>
                <a:gd name="T6" fmla="*/ 14 w 76"/>
                <a:gd name="T7" fmla="*/ 0 h 83"/>
                <a:gd name="T8" fmla="*/ 0 w 76"/>
                <a:gd name="T9" fmla="*/ 33 h 83"/>
                <a:gd name="T10" fmla="*/ 0 w 76"/>
                <a:gd name="T11" fmla="*/ 66 h 83"/>
                <a:gd name="T12" fmla="*/ 15 w 76"/>
                <a:gd name="T13" fmla="*/ 83 h 83"/>
                <a:gd name="T14" fmla="*/ 62 w 76"/>
                <a:gd name="T15" fmla="*/ 83 h 83"/>
                <a:gd name="T16" fmla="*/ 62 w 76"/>
                <a:gd name="T17" fmla="*/ 83 h 83"/>
                <a:gd name="T18" fmla="*/ 68 w 76"/>
                <a:gd name="T19" fmla="*/ 55 h 83"/>
                <a:gd name="T20" fmla="*/ 76 w 76"/>
                <a:gd name="T21" fmla="*/ 41 h 83"/>
                <a:gd name="T22" fmla="*/ 76 w 76"/>
                <a:gd name="T23" fmla="*/ 3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6" h="83">
                  <a:moveTo>
                    <a:pt x="76" y="33"/>
                  </a:moveTo>
                  <a:cubicBezTo>
                    <a:pt x="76" y="20"/>
                    <a:pt x="71" y="8"/>
                    <a:pt x="63" y="0"/>
                  </a:cubicBezTo>
                  <a:cubicBezTo>
                    <a:pt x="57" y="7"/>
                    <a:pt x="48" y="12"/>
                    <a:pt x="38" y="12"/>
                  </a:cubicBezTo>
                  <a:cubicBezTo>
                    <a:pt x="28" y="12"/>
                    <a:pt x="20" y="7"/>
                    <a:pt x="14" y="0"/>
                  </a:cubicBezTo>
                  <a:cubicBezTo>
                    <a:pt x="5" y="8"/>
                    <a:pt x="0" y="20"/>
                    <a:pt x="0" y="33"/>
                  </a:cubicBezTo>
                  <a:cubicBezTo>
                    <a:pt x="0" y="66"/>
                    <a:pt x="0" y="66"/>
                    <a:pt x="0" y="66"/>
                  </a:cubicBezTo>
                  <a:cubicBezTo>
                    <a:pt x="0" y="76"/>
                    <a:pt x="7" y="83"/>
                    <a:pt x="15" y="83"/>
                  </a:cubicBezTo>
                  <a:cubicBezTo>
                    <a:pt x="62" y="83"/>
                    <a:pt x="62" y="83"/>
                    <a:pt x="62" y="83"/>
                  </a:cubicBezTo>
                  <a:cubicBezTo>
                    <a:pt x="62" y="83"/>
                    <a:pt x="62" y="83"/>
                    <a:pt x="62" y="83"/>
                  </a:cubicBezTo>
                  <a:cubicBezTo>
                    <a:pt x="62" y="74"/>
                    <a:pt x="63" y="64"/>
                    <a:pt x="68" y="55"/>
                  </a:cubicBezTo>
                  <a:cubicBezTo>
                    <a:pt x="70" y="50"/>
                    <a:pt x="73" y="45"/>
                    <a:pt x="76" y="41"/>
                  </a:cubicBezTo>
                  <a:lnTo>
                    <a:pt x="76" y="3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6" name="Oval 254"/>
            <p:cNvSpPr>
              <a:spLocks noChangeArrowheads="1"/>
            </p:cNvSpPr>
            <p:nvPr/>
          </p:nvSpPr>
          <p:spPr bwMode="black">
            <a:xfrm>
              <a:off x="6888163" y="4386263"/>
              <a:ext cx="274638" cy="26987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7" name="Freeform 255"/>
            <p:cNvSpPr>
              <a:spLocks/>
            </p:cNvSpPr>
            <p:nvPr/>
          </p:nvSpPr>
          <p:spPr bwMode="black">
            <a:xfrm>
              <a:off x="7732713" y="5108575"/>
              <a:ext cx="344488" cy="312738"/>
            </a:xfrm>
            <a:custGeom>
              <a:avLst/>
              <a:gdLst>
                <a:gd name="T0" fmla="*/ 56 w 64"/>
                <a:gd name="T1" fmla="*/ 24 h 58"/>
                <a:gd name="T2" fmla="*/ 34 w 64"/>
                <a:gd name="T3" fmla="*/ 14 h 58"/>
                <a:gd name="T4" fmla="*/ 31 w 64"/>
                <a:gd name="T5" fmla="*/ 6 h 58"/>
                <a:gd name="T6" fmla="*/ 20 w 64"/>
                <a:gd name="T7" fmla="*/ 0 h 58"/>
                <a:gd name="T8" fmla="*/ 14 w 64"/>
                <a:gd name="T9" fmla="*/ 23 h 58"/>
                <a:gd name="T10" fmla="*/ 0 w 64"/>
                <a:gd name="T11" fmla="*/ 42 h 58"/>
                <a:gd name="T12" fmla="*/ 11 w 64"/>
                <a:gd name="T13" fmla="*/ 47 h 58"/>
                <a:gd name="T14" fmla="*/ 19 w 64"/>
                <a:gd name="T15" fmla="*/ 44 h 58"/>
                <a:gd name="T16" fmla="*/ 41 w 64"/>
                <a:gd name="T17" fmla="*/ 55 h 58"/>
                <a:gd name="T18" fmla="*/ 58 w 64"/>
                <a:gd name="T19" fmla="*/ 47 h 58"/>
                <a:gd name="T20" fmla="*/ 60 w 64"/>
                <a:gd name="T21" fmla="*/ 42 h 58"/>
                <a:gd name="T22" fmla="*/ 56 w 64"/>
                <a:gd name="T23" fmla="*/ 2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4" h="58">
                  <a:moveTo>
                    <a:pt x="56" y="24"/>
                  </a:moveTo>
                  <a:cubicBezTo>
                    <a:pt x="34" y="14"/>
                    <a:pt x="34" y="14"/>
                    <a:pt x="34" y="14"/>
                  </a:cubicBezTo>
                  <a:cubicBezTo>
                    <a:pt x="35" y="11"/>
                    <a:pt x="34" y="7"/>
                    <a:pt x="31" y="6"/>
                  </a:cubicBezTo>
                  <a:cubicBezTo>
                    <a:pt x="20" y="0"/>
                    <a:pt x="20" y="0"/>
                    <a:pt x="20" y="0"/>
                  </a:cubicBezTo>
                  <a:cubicBezTo>
                    <a:pt x="19" y="8"/>
                    <a:pt x="17" y="16"/>
                    <a:pt x="14" y="23"/>
                  </a:cubicBezTo>
                  <a:cubicBezTo>
                    <a:pt x="10" y="30"/>
                    <a:pt x="5" y="37"/>
                    <a:pt x="0" y="42"/>
                  </a:cubicBezTo>
                  <a:cubicBezTo>
                    <a:pt x="11" y="47"/>
                    <a:pt x="11" y="47"/>
                    <a:pt x="11" y="47"/>
                  </a:cubicBezTo>
                  <a:cubicBezTo>
                    <a:pt x="14" y="49"/>
                    <a:pt x="18" y="47"/>
                    <a:pt x="19" y="44"/>
                  </a:cubicBezTo>
                  <a:cubicBezTo>
                    <a:pt x="41" y="55"/>
                    <a:pt x="41" y="55"/>
                    <a:pt x="41" y="55"/>
                  </a:cubicBezTo>
                  <a:cubicBezTo>
                    <a:pt x="47" y="58"/>
                    <a:pt x="54" y="54"/>
                    <a:pt x="58" y="47"/>
                  </a:cubicBezTo>
                  <a:cubicBezTo>
                    <a:pt x="60" y="42"/>
                    <a:pt x="60" y="42"/>
                    <a:pt x="60" y="42"/>
                  </a:cubicBezTo>
                  <a:cubicBezTo>
                    <a:pt x="64" y="35"/>
                    <a:pt x="62" y="27"/>
                    <a:pt x="56"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8" name="Freeform 256"/>
            <p:cNvSpPr>
              <a:spLocks noEditPoints="1"/>
            </p:cNvSpPr>
            <p:nvPr/>
          </p:nvSpPr>
          <p:spPr bwMode="black">
            <a:xfrm>
              <a:off x="7158038" y="4748213"/>
              <a:ext cx="671513" cy="673100"/>
            </a:xfrm>
            <a:custGeom>
              <a:avLst/>
              <a:gdLst>
                <a:gd name="T0" fmla="*/ 86 w 125"/>
                <a:gd name="T1" fmla="*/ 13 h 125"/>
                <a:gd name="T2" fmla="*/ 13 w 125"/>
                <a:gd name="T3" fmla="*/ 39 h 125"/>
                <a:gd name="T4" fmla="*/ 39 w 125"/>
                <a:gd name="T5" fmla="*/ 112 h 125"/>
                <a:gd name="T6" fmla="*/ 112 w 125"/>
                <a:gd name="T7" fmla="*/ 86 h 125"/>
                <a:gd name="T8" fmla="*/ 86 w 125"/>
                <a:gd name="T9" fmla="*/ 13 h 125"/>
                <a:gd name="T10" fmla="*/ 97 w 125"/>
                <a:gd name="T11" fmla="*/ 79 h 125"/>
                <a:gd name="T12" fmla="*/ 47 w 125"/>
                <a:gd name="T13" fmla="*/ 96 h 125"/>
                <a:gd name="T14" fmla="*/ 29 w 125"/>
                <a:gd name="T15" fmla="*/ 46 h 125"/>
                <a:gd name="T16" fmla="*/ 79 w 125"/>
                <a:gd name="T17" fmla="*/ 28 h 125"/>
                <a:gd name="T18" fmla="*/ 97 w 125"/>
                <a:gd name="T19" fmla="*/ 79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5" h="125">
                  <a:moveTo>
                    <a:pt x="86" y="13"/>
                  </a:moveTo>
                  <a:cubicBezTo>
                    <a:pt x="59" y="0"/>
                    <a:pt x="26" y="12"/>
                    <a:pt x="13" y="39"/>
                  </a:cubicBezTo>
                  <a:cubicBezTo>
                    <a:pt x="0" y="66"/>
                    <a:pt x="12" y="99"/>
                    <a:pt x="39" y="112"/>
                  </a:cubicBezTo>
                  <a:cubicBezTo>
                    <a:pt x="66" y="125"/>
                    <a:pt x="99" y="113"/>
                    <a:pt x="112" y="86"/>
                  </a:cubicBezTo>
                  <a:cubicBezTo>
                    <a:pt x="125" y="59"/>
                    <a:pt x="114" y="26"/>
                    <a:pt x="86" y="13"/>
                  </a:cubicBezTo>
                  <a:close/>
                  <a:moveTo>
                    <a:pt x="97" y="79"/>
                  </a:moveTo>
                  <a:cubicBezTo>
                    <a:pt x="88" y="97"/>
                    <a:pt x="65" y="105"/>
                    <a:pt x="47" y="96"/>
                  </a:cubicBezTo>
                  <a:cubicBezTo>
                    <a:pt x="28" y="87"/>
                    <a:pt x="20" y="65"/>
                    <a:pt x="29" y="46"/>
                  </a:cubicBezTo>
                  <a:cubicBezTo>
                    <a:pt x="38" y="27"/>
                    <a:pt x="60" y="19"/>
                    <a:pt x="79" y="28"/>
                  </a:cubicBezTo>
                  <a:cubicBezTo>
                    <a:pt x="98" y="37"/>
                    <a:pt x="106" y="60"/>
                    <a:pt x="97" y="7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sp>
          <p:nvSpPr>
            <p:cNvPr id="39" name="Freeform 257"/>
            <p:cNvSpPr>
              <a:spLocks/>
            </p:cNvSpPr>
            <p:nvPr/>
          </p:nvSpPr>
          <p:spPr bwMode="black">
            <a:xfrm>
              <a:off x="7351713" y="4908550"/>
              <a:ext cx="225425" cy="150813"/>
            </a:xfrm>
            <a:custGeom>
              <a:avLst/>
              <a:gdLst>
                <a:gd name="T0" fmla="*/ 39 w 42"/>
                <a:gd name="T1" fmla="*/ 7 h 28"/>
                <a:gd name="T2" fmla="*/ 39 w 42"/>
                <a:gd name="T3" fmla="*/ 7 h 28"/>
                <a:gd name="T4" fmla="*/ 1 w 42"/>
                <a:gd name="T5" fmla="*/ 20 h 28"/>
                <a:gd name="T6" fmla="*/ 3 w 42"/>
                <a:gd name="T7" fmla="*/ 27 h 28"/>
                <a:gd name="T8" fmla="*/ 10 w 42"/>
                <a:gd name="T9" fmla="*/ 24 h 28"/>
                <a:gd name="T10" fmla="*/ 35 w 42"/>
                <a:gd name="T11" fmla="*/ 15 h 28"/>
                <a:gd name="T12" fmla="*/ 41 w 42"/>
                <a:gd name="T13" fmla="*/ 13 h 28"/>
                <a:gd name="T14" fmla="*/ 39 w 42"/>
                <a:gd name="T15" fmla="*/ 7 h 2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 h="28">
                  <a:moveTo>
                    <a:pt x="39" y="7"/>
                  </a:moveTo>
                  <a:cubicBezTo>
                    <a:pt x="39" y="7"/>
                    <a:pt x="39" y="7"/>
                    <a:pt x="39" y="7"/>
                  </a:cubicBezTo>
                  <a:cubicBezTo>
                    <a:pt x="25" y="0"/>
                    <a:pt x="8" y="6"/>
                    <a:pt x="1" y="20"/>
                  </a:cubicBezTo>
                  <a:cubicBezTo>
                    <a:pt x="0" y="23"/>
                    <a:pt x="1" y="25"/>
                    <a:pt x="3" y="27"/>
                  </a:cubicBezTo>
                  <a:cubicBezTo>
                    <a:pt x="6" y="28"/>
                    <a:pt x="8" y="27"/>
                    <a:pt x="10" y="24"/>
                  </a:cubicBezTo>
                  <a:cubicBezTo>
                    <a:pt x="14" y="15"/>
                    <a:pt x="25" y="11"/>
                    <a:pt x="35" y="15"/>
                  </a:cubicBezTo>
                  <a:cubicBezTo>
                    <a:pt x="37" y="16"/>
                    <a:pt x="40" y="15"/>
                    <a:pt x="41" y="13"/>
                  </a:cubicBezTo>
                  <a:cubicBezTo>
                    <a:pt x="42" y="11"/>
                    <a:pt x="41" y="8"/>
                    <a:pt x="39"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200" dirty="0"/>
            </a:p>
          </p:txBody>
        </p:sp>
      </p:grpSp>
      <p:sp>
        <p:nvSpPr>
          <p:cNvPr id="43" name="Rectangle 42"/>
          <p:cNvSpPr/>
          <p:nvPr/>
        </p:nvSpPr>
        <p:spPr>
          <a:xfrm>
            <a:off x="3929058" y="1285866"/>
            <a:ext cx="4357718" cy="500129"/>
          </a:xfrm>
          <a:prstGeom prst="rect">
            <a:avLst/>
          </a:prstGeom>
        </p:spPr>
        <p:txBody>
          <a:bodyPr wrap="square" lIns="68571" tIns="34286" rIns="68571" bIns="34286">
            <a:spAutoFit/>
          </a:bodyPr>
          <a:lstStyle/>
          <a:p>
            <a:pPr lvl="0"/>
            <a:r>
              <a:rPr lang="zh-CN" altLang="en-US" sz="2800" b="1" dirty="0">
                <a:latin typeface="楷体" pitchFamily="49" charset="-122"/>
                <a:ea typeface="楷体" pitchFamily="49" charset="-122"/>
              </a:rPr>
              <a:t>软件开发</a:t>
            </a:r>
            <a:r>
              <a:rPr lang="zh-CN" altLang="en-US" sz="2400" b="1" dirty="0">
                <a:latin typeface="楷体" pitchFamily="49" charset="-122"/>
                <a:ea typeface="楷体" pitchFamily="49" charset="-122"/>
              </a:rPr>
              <a:t>与维护的方法与认识</a:t>
            </a:r>
            <a:endParaRPr lang="zh-CN" altLang="en-US" sz="2400" dirty="0"/>
          </a:p>
        </p:txBody>
      </p:sp>
    </p:spTree>
    <p:extLst>
      <p:ext uri="{BB962C8B-B14F-4D97-AF65-F5344CB8AC3E}">
        <p14:creationId xmlns:p14="http://schemas.microsoft.com/office/powerpoint/2010/main" val="10158580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animEffect transition="in" filter="wipe(left)">
                                      <p:cBhvr>
                                        <p:cTn id="11" dur="500"/>
                                        <p:tgtEl>
                                          <p:spTgt spid="43"/>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1" fill="hold" nodeType="clickEffect">
                                  <p:stCondLst>
                                    <p:cond delay="0"/>
                                  </p:stCondLst>
                                  <p:childTnLst>
                                    <p:set>
                                      <p:cBhvr>
                                        <p:cTn id="15" dur="1" fill="hold">
                                          <p:stCondLst>
                                            <p:cond delay="0"/>
                                          </p:stCondLst>
                                        </p:cTn>
                                        <p:tgtEl>
                                          <p:spTgt spid="21">
                                            <p:txEl>
                                              <p:pRg st="0" end="0"/>
                                            </p:txEl>
                                          </p:spTgt>
                                        </p:tgtEl>
                                        <p:attrNameLst>
                                          <p:attrName>style.visibility</p:attrName>
                                        </p:attrNameLst>
                                      </p:cBhvr>
                                      <p:to>
                                        <p:strVal val="visible"/>
                                      </p:to>
                                    </p:set>
                                    <p:animEffect transition="in" filter="slide(fromTop)">
                                      <p:cBhvr>
                                        <p:cTn id="16" dur="500"/>
                                        <p:tgtEl>
                                          <p:spTgt spid="21">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21">
                                            <p:txEl>
                                              <p:pRg st="1" end="1"/>
                                            </p:txEl>
                                          </p:spTgt>
                                        </p:tgtEl>
                                        <p:attrNameLst>
                                          <p:attrName>style.visibility</p:attrName>
                                        </p:attrNameLst>
                                      </p:cBhvr>
                                      <p:to>
                                        <p:strVal val="visible"/>
                                      </p:to>
                                    </p:set>
                                    <p:animEffect transition="in" filter="slide(fromTop)">
                                      <p:cBhvr>
                                        <p:cTn id="21" dur="500"/>
                                        <p:tgtEl>
                                          <p:spTgt spid="21">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1" fill="hold" nodeType="clickEffect">
                                  <p:stCondLst>
                                    <p:cond delay="0"/>
                                  </p:stCondLst>
                                  <p:childTnLst>
                                    <p:set>
                                      <p:cBhvr>
                                        <p:cTn id="25" dur="1" fill="hold">
                                          <p:stCondLst>
                                            <p:cond delay="0"/>
                                          </p:stCondLst>
                                        </p:cTn>
                                        <p:tgtEl>
                                          <p:spTgt spid="21">
                                            <p:txEl>
                                              <p:pRg st="2" end="2"/>
                                            </p:txEl>
                                          </p:spTgt>
                                        </p:tgtEl>
                                        <p:attrNameLst>
                                          <p:attrName>style.visibility</p:attrName>
                                        </p:attrNameLst>
                                      </p:cBhvr>
                                      <p:to>
                                        <p:strVal val="visible"/>
                                      </p:to>
                                    </p:set>
                                    <p:animEffect transition="in" filter="slide(fromTop)">
                                      <p:cBhvr>
                                        <p:cTn id="26" dur="500"/>
                                        <p:tgtEl>
                                          <p:spTgt spid="2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组合 95"/>
          <p:cNvGrpSpPr/>
          <p:nvPr/>
        </p:nvGrpSpPr>
        <p:grpSpPr>
          <a:xfrm>
            <a:off x="6750142" y="1428750"/>
            <a:ext cx="2011680" cy="1508760"/>
            <a:chOff x="6750142" y="1428750"/>
            <a:chExt cx="2011680" cy="1508760"/>
          </a:xfrm>
        </p:grpSpPr>
        <p:sp>
          <p:nvSpPr>
            <p:cNvPr id="184" name="Rectangle 183"/>
            <p:cNvSpPr/>
            <p:nvPr/>
          </p:nvSpPr>
          <p:spPr bwMode="auto">
            <a:xfrm>
              <a:off x="6750142" y="1428750"/>
              <a:ext cx="2011680" cy="150876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37"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85" name="Picture 174"/>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66585" y="1543992"/>
              <a:ext cx="727137" cy="724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 name="TextBox 185"/>
            <p:cNvSpPr txBox="1"/>
            <p:nvPr/>
          </p:nvSpPr>
          <p:spPr>
            <a:xfrm>
              <a:off x="8416698" y="1428750"/>
              <a:ext cx="267381" cy="461665"/>
            </a:xfrm>
            <a:prstGeom prst="rect">
              <a:avLst/>
            </a:prstGeom>
            <a:noFill/>
          </p:spPr>
          <p:txBody>
            <a:bodyPr wrap="none" lIns="0" tIns="0" rIns="45720" bIns="0" rtlCol="0">
              <a:spAutoFit/>
            </a:bodyPr>
            <a:lstStyle/>
            <a:p>
              <a:r>
                <a:rPr lang="en-US" sz="3000" b="1" dirty="0">
                  <a:gradFill>
                    <a:gsLst>
                      <a:gs pos="0">
                        <a:schemeClr val="accent4">
                          <a:lumMod val="60000"/>
                          <a:lumOff val="40000"/>
                        </a:schemeClr>
                      </a:gs>
                      <a:gs pos="86000">
                        <a:schemeClr val="accent4">
                          <a:lumMod val="60000"/>
                          <a:lumOff val="40000"/>
                        </a:schemeClr>
                      </a:gs>
                    </a:gsLst>
                    <a:lin ang="5400000" scaled="0"/>
                  </a:gradFill>
                </a:rPr>
                <a:t>4</a:t>
              </a:r>
            </a:p>
          </p:txBody>
        </p:sp>
      </p:grpSp>
      <p:grpSp>
        <p:nvGrpSpPr>
          <p:cNvPr id="94" name="组合 93"/>
          <p:cNvGrpSpPr/>
          <p:nvPr/>
        </p:nvGrpSpPr>
        <p:grpSpPr>
          <a:xfrm>
            <a:off x="2500920" y="1428750"/>
            <a:ext cx="2011680" cy="1508760"/>
            <a:chOff x="2500920" y="1428750"/>
            <a:chExt cx="2011680" cy="1508760"/>
          </a:xfrm>
        </p:grpSpPr>
        <p:sp>
          <p:nvSpPr>
            <p:cNvPr id="172" name="Rectangle 171"/>
            <p:cNvSpPr/>
            <p:nvPr/>
          </p:nvSpPr>
          <p:spPr bwMode="auto">
            <a:xfrm>
              <a:off x="2500920" y="1428750"/>
              <a:ext cx="2011680" cy="150876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37"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73" name="Picture 172"/>
            <p:cNvPicPr>
              <a:picLocks/>
            </p:cNvPicPr>
            <p:nvPr/>
          </p:nvPicPr>
          <p:blipFill>
            <a:blip r:embed="rId5">
              <a:extLst>
                <a:ext uri="{28A0092B-C50C-407E-A947-70E740481C1C}">
                  <a14:useLocalDpi xmlns:a14="http://schemas.microsoft.com/office/drawing/2010/main" val="0"/>
                </a:ext>
              </a:extLst>
            </a:blip>
            <a:stretch>
              <a:fillRect/>
            </a:stretch>
          </p:blipFill>
          <p:spPr>
            <a:xfrm>
              <a:off x="2622227" y="1543992"/>
              <a:ext cx="693083" cy="695048"/>
            </a:xfrm>
            <a:prstGeom prst="rect">
              <a:avLst/>
            </a:prstGeom>
          </p:spPr>
        </p:pic>
        <p:sp>
          <p:nvSpPr>
            <p:cNvPr id="174" name="TextBox 173"/>
            <p:cNvSpPr txBox="1"/>
            <p:nvPr/>
          </p:nvSpPr>
          <p:spPr>
            <a:xfrm>
              <a:off x="4167476" y="1428750"/>
              <a:ext cx="267381" cy="461665"/>
            </a:xfrm>
            <a:prstGeom prst="rect">
              <a:avLst/>
            </a:prstGeom>
            <a:noFill/>
          </p:spPr>
          <p:txBody>
            <a:bodyPr wrap="none" lIns="0" tIns="0" rIns="45720" bIns="0" rtlCol="0">
              <a:spAutoFit/>
            </a:bodyPr>
            <a:lstStyle/>
            <a:p>
              <a:r>
                <a:rPr lang="en-US" sz="3000" b="1" dirty="0">
                  <a:gradFill>
                    <a:gsLst>
                      <a:gs pos="0">
                        <a:schemeClr val="accent4">
                          <a:lumMod val="60000"/>
                          <a:lumOff val="40000"/>
                        </a:schemeClr>
                      </a:gs>
                      <a:gs pos="86000">
                        <a:schemeClr val="accent4">
                          <a:lumMod val="60000"/>
                          <a:lumOff val="40000"/>
                        </a:schemeClr>
                      </a:gs>
                    </a:gsLst>
                    <a:lin ang="5400000" scaled="0"/>
                  </a:gradFill>
                </a:rPr>
                <a:t>2</a:t>
              </a:r>
            </a:p>
          </p:txBody>
        </p:sp>
      </p:grpSp>
      <p:grpSp>
        <p:nvGrpSpPr>
          <p:cNvPr id="18" name="Group of Crosshairs" hidden="1"/>
          <p:cNvGrpSpPr/>
          <p:nvPr/>
        </p:nvGrpSpPr>
        <p:grpSpPr>
          <a:xfrm>
            <a:off x="923362" y="1839040"/>
            <a:ext cx="24288292" cy="688181"/>
            <a:chOff x="928053" y="4429828"/>
            <a:chExt cx="24288292" cy="917575"/>
          </a:xfrm>
        </p:grpSpPr>
        <p:sp>
          <p:nvSpPr>
            <p:cNvPr id="157" name="Crosshair"/>
            <p:cNvSpPr>
              <a:spLocks/>
            </p:cNvSpPr>
            <p:nvPr/>
          </p:nvSpPr>
          <p:spPr bwMode="auto">
            <a:xfrm>
              <a:off x="92805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Crosshair"/>
            <p:cNvSpPr>
              <a:spLocks/>
            </p:cNvSpPr>
            <p:nvPr/>
          </p:nvSpPr>
          <p:spPr bwMode="auto">
            <a:xfrm>
              <a:off x="3052664"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Crosshair"/>
            <p:cNvSpPr>
              <a:spLocks/>
            </p:cNvSpPr>
            <p:nvPr/>
          </p:nvSpPr>
          <p:spPr bwMode="auto">
            <a:xfrm>
              <a:off x="5177275"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Crosshair"/>
            <p:cNvSpPr>
              <a:spLocks/>
            </p:cNvSpPr>
            <p:nvPr/>
          </p:nvSpPr>
          <p:spPr bwMode="auto">
            <a:xfrm>
              <a:off x="7301886"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Crosshair"/>
            <p:cNvSpPr>
              <a:spLocks/>
            </p:cNvSpPr>
            <p:nvPr/>
          </p:nvSpPr>
          <p:spPr bwMode="auto">
            <a:xfrm>
              <a:off x="9426497"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Crosshair"/>
            <p:cNvSpPr>
              <a:spLocks/>
            </p:cNvSpPr>
            <p:nvPr/>
          </p:nvSpPr>
          <p:spPr bwMode="auto">
            <a:xfrm>
              <a:off x="11551108"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Crosshair"/>
            <p:cNvSpPr>
              <a:spLocks/>
            </p:cNvSpPr>
            <p:nvPr/>
          </p:nvSpPr>
          <p:spPr bwMode="auto">
            <a:xfrm>
              <a:off x="13675719"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Crosshair"/>
            <p:cNvSpPr>
              <a:spLocks/>
            </p:cNvSpPr>
            <p:nvPr/>
          </p:nvSpPr>
          <p:spPr bwMode="auto">
            <a:xfrm>
              <a:off x="1580033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Crosshair"/>
            <p:cNvSpPr>
              <a:spLocks/>
            </p:cNvSpPr>
            <p:nvPr/>
          </p:nvSpPr>
          <p:spPr bwMode="auto">
            <a:xfrm>
              <a:off x="17924941"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Crosshair"/>
            <p:cNvSpPr>
              <a:spLocks/>
            </p:cNvSpPr>
            <p:nvPr/>
          </p:nvSpPr>
          <p:spPr bwMode="auto">
            <a:xfrm>
              <a:off x="20049552"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Crosshair"/>
            <p:cNvSpPr>
              <a:spLocks/>
            </p:cNvSpPr>
            <p:nvPr/>
          </p:nvSpPr>
          <p:spPr bwMode="auto">
            <a:xfrm>
              <a:off x="2217416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Crosshair"/>
            <p:cNvSpPr>
              <a:spLocks/>
            </p:cNvSpPr>
            <p:nvPr/>
          </p:nvSpPr>
          <p:spPr bwMode="auto">
            <a:xfrm>
              <a:off x="2429877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1" name="Rectangle 70"/>
          <p:cNvSpPr/>
          <p:nvPr/>
        </p:nvSpPr>
        <p:spPr bwMode="auto">
          <a:xfrm>
            <a:off x="378654" y="3552457"/>
            <a:ext cx="8372207" cy="467390"/>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defTabSz="685637" fontAlgn="base">
              <a:spcBef>
                <a:spcPct val="0"/>
              </a:spcBef>
              <a:spcAft>
                <a:spcPct val="0"/>
              </a:spcAft>
            </a:pPr>
            <a:r>
              <a:rPr lang="zh-CN" altLang="en-US" sz="2100" b="1" dirty="0">
                <a:solidFill>
                  <a:schemeClr val="tx1"/>
                </a:solidFill>
                <a:latin typeface="楷体" pitchFamily="49" charset="-122"/>
                <a:ea typeface="楷体" pitchFamily="49" charset="-122"/>
              </a:rPr>
              <a:t>“个体劳动的神秘技巧”  </a:t>
            </a:r>
            <a:r>
              <a:rPr lang="en-US" altLang="zh-CN" sz="2100" b="1" dirty="0">
                <a:solidFill>
                  <a:schemeClr val="tx1"/>
                </a:solidFill>
                <a:latin typeface="楷体" pitchFamily="49" charset="-122"/>
                <a:ea typeface="楷体" pitchFamily="49" charset="-122"/>
              </a:rPr>
              <a:t>-&gt;  </a:t>
            </a:r>
            <a:r>
              <a:rPr lang="zh-CN" altLang="en-US" sz="2100" b="1" dirty="0">
                <a:solidFill>
                  <a:schemeClr val="tx1"/>
                </a:solidFill>
                <a:latin typeface="楷体" pitchFamily="49" charset="-122"/>
                <a:ea typeface="楷体" pitchFamily="49" charset="-122"/>
              </a:rPr>
              <a:t>工程项目。</a:t>
            </a:r>
            <a:endParaRPr lang="en-US" sz="2100" dirty="0">
              <a:solidFill>
                <a:schemeClr val="tx1"/>
              </a:solidFill>
            </a:endParaRPr>
          </a:p>
        </p:txBody>
      </p:sp>
      <p:sp>
        <p:nvSpPr>
          <p:cNvPr id="72" name="Rectangle 71"/>
          <p:cNvSpPr/>
          <p:nvPr/>
        </p:nvSpPr>
        <p:spPr bwMode="auto">
          <a:xfrm>
            <a:off x="376306" y="3017525"/>
            <a:ext cx="8372207" cy="453683"/>
          </a:xfrm>
          <a:prstGeom prst="rect">
            <a:avLst/>
          </a:prstGeom>
          <a:solidFill>
            <a:schemeClr val="accent5"/>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defTabSz="685637" fontAlgn="base">
              <a:spcBef>
                <a:spcPct val="0"/>
              </a:spcBef>
              <a:spcAft>
                <a:spcPct val="0"/>
              </a:spcAft>
            </a:pPr>
            <a:r>
              <a:rPr lang="zh-CN" altLang="en-US" sz="2100" b="1" dirty="0">
                <a:solidFill>
                  <a:schemeClr val="tx1"/>
                </a:solidFill>
                <a:latin typeface="楷体" pitchFamily="49" charset="-122"/>
                <a:ea typeface="楷体" pitchFamily="49" charset="-122"/>
              </a:rPr>
              <a:t>“软件就是程序”  </a:t>
            </a:r>
            <a:r>
              <a:rPr lang="en-US" altLang="zh-CN" sz="2100" b="1" dirty="0">
                <a:solidFill>
                  <a:schemeClr val="tx1"/>
                </a:solidFill>
                <a:latin typeface="楷体" pitchFamily="49" charset="-122"/>
                <a:ea typeface="楷体" pitchFamily="49" charset="-122"/>
              </a:rPr>
              <a:t>-&gt;  </a:t>
            </a:r>
            <a:r>
              <a:rPr lang="zh-CN" altLang="en-US" sz="2100" b="1" dirty="0">
                <a:solidFill>
                  <a:schemeClr val="tx1"/>
                </a:solidFill>
                <a:latin typeface="楷体" pitchFamily="49" charset="-122"/>
                <a:ea typeface="楷体" pitchFamily="49" charset="-122"/>
              </a:rPr>
              <a:t>完整的配置</a:t>
            </a:r>
            <a:r>
              <a:rPr lang="zh-CN" altLang="en-US" sz="2100" dirty="0">
                <a:solidFill>
                  <a:schemeClr val="tx1"/>
                </a:solidFill>
              </a:rPr>
              <a:t>。</a:t>
            </a:r>
            <a:endParaRPr lang="en-US" sz="2100" dirty="0">
              <a:solidFill>
                <a:schemeClr val="tx1"/>
              </a:solidFill>
            </a:endParaRPr>
          </a:p>
        </p:txBody>
      </p:sp>
      <p:sp>
        <p:nvSpPr>
          <p:cNvPr id="3" name="Title 2"/>
          <p:cNvSpPr>
            <a:spLocks noGrp="1"/>
          </p:cNvSpPr>
          <p:nvPr>
            <p:ph type="title"/>
          </p:nvPr>
        </p:nvSpPr>
        <p:spPr>
          <a:xfrm>
            <a:off x="389436" y="171451"/>
            <a:ext cx="8363938" cy="457049"/>
          </a:xfrm>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3</a:t>
            </a:r>
            <a:r>
              <a:rPr lang="zh-CN" altLang="en-US" b="1" dirty="0">
                <a:latin typeface="楷体" pitchFamily="49" charset="-122"/>
                <a:ea typeface="楷体" pitchFamily="49" charset="-122"/>
              </a:rPr>
              <a:t>）消除软件危机的途径</a:t>
            </a:r>
            <a:endParaRPr lang="en-US" dirty="0"/>
          </a:p>
        </p:txBody>
      </p:sp>
      <p:grpSp>
        <p:nvGrpSpPr>
          <p:cNvPr id="95" name="组合 94"/>
          <p:cNvGrpSpPr/>
          <p:nvPr/>
        </p:nvGrpSpPr>
        <p:grpSpPr>
          <a:xfrm>
            <a:off x="4625531" y="1428750"/>
            <a:ext cx="2011680" cy="1508760"/>
            <a:chOff x="4625531" y="1428750"/>
            <a:chExt cx="2011680" cy="1508760"/>
          </a:xfrm>
        </p:grpSpPr>
        <p:sp>
          <p:nvSpPr>
            <p:cNvPr id="181" name="Rectangle 180"/>
            <p:cNvSpPr/>
            <p:nvPr/>
          </p:nvSpPr>
          <p:spPr bwMode="auto">
            <a:xfrm>
              <a:off x="4625531" y="1428750"/>
              <a:ext cx="2011680" cy="150876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37" fontAlgn="base">
                <a:spcBef>
                  <a:spcPct val="0"/>
                </a:spcBef>
                <a:spcAft>
                  <a:spcPct val="0"/>
                </a:spcAft>
              </a:pPr>
              <a:endParaRPr lang="en-US" sz="1500" dirty="0">
                <a:gradFill>
                  <a:gsLst>
                    <a:gs pos="0">
                      <a:srgbClr val="FFFFFF"/>
                    </a:gs>
                    <a:gs pos="100000">
                      <a:srgbClr val="FFFFFF"/>
                    </a:gs>
                  </a:gsLst>
                  <a:lin ang="5400000" scaled="0"/>
                </a:gradFill>
              </a:endParaRPr>
            </a:p>
          </p:txBody>
        </p:sp>
        <p:sp>
          <p:nvSpPr>
            <p:cNvPr id="183" name="TextBox 182"/>
            <p:cNvSpPr txBox="1"/>
            <p:nvPr/>
          </p:nvSpPr>
          <p:spPr>
            <a:xfrm>
              <a:off x="6296092" y="1428750"/>
              <a:ext cx="267381" cy="461665"/>
            </a:xfrm>
            <a:prstGeom prst="rect">
              <a:avLst/>
            </a:prstGeom>
            <a:noFill/>
          </p:spPr>
          <p:txBody>
            <a:bodyPr wrap="none" lIns="0" tIns="0" rIns="45720" bIns="0" rtlCol="0">
              <a:spAutoFit/>
            </a:bodyPr>
            <a:lstStyle/>
            <a:p>
              <a:r>
                <a:rPr lang="en-US" sz="3000" b="1" dirty="0">
                  <a:gradFill>
                    <a:gsLst>
                      <a:gs pos="0">
                        <a:schemeClr val="accent4">
                          <a:lumMod val="60000"/>
                          <a:lumOff val="40000"/>
                        </a:schemeClr>
                      </a:gs>
                      <a:gs pos="86000">
                        <a:schemeClr val="accent4">
                          <a:lumMod val="60000"/>
                          <a:lumOff val="40000"/>
                        </a:schemeClr>
                      </a:gs>
                    </a:gsLst>
                    <a:lin ang="5400000" scaled="0"/>
                  </a:gradFill>
                </a:rPr>
                <a:t>3</a:t>
              </a:r>
            </a:p>
          </p:txBody>
        </p:sp>
        <p:sp>
          <p:nvSpPr>
            <p:cNvPr id="77" name="Freeform 84"/>
            <p:cNvSpPr>
              <a:spLocks noEditPoints="1"/>
            </p:cNvSpPr>
            <p:nvPr/>
          </p:nvSpPr>
          <p:spPr bwMode="auto">
            <a:xfrm>
              <a:off x="4857752" y="1543992"/>
              <a:ext cx="662746" cy="655430"/>
            </a:xfrm>
            <a:custGeom>
              <a:avLst/>
              <a:gdLst>
                <a:gd name="T0" fmla="*/ 314 w 314"/>
                <a:gd name="T1" fmla="*/ 301 h 311"/>
                <a:gd name="T2" fmla="*/ 189 w 314"/>
                <a:gd name="T3" fmla="*/ 176 h 311"/>
                <a:gd name="T4" fmla="*/ 214 w 314"/>
                <a:gd name="T5" fmla="*/ 107 h 311"/>
                <a:gd name="T6" fmla="*/ 107 w 314"/>
                <a:gd name="T7" fmla="*/ 0 h 311"/>
                <a:gd name="T8" fmla="*/ 0 w 314"/>
                <a:gd name="T9" fmla="*/ 107 h 311"/>
                <a:gd name="T10" fmla="*/ 107 w 314"/>
                <a:gd name="T11" fmla="*/ 215 h 311"/>
                <a:gd name="T12" fmla="*/ 179 w 314"/>
                <a:gd name="T13" fmla="*/ 186 h 311"/>
                <a:gd name="T14" fmla="*/ 304 w 314"/>
                <a:gd name="T15" fmla="*/ 311 h 311"/>
                <a:gd name="T16" fmla="*/ 314 w 314"/>
                <a:gd name="T17" fmla="*/ 301 h 311"/>
                <a:gd name="T18" fmla="*/ 107 w 314"/>
                <a:gd name="T19" fmla="*/ 200 h 311"/>
                <a:gd name="T20" fmla="*/ 14 w 314"/>
                <a:gd name="T21" fmla="*/ 107 h 311"/>
                <a:gd name="T22" fmla="*/ 107 w 314"/>
                <a:gd name="T23" fmla="*/ 15 h 311"/>
                <a:gd name="T24" fmla="*/ 199 w 314"/>
                <a:gd name="T25" fmla="*/ 107 h 311"/>
                <a:gd name="T26" fmla="*/ 107 w 314"/>
                <a:gd name="T27" fmla="*/ 20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4" h="311">
                  <a:moveTo>
                    <a:pt x="314" y="301"/>
                  </a:moveTo>
                  <a:cubicBezTo>
                    <a:pt x="189" y="176"/>
                    <a:pt x="189" y="176"/>
                    <a:pt x="189" y="176"/>
                  </a:cubicBezTo>
                  <a:cubicBezTo>
                    <a:pt x="205" y="157"/>
                    <a:pt x="214" y="133"/>
                    <a:pt x="214" y="107"/>
                  </a:cubicBezTo>
                  <a:cubicBezTo>
                    <a:pt x="214" y="48"/>
                    <a:pt x="166" y="0"/>
                    <a:pt x="107" y="0"/>
                  </a:cubicBezTo>
                  <a:cubicBezTo>
                    <a:pt x="48" y="0"/>
                    <a:pt x="0" y="48"/>
                    <a:pt x="0" y="107"/>
                  </a:cubicBezTo>
                  <a:cubicBezTo>
                    <a:pt x="0" y="167"/>
                    <a:pt x="48" y="215"/>
                    <a:pt x="107" y="215"/>
                  </a:cubicBezTo>
                  <a:cubicBezTo>
                    <a:pt x="135" y="215"/>
                    <a:pt x="160" y="204"/>
                    <a:pt x="179" y="186"/>
                  </a:cubicBezTo>
                  <a:cubicBezTo>
                    <a:pt x="304" y="311"/>
                    <a:pt x="304" y="311"/>
                    <a:pt x="304" y="311"/>
                  </a:cubicBezTo>
                  <a:lnTo>
                    <a:pt x="314" y="301"/>
                  </a:lnTo>
                  <a:close/>
                  <a:moveTo>
                    <a:pt x="107" y="200"/>
                  </a:moveTo>
                  <a:cubicBezTo>
                    <a:pt x="56" y="200"/>
                    <a:pt x="14" y="158"/>
                    <a:pt x="14" y="107"/>
                  </a:cubicBezTo>
                  <a:cubicBezTo>
                    <a:pt x="14" y="57"/>
                    <a:pt x="56" y="15"/>
                    <a:pt x="107" y="15"/>
                  </a:cubicBezTo>
                  <a:cubicBezTo>
                    <a:pt x="158" y="15"/>
                    <a:pt x="199" y="57"/>
                    <a:pt x="199" y="107"/>
                  </a:cubicBezTo>
                  <a:cubicBezTo>
                    <a:pt x="199" y="158"/>
                    <a:pt x="158" y="200"/>
                    <a:pt x="107" y="200"/>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93" name="组合 92"/>
          <p:cNvGrpSpPr/>
          <p:nvPr/>
        </p:nvGrpSpPr>
        <p:grpSpPr>
          <a:xfrm>
            <a:off x="376303" y="1430417"/>
            <a:ext cx="2011680" cy="1508760"/>
            <a:chOff x="376303" y="1430417"/>
            <a:chExt cx="2011680" cy="1508760"/>
          </a:xfrm>
        </p:grpSpPr>
        <p:grpSp>
          <p:nvGrpSpPr>
            <p:cNvPr id="20" name="Group 77"/>
            <p:cNvGrpSpPr/>
            <p:nvPr/>
          </p:nvGrpSpPr>
          <p:grpSpPr>
            <a:xfrm>
              <a:off x="376303" y="1430417"/>
              <a:ext cx="2011680" cy="1508760"/>
              <a:chOff x="381000" y="1905000"/>
              <a:chExt cx="2011680" cy="2011680"/>
            </a:xfrm>
            <a:solidFill>
              <a:schemeClr val="tx2">
                <a:lumMod val="75000"/>
              </a:schemeClr>
            </a:solidFill>
          </p:grpSpPr>
          <p:sp>
            <p:nvSpPr>
              <p:cNvPr id="79" name="Rectangle 78"/>
              <p:cNvSpPr/>
              <p:nvPr/>
            </p:nvSpPr>
            <p:spPr bwMode="auto">
              <a:xfrm>
                <a:off x="381000" y="1905000"/>
                <a:ext cx="2011680" cy="2011680"/>
              </a:xfrm>
              <a:prstGeom prst="rect">
                <a:avLst/>
              </a:prstGeom>
              <a:solidFill>
                <a:schemeClr val="accent5"/>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37" fontAlgn="base">
                  <a:spcBef>
                    <a:spcPct val="0"/>
                  </a:spcBef>
                  <a:spcAft>
                    <a:spcPct val="0"/>
                  </a:spcAft>
                </a:pPr>
                <a:endParaRPr lang="en-US" sz="1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80" name="TextBox 79"/>
              <p:cNvSpPr txBox="1"/>
              <p:nvPr/>
            </p:nvSpPr>
            <p:spPr>
              <a:xfrm>
                <a:off x="2051561" y="1905000"/>
                <a:ext cx="267381" cy="615553"/>
              </a:xfrm>
              <a:prstGeom prst="rect">
                <a:avLst/>
              </a:prstGeom>
              <a:solidFill>
                <a:schemeClr val="accent5"/>
              </a:solidFill>
            </p:spPr>
            <p:txBody>
              <a:bodyPr wrap="none" lIns="0" tIns="0" rIns="45720" bIns="0" rtlCol="0">
                <a:spAutoFit/>
              </a:bodyPr>
              <a:lstStyle/>
              <a:p>
                <a:r>
                  <a:rPr lang="en-US" sz="3000" b="1" dirty="0">
                    <a:gradFill>
                      <a:gsLst>
                        <a:gs pos="0">
                          <a:schemeClr val="accent5">
                            <a:lumMod val="60000"/>
                            <a:lumOff val="40000"/>
                          </a:schemeClr>
                        </a:gs>
                        <a:gs pos="86000">
                          <a:schemeClr val="accent5">
                            <a:lumMod val="60000"/>
                            <a:lumOff val="40000"/>
                          </a:schemeClr>
                        </a:gs>
                      </a:gsLst>
                      <a:lin ang="5400000" scaled="0"/>
                    </a:gradFill>
                  </a:rPr>
                  <a:t>1</a:t>
                </a:r>
              </a:p>
            </p:txBody>
          </p:sp>
        </p:grpSp>
        <p:pic>
          <p:nvPicPr>
            <p:cNvPr id="182" name="Picture 3"/>
            <p:cNvPicPr>
              <a:picLocks noChangeAspect="1" noChangeArrowheads="1"/>
            </p:cNvPicPr>
            <p:nvPr>
              <p:custDataLst>
                <p:tags r:id="rId1"/>
              </p:custDataLst>
            </p:nvPr>
          </p:nvPicPr>
          <p:blipFill>
            <a:blip r:embed="rId6" cstate="print">
              <a:extLst>
                <a:ext uri="{28A0092B-C50C-407E-A947-70E740481C1C}">
                  <a14:useLocalDpi xmlns:a14="http://schemas.microsoft.com/office/drawing/2010/main"/>
                </a:ext>
              </a:extLst>
            </a:blip>
            <a:srcRect/>
            <a:stretch>
              <a:fillRect/>
            </a:stretch>
          </p:blipFill>
          <p:spPr bwMode="auto">
            <a:xfrm>
              <a:off x="566070" y="1543992"/>
              <a:ext cx="579482" cy="738657"/>
            </a:xfrm>
            <a:prstGeom prst="rect">
              <a:avLst/>
            </a:prstGeom>
            <a:noFill/>
            <a:ln>
              <a:noFill/>
              <a:headEnd type="none" w="med" len="med"/>
              <a:tailEnd type="none" w="med" len="med"/>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84" name="TextBox 83"/>
          <p:cNvSpPr txBox="1"/>
          <p:nvPr/>
        </p:nvSpPr>
        <p:spPr>
          <a:xfrm>
            <a:off x="374808" y="2311332"/>
            <a:ext cx="2000264" cy="7386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000" b="1" dirty="0">
                <a:gradFill>
                  <a:gsLst>
                    <a:gs pos="0">
                      <a:srgbClr val="FFFFFF"/>
                    </a:gs>
                    <a:gs pos="100000">
                      <a:srgbClr val="FFFFFF"/>
                    </a:gs>
                  </a:gsLst>
                  <a:lin ang="5400000" scaled="0"/>
                </a:gradFill>
                <a:latin typeface="楷体" pitchFamily="49" charset="-122"/>
                <a:ea typeface="楷体" pitchFamily="49" charset="-122"/>
              </a:rPr>
              <a:t>消除错误的概念和做法</a:t>
            </a:r>
            <a:endParaRPr lang="zh-CN" altLang="en-US" sz="2000" dirty="0">
              <a:solidFill>
                <a:schemeClr val="tx1">
                  <a:alpha val="99000"/>
                </a:schemeClr>
              </a:solidFill>
            </a:endParaRPr>
          </a:p>
        </p:txBody>
      </p:sp>
      <p:sp>
        <p:nvSpPr>
          <p:cNvPr id="88" name="TextBox 87"/>
          <p:cNvSpPr txBox="1"/>
          <p:nvPr/>
        </p:nvSpPr>
        <p:spPr>
          <a:xfrm>
            <a:off x="2437543" y="2378206"/>
            <a:ext cx="2214578" cy="61401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1550" b="1" dirty="0">
                <a:gradFill>
                  <a:gsLst>
                    <a:gs pos="0">
                      <a:srgbClr val="FFFFFF"/>
                    </a:gs>
                    <a:gs pos="100000">
                      <a:srgbClr val="FFFFFF"/>
                    </a:gs>
                  </a:gsLst>
                  <a:lin ang="5400000" scaled="0"/>
                </a:gradFill>
                <a:latin typeface="楷体" pitchFamily="49" charset="-122"/>
                <a:ea typeface="楷体" pitchFamily="49" charset="-122"/>
              </a:rPr>
              <a:t>推广使用实践中总结出来的成功技术和方法</a:t>
            </a:r>
          </a:p>
        </p:txBody>
      </p:sp>
      <p:sp>
        <p:nvSpPr>
          <p:cNvPr id="91" name="TextBox 90"/>
          <p:cNvSpPr txBox="1"/>
          <p:nvPr/>
        </p:nvSpPr>
        <p:spPr>
          <a:xfrm>
            <a:off x="4643438" y="2285998"/>
            <a:ext cx="2000264" cy="7386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开发和使用更好的软件工具</a:t>
            </a:r>
          </a:p>
        </p:txBody>
      </p:sp>
      <p:sp>
        <p:nvSpPr>
          <p:cNvPr id="92" name="TextBox 91"/>
          <p:cNvSpPr txBox="1"/>
          <p:nvPr/>
        </p:nvSpPr>
        <p:spPr>
          <a:xfrm>
            <a:off x="6715140" y="2285998"/>
            <a:ext cx="2000264" cy="7386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有必要的组织管理措施</a:t>
            </a:r>
          </a:p>
        </p:txBody>
      </p:sp>
    </p:spTree>
    <p:extLst>
      <p:ext uri="{BB962C8B-B14F-4D97-AF65-F5344CB8AC3E}">
        <p14:creationId xmlns:p14="http://schemas.microsoft.com/office/powerpoint/2010/main" val="74577387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slide(fromLeft)">
                                      <p:cBhvr>
                                        <p:cTn id="7" dur="500"/>
                                        <p:tgtEl>
                                          <p:spTgt spid="93"/>
                                        </p:tgtEl>
                                      </p:cBhvr>
                                    </p:animEffect>
                                  </p:childTnLst>
                                </p:cTn>
                              </p:par>
                            </p:childTnLst>
                          </p:cTn>
                        </p:par>
                        <p:par>
                          <p:cTn id="8" fill="hold">
                            <p:stCondLst>
                              <p:cond delay="500"/>
                            </p:stCondLst>
                            <p:childTnLst>
                              <p:par>
                                <p:cTn id="9" presetID="12" presetClass="entr" presetSubtype="8" fill="hold" nodeType="afterEffect">
                                  <p:stCondLst>
                                    <p:cond delay="0"/>
                                  </p:stCondLst>
                                  <p:childTnLst>
                                    <p:set>
                                      <p:cBhvr>
                                        <p:cTn id="10" dur="1" fill="hold">
                                          <p:stCondLst>
                                            <p:cond delay="0"/>
                                          </p:stCondLst>
                                        </p:cTn>
                                        <p:tgtEl>
                                          <p:spTgt spid="94"/>
                                        </p:tgtEl>
                                        <p:attrNameLst>
                                          <p:attrName>style.visibility</p:attrName>
                                        </p:attrNameLst>
                                      </p:cBhvr>
                                      <p:to>
                                        <p:strVal val="visible"/>
                                      </p:to>
                                    </p:set>
                                    <p:animEffect transition="in" filter="slide(fromLeft)">
                                      <p:cBhvr>
                                        <p:cTn id="11" dur="500"/>
                                        <p:tgtEl>
                                          <p:spTgt spid="94"/>
                                        </p:tgtEl>
                                      </p:cBhvr>
                                    </p:animEffect>
                                  </p:childTnLst>
                                </p:cTn>
                              </p:par>
                            </p:childTnLst>
                          </p:cTn>
                        </p:par>
                        <p:par>
                          <p:cTn id="12" fill="hold">
                            <p:stCondLst>
                              <p:cond delay="1000"/>
                            </p:stCondLst>
                            <p:childTnLst>
                              <p:par>
                                <p:cTn id="13" presetID="12" presetClass="entr" presetSubtype="8" fill="hold" nodeType="afterEffect">
                                  <p:stCondLst>
                                    <p:cond delay="0"/>
                                  </p:stCondLst>
                                  <p:childTnLst>
                                    <p:set>
                                      <p:cBhvr>
                                        <p:cTn id="14" dur="1" fill="hold">
                                          <p:stCondLst>
                                            <p:cond delay="0"/>
                                          </p:stCondLst>
                                        </p:cTn>
                                        <p:tgtEl>
                                          <p:spTgt spid="95"/>
                                        </p:tgtEl>
                                        <p:attrNameLst>
                                          <p:attrName>style.visibility</p:attrName>
                                        </p:attrNameLst>
                                      </p:cBhvr>
                                      <p:to>
                                        <p:strVal val="visible"/>
                                      </p:to>
                                    </p:set>
                                    <p:animEffect transition="in" filter="slide(fromLeft)">
                                      <p:cBhvr>
                                        <p:cTn id="15" dur="500"/>
                                        <p:tgtEl>
                                          <p:spTgt spid="95"/>
                                        </p:tgtEl>
                                      </p:cBhvr>
                                    </p:animEffect>
                                  </p:childTnLst>
                                </p:cTn>
                              </p:par>
                            </p:childTnLst>
                          </p:cTn>
                        </p:par>
                        <p:par>
                          <p:cTn id="16" fill="hold">
                            <p:stCondLst>
                              <p:cond delay="1500"/>
                            </p:stCondLst>
                            <p:childTnLst>
                              <p:par>
                                <p:cTn id="17" presetID="12" presetClass="entr" presetSubtype="8" fill="hold" nodeType="afterEffect">
                                  <p:stCondLst>
                                    <p:cond delay="0"/>
                                  </p:stCondLst>
                                  <p:childTnLst>
                                    <p:set>
                                      <p:cBhvr>
                                        <p:cTn id="18" dur="1" fill="hold">
                                          <p:stCondLst>
                                            <p:cond delay="0"/>
                                          </p:stCondLst>
                                        </p:cTn>
                                        <p:tgtEl>
                                          <p:spTgt spid="96"/>
                                        </p:tgtEl>
                                        <p:attrNameLst>
                                          <p:attrName>style.visibility</p:attrName>
                                        </p:attrNameLst>
                                      </p:cBhvr>
                                      <p:to>
                                        <p:strVal val="visible"/>
                                      </p:to>
                                    </p:set>
                                    <p:animEffect transition="in" filter="slide(fromLeft)">
                                      <p:cBhvr>
                                        <p:cTn id="19" dur="500"/>
                                        <p:tgtEl>
                                          <p:spTgt spid="96"/>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4" fill="hold" grpId="0" nodeType="click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slide(fromBottom)">
                                      <p:cBhvr>
                                        <p:cTn id="24" dur="500"/>
                                        <p:tgtEl>
                                          <p:spTgt spid="8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grpId="0" nodeType="clickEffect">
                                  <p:stCondLst>
                                    <p:cond delay="0"/>
                                  </p:stCondLst>
                                  <p:childTnLst>
                                    <p:set>
                                      <p:cBhvr>
                                        <p:cTn id="28" dur="1" fill="hold">
                                          <p:stCondLst>
                                            <p:cond delay="0"/>
                                          </p:stCondLst>
                                        </p:cTn>
                                        <p:tgtEl>
                                          <p:spTgt spid="72"/>
                                        </p:tgtEl>
                                        <p:attrNameLst>
                                          <p:attrName>style.visibility</p:attrName>
                                        </p:attrNameLst>
                                      </p:cBhvr>
                                      <p:to>
                                        <p:strVal val="visible"/>
                                      </p:to>
                                    </p:set>
                                    <p:anim calcmode="lin" valueType="num">
                                      <p:cBhvr additive="base">
                                        <p:cTn id="29" dur="1000" fill="hold"/>
                                        <p:tgtEl>
                                          <p:spTgt spid="72"/>
                                        </p:tgtEl>
                                        <p:attrNameLst>
                                          <p:attrName>ppt_x</p:attrName>
                                        </p:attrNameLst>
                                      </p:cBhvr>
                                      <p:tavLst>
                                        <p:tav tm="0">
                                          <p:val>
                                            <p:strVal val="1+#ppt_w/2"/>
                                          </p:val>
                                        </p:tav>
                                        <p:tav tm="100000">
                                          <p:val>
                                            <p:strVal val="#ppt_x"/>
                                          </p:val>
                                        </p:tav>
                                      </p:tavLst>
                                    </p:anim>
                                    <p:anim calcmode="lin" valueType="num">
                                      <p:cBhvr additive="base">
                                        <p:cTn id="30" dur="1000" fill="hold"/>
                                        <p:tgtEl>
                                          <p:spTgt spid="72"/>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2" fill="hold" grpId="0" nodeType="clickEffect">
                                  <p:stCondLst>
                                    <p:cond delay="0"/>
                                  </p:stCondLst>
                                  <p:childTnLst>
                                    <p:set>
                                      <p:cBhvr>
                                        <p:cTn id="34" dur="1" fill="hold">
                                          <p:stCondLst>
                                            <p:cond delay="0"/>
                                          </p:stCondLst>
                                        </p:cTn>
                                        <p:tgtEl>
                                          <p:spTgt spid="71"/>
                                        </p:tgtEl>
                                        <p:attrNameLst>
                                          <p:attrName>style.visibility</p:attrName>
                                        </p:attrNameLst>
                                      </p:cBhvr>
                                      <p:to>
                                        <p:strVal val="visible"/>
                                      </p:to>
                                    </p:set>
                                    <p:anim calcmode="lin" valueType="num">
                                      <p:cBhvr additive="base">
                                        <p:cTn id="35" dur="1000" fill="hold"/>
                                        <p:tgtEl>
                                          <p:spTgt spid="71"/>
                                        </p:tgtEl>
                                        <p:attrNameLst>
                                          <p:attrName>ppt_x</p:attrName>
                                        </p:attrNameLst>
                                      </p:cBhvr>
                                      <p:tavLst>
                                        <p:tav tm="0">
                                          <p:val>
                                            <p:strVal val="1+#ppt_w/2"/>
                                          </p:val>
                                        </p:tav>
                                        <p:tav tm="100000">
                                          <p:val>
                                            <p:strVal val="#ppt_x"/>
                                          </p:val>
                                        </p:tav>
                                      </p:tavLst>
                                    </p:anim>
                                    <p:anim calcmode="lin" valueType="num">
                                      <p:cBhvr additive="base">
                                        <p:cTn id="36" dur="1000" fill="hold"/>
                                        <p:tgtEl>
                                          <p:spTgt spid="71"/>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88"/>
                                        </p:tgtEl>
                                        <p:attrNameLst>
                                          <p:attrName>style.visibility</p:attrName>
                                        </p:attrNameLst>
                                      </p:cBhvr>
                                      <p:to>
                                        <p:strVal val="visible"/>
                                      </p:to>
                                    </p:set>
                                    <p:animEffect transition="in" filter="slide(fromBottom)">
                                      <p:cBhvr>
                                        <p:cTn id="41" dur="500"/>
                                        <p:tgtEl>
                                          <p:spTgt spid="8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grpId="0" nodeType="click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slide(fromBottom)">
                                      <p:cBhvr>
                                        <p:cTn id="46" dur="500"/>
                                        <p:tgtEl>
                                          <p:spTgt spid="91"/>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92"/>
                                        </p:tgtEl>
                                        <p:attrNameLst>
                                          <p:attrName>style.visibility</p:attrName>
                                        </p:attrNameLst>
                                      </p:cBhvr>
                                      <p:to>
                                        <p:strVal val="visible"/>
                                      </p:to>
                                    </p:set>
                                    <p:animEffect transition="in" filter="slide(fromBottom)">
                                      <p:cBhvr>
                                        <p:cTn id="51" dur="500"/>
                                        <p:tgtEl>
                                          <p:spTgt spid="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84" grpId="0"/>
      <p:bldP spid="88" grpId="0"/>
      <p:bldP spid="91" grpId="0"/>
      <p:bldP spid="9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805914" y="3813089"/>
            <a:ext cx="1341564" cy="829851"/>
          </a:xfrm>
          <a:prstGeom prst="rect">
            <a:avLst/>
          </a:prstGeom>
          <a:noFill/>
          <a:ln w="25400" cap="flat" cmpd="sng" algn="ctr">
            <a:noFill/>
            <a:prstDash val="solid"/>
          </a:ln>
          <a:effectLst/>
        </p:spPr>
        <p:txBody>
          <a:bodyPr lIns="0" tIns="45656" rIns="91313" bIns="45656" anchor="t"/>
          <a:lstStyle/>
          <a:p>
            <a:pPr algn="ctr" defTabSz="684885"/>
            <a:endParaRPr lang="en-US" sz="1700" kern="0" spc="-38" dirty="0">
              <a:solidFill>
                <a:srgbClr val="FFFFFF">
                  <a:alpha val="99000"/>
                </a:srgbClr>
              </a:solidFill>
              <a:latin typeface="Segoe UI Light" pitchFamily="34" charset="0"/>
            </a:endParaRPr>
          </a:p>
        </p:txBody>
      </p:sp>
      <p:sp>
        <p:nvSpPr>
          <p:cNvPr id="4" name="Rectangle 3"/>
          <p:cNvSpPr/>
          <p:nvPr/>
        </p:nvSpPr>
        <p:spPr bwMode="auto">
          <a:xfrm>
            <a:off x="302703" y="1167805"/>
            <a:ext cx="1343025" cy="1057275"/>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硬件向巨型机和微型机两方面发展</a:t>
            </a:r>
            <a:endParaRPr lang="en-US" altLang="en-US" sz="1600" b="1" dirty="0">
              <a:latin typeface="楷体" pitchFamily="49" charset="-122"/>
              <a:ea typeface="楷体" pitchFamily="49" charset="-122"/>
            </a:endParaRPr>
          </a:p>
        </p:txBody>
      </p:sp>
      <p:sp>
        <p:nvSpPr>
          <p:cNvPr id="5" name="Rectangle 4"/>
          <p:cNvSpPr/>
          <p:nvPr/>
        </p:nvSpPr>
        <p:spPr>
          <a:xfrm>
            <a:off x="302703" y="2315300"/>
            <a:ext cx="1343025" cy="1057275"/>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r>
              <a:rPr lang="zh-CN" altLang="en-US" sz="1600" b="1" dirty="0">
                <a:solidFill>
                  <a:schemeClr val="bg1"/>
                </a:solidFill>
                <a:latin typeface="楷体" pitchFamily="49" charset="-122"/>
                <a:ea typeface="楷体" pitchFamily="49" charset="-122"/>
              </a:rPr>
              <a:t>网络软件、分布式应用和软件得到发展</a:t>
            </a:r>
            <a:endParaRPr lang="en-US" altLang="en-US" sz="1600" b="1" dirty="0">
              <a:solidFill>
                <a:schemeClr val="bg1"/>
              </a:solidFill>
              <a:latin typeface="楷体" pitchFamily="49" charset="-122"/>
              <a:ea typeface="楷体" pitchFamily="49" charset="-122"/>
            </a:endParaRPr>
          </a:p>
        </p:txBody>
      </p:sp>
      <p:sp>
        <p:nvSpPr>
          <p:cNvPr id="8" name="Rectangle 7"/>
          <p:cNvSpPr/>
          <p:nvPr/>
        </p:nvSpPr>
        <p:spPr bwMode="auto">
          <a:xfrm>
            <a:off x="3172306" y="1167805"/>
            <a:ext cx="1343025" cy="1057275"/>
          </a:xfrm>
          <a:prstGeom prst="rect">
            <a:avLst/>
          </a:prstGeom>
          <a:solidFill>
            <a:schemeClr val="accent3"/>
          </a:solidFill>
          <a:effectLst/>
        </p:spPr>
        <p:txBody>
          <a:bodyPr lIns="114164" tIns="114164" rIns="114164" bIns="152217" anchor="t" anchorCtr="0">
            <a:noAutofit/>
          </a:bodyPr>
          <a:lstStyle/>
          <a:p>
            <a:pPr defTabSz="913210">
              <a:defRPr/>
            </a:pPr>
            <a:r>
              <a:rPr lang="zh-CN" altLang="en-US" sz="1600" b="1" dirty="0">
                <a:latin typeface="楷体" pitchFamily="49" charset="-122"/>
                <a:ea typeface="楷体" pitchFamily="49" charset="-122"/>
              </a:rPr>
              <a:t>提出了软件工程</a:t>
            </a:r>
            <a:endParaRPr lang="en-US" altLang="en-US" sz="1600" b="1" dirty="0">
              <a:latin typeface="楷体" pitchFamily="49" charset="-122"/>
              <a:ea typeface="楷体" pitchFamily="49" charset="-122"/>
            </a:endParaRPr>
          </a:p>
        </p:txBody>
      </p:sp>
      <p:sp>
        <p:nvSpPr>
          <p:cNvPr id="9" name="Rectangle 8"/>
          <p:cNvSpPr/>
          <p:nvPr/>
        </p:nvSpPr>
        <p:spPr>
          <a:xfrm>
            <a:off x="3172306" y="2315300"/>
            <a:ext cx="1343025" cy="1057275"/>
          </a:xfrm>
          <a:prstGeom prst="rect">
            <a:avLst/>
          </a:prstGeom>
          <a:solidFill>
            <a:schemeClr val="accent3">
              <a:lumMod val="20000"/>
              <a:lumOff val="80000"/>
            </a:schemeClr>
          </a:solidFill>
          <a:effectLst/>
        </p:spPr>
        <p:txBody>
          <a:bodyPr lIns="114164" tIns="114164" rIns="114164" bIns="152217" anchor="t" anchorCtr="0">
            <a:noAutofit/>
          </a:bodyPr>
          <a:lstStyle/>
          <a:p>
            <a:pPr defTabSz="913210"/>
            <a:r>
              <a:rPr lang="zh-CN" altLang="en-US" sz="1600" b="1" dirty="0">
                <a:solidFill>
                  <a:schemeClr val="bg1"/>
                </a:solidFill>
                <a:latin typeface="楷体" pitchFamily="49" charset="-122"/>
                <a:ea typeface="楷体" pitchFamily="49" charset="-122"/>
              </a:rPr>
              <a:t>出现了“计算机辅助软件工程”</a:t>
            </a:r>
            <a:endParaRPr lang="en-US" altLang="en-US" sz="1600" b="1" dirty="0">
              <a:solidFill>
                <a:schemeClr val="bg1"/>
              </a:solidFill>
              <a:latin typeface="楷体" pitchFamily="49" charset="-122"/>
              <a:ea typeface="楷体" pitchFamily="49" charset="-122"/>
            </a:endParaRPr>
          </a:p>
        </p:txBody>
      </p:sp>
      <p:sp>
        <p:nvSpPr>
          <p:cNvPr id="12" name="Rectangle 11"/>
          <p:cNvSpPr/>
          <p:nvPr/>
        </p:nvSpPr>
        <p:spPr bwMode="auto">
          <a:xfrm>
            <a:off x="4607107" y="1167805"/>
            <a:ext cx="1343025" cy="1057275"/>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用工程化方法管理和开发软件</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13" name="Rectangle 12"/>
          <p:cNvSpPr/>
          <p:nvPr/>
        </p:nvSpPr>
        <p:spPr>
          <a:xfrm>
            <a:off x="4607107" y="2315300"/>
            <a:ext cx="1343025" cy="1057275"/>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marL="0" lvl="1"/>
            <a:r>
              <a:rPr lang="zh-CN" altLang="en-US" sz="1200" b="1" dirty="0">
                <a:solidFill>
                  <a:schemeClr val="bg1"/>
                </a:solidFill>
                <a:latin typeface="楷体" pitchFamily="49" charset="-122"/>
                <a:ea typeface="楷体" pitchFamily="49" charset="-122"/>
              </a:rPr>
              <a:t>研究软件开发模型、软件开发方法和技术、软件工具与环境、软件过程、软件自动化系统等</a:t>
            </a:r>
            <a:endParaRPr lang="en-US" altLang="zh-CN" sz="1200" b="1" dirty="0">
              <a:solidFill>
                <a:schemeClr val="bg1"/>
              </a:solidFill>
              <a:latin typeface="楷体" pitchFamily="49" charset="-122"/>
              <a:ea typeface="楷体" pitchFamily="49" charset="-122"/>
            </a:endParaRPr>
          </a:p>
        </p:txBody>
      </p:sp>
      <p:sp>
        <p:nvSpPr>
          <p:cNvPr id="16" name="Rectangle 15"/>
          <p:cNvSpPr/>
          <p:nvPr/>
        </p:nvSpPr>
        <p:spPr bwMode="auto">
          <a:xfrm>
            <a:off x="1737504" y="1167805"/>
            <a:ext cx="1343025" cy="1057275"/>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计算机网络飞速发展</a:t>
            </a:r>
            <a:endParaRPr lang="en-US" altLang="en-US" sz="1600" b="1" dirty="0">
              <a:latin typeface="楷体" pitchFamily="49" charset="-122"/>
              <a:ea typeface="楷体" pitchFamily="49" charset="-122"/>
            </a:endParaRPr>
          </a:p>
        </p:txBody>
      </p:sp>
      <p:sp>
        <p:nvSpPr>
          <p:cNvPr id="17" name="Rectangle 16"/>
          <p:cNvSpPr/>
          <p:nvPr/>
        </p:nvSpPr>
        <p:spPr>
          <a:xfrm>
            <a:off x="1737504" y="2315300"/>
            <a:ext cx="1343025" cy="1057275"/>
          </a:xfrm>
          <a:prstGeom prst="rect">
            <a:avLst/>
          </a:prstGeom>
          <a:solidFill>
            <a:schemeClr val="accent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r>
              <a:rPr lang="zh-CN" altLang="en-US" sz="1600" b="1" dirty="0">
                <a:solidFill>
                  <a:schemeClr val="bg1"/>
                </a:solidFill>
                <a:latin typeface="楷体" pitchFamily="49" charset="-122"/>
                <a:ea typeface="楷体" pitchFamily="49" charset="-122"/>
              </a:rPr>
              <a:t>个体合作方式转向工程方式</a:t>
            </a:r>
            <a:endParaRPr lang="en-US" altLang="en-US" sz="1600" b="1" dirty="0">
              <a:solidFill>
                <a:schemeClr val="bg1"/>
              </a:solidFill>
              <a:latin typeface="楷体" pitchFamily="49" charset="-122"/>
              <a:ea typeface="楷体" pitchFamily="49" charset="-122"/>
            </a:endParaRPr>
          </a:p>
        </p:txBody>
      </p:sp>
      <p:sp>
        <p:nvSpPr>
          <p:cNvPr id="20" name="Rectangle 19"/>
          <p:cNvSpPr/>
          <p:nvPr/>
        </p:nvSpPr>
        <p:spPr bwMode="auto">
          <a:xfrm>
            <a:off x="6041909" y="1167805"/>
            <a:ext cx="1343025" cy="1057275"/>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应用领域渗透到各个业务行业</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21" name="Rectangle 20"/>
          <p:cNvSpPr/>
          <p:nvPr/>
        </p:nvSpPr>
        <p:spPr>
          <a:xfrm>
            <a:off x="6041909" y="2315300"/>
            <a:ext cx="1459049" cy="1057275"/>
          </a:xfrm>
          <a:prstGeom prst="rect">
            <a:avLst/>
          </a:prstGeom>
          <a:solidFill>
            <a:schemeClr val="accent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marL="0" lvl="1"/>
            <a:r>
              <a:rPr lang="zh-CN" altLang="en-US" b="1" dirty="0">
                <a:solidFill>
                  <a:schemeClr val="bg1"/>
                </a:solidFill>
                <a:latin typeface="楷体" pitchFamily="49" charset="-122"/>
                <a:ea typeface="楷体" pitchFamily="49" charset="-122"/>
              </a:rPr>
              <a:t>研究智能化、自动化、集成化、并行化为标志的软件开发技术</a:t>
            </a:r>
            <a:endParaRPr lang="en-US" altLang="zh-CN" b="1" dirty="0">
              <a:solidFill>
                <a:schemeClr val="bg1"/>
              </a:solidFill>
              <a:latin typeface="楷体" pitchFamily="49" charset="-122"/>
              <a:ea typeface="楷体" pitchFamily="49" charset="-122"/>
            </a:endParaRPr>
          </a:p>
        </p:txBody>
      </p:sp>
      <p:sp>
        <p:nvSpPr>
          <p:cNvPr id="30" name="Rectangle 29"/>
          <p:cNvSpPr/>
          <p:nvPr/>
        </p:nvSpPr>
        <p:spPr bwMode="auto">
          <a:xfrm>
            <a:off x="7476710" y="1167805"/>
            <a:ext cx="1343025" cy="1057275"/>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出现了嵌入式应用</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31" name="Rectangle 30"/>
          <p:cNvSpPr/>
          <p:nvPr/>
        </p:nvSpPr>
        <p:spPr>
          <a:xfrm>
            <a:off x="7476710" y="2315300"/>
            <a:ext cx="1343025" cy="1057275"/>
          </a:xfrm>
          <a:prstGeom prst="rect">
            <a:avLst/>
          </a:prstGeom>
          <a:solidFill>
            <a:schemeClr val="accent3">
              <a:lumMod val="20000"/>
              <a:lumOff val="80000"/>
            </a:schemeClr>
          </a:solidFill>
          <a:effectLst/>
        </p:spPr>
        <p:txBody>
          <a:bodyPr lIns="114164" tIns="114164" rIns="114164" bIns="152217" anchor="t" anchorCtr="0">
            <a:noAutofit/>
          </a:bodyPr>
          <a:lstStyle/>
          <a:p>
            <a:pPr defTabSz="913210"/>
            <a:r>
              <a:rPr lang="zh-CN" altLang="en-US" sz="1600" b="1" dirty="0">
                <a:solidFill>
                  <a:schemeClr val="bg1"/>
                </a:solidFill>
                <a:latin typeface="楷体" pitchFamily="49" charset="-122"/>
                <a:ea typeface="楷体" pitchFamily="49" charset="-122"/>
              </a:rPr>
              <a:t>侧重构件、软件体系结构、元计算研发</a:t>
            </a:r>
            <a:endParaRPr lang="en-US" altLang="en-US" sz="1600" b="1" dirty="0">
              <a:solidFill>
                <a:schemeClr val="bg1"/>
              </a:solidFill>
              <a:latin typeface="楷体" pitchFamily="49" charset="-122"/>
              <a:ea typeface="楷体" pitchFamily="49" charset="-122"/>
            </a:endParaRPr>
          </a:p>
        </p:txBody>
      </p:sp>
      <p:sp>
        <p:nvSpPr>
          <p:cNvPr id="45" name="Rectangle 44"/>
          <p:cNvSpPr/>
          <p:nvPr/>
        </p:nvSpPr>
        <p:spPr bwMode="auto">
          <a:xfrm>
            <a:off x="231144" y="4195387"/>
            <a:ext cx="8663151" cy="371147"/>
          </a:xfrm>
          <a:prstGeom prst="rect">
            <a:avLst/>
          </a:prstGeom>
          <a:solidFill>
            <a:schemeClr val="accent1"/>
          </a:solid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071" tIns="34246" rIns="57071" bIns="68488" numCol="1" spcCol="0" rtlCol="0" fromWordArt="0" anchor="ctr" anchorCtr="0" forceAA="0" compatLnSpc="1">
            <a:prstTxWarp prst="textNoShape">
              <a:avLst/>
            </a:prstTxWarp>
            <a:noAutofit/>
          </a:bodyPr>
          <a:lstStyle/>
          <a:p>
            <a:pPr algn="ctr" defTabSz="684658" fontAlgn="base">
              <a:spcBef>
                <a:spcPct val="0"/>
              </a:spcBef>
              <a:spcAft>
                <a:spcPct val="0"/>
              </a:spcAft>
            </a:pPr>
            <a:r>
              <a:rPr lang="zh-CN" altLang="en-US" sz="1800" b="1" dirty="0">
                <a:gradFill>
                  <a:gsLst>
                    <a:gs pos="0">
                      <a:schemeClr val="tx1"/>
                    </a:gs>
                    <a:gs pos="100000">
                      <a:schemeClr val="tx1"/>
                    </a:gs>
                  </a:gsLst>
                  <a:lin ang="5400000" scaled="0"/>
                </a:gradFill>
                <a:latin typeface="楷体" pitchFamily="49" charset="-122"/>
                <a:ea typeface="楷体" pitchFamily="49" charset="-122"/>
              </a:rPr>
              <a:t>第三阶段 </a:t>
            </a:r>
            <a:r>
              <a:rPr lang="en-US" altLang="zh-CN" sz="1800" b="1" dirty="0">
                <a:gradFill>
                  <a:gsLst>
                    <a:gs pos="0">
                      <a:schemeClr val="tx1"/>
                    </a:gs>
                    <a:gs pos="100000">
                      <a:schemeClr val="tx1"/>
                    </a:gs>
                  </a:gsLst>
                  <a:lin ang="5400000" scaled="0"/>
                </a:gradFill>
                <a:latin typeface="楷体" pitchFamily="49" charset="-122"/>
                <a:ea typeface="楷体" pitchFamily="49" charset="-122"/>
              </a:rPr>
              <a:t>1968</a:t>
            </a:r>
            <a:r>
              <a:rPr lang="zh-CN" altLang="en-US" sz="1800" b="1" dirty="0">
                <a:gradFill>
                  <a:gsLst>
                    <a:gs pos="0">
                      <a:schemeClr val="tx1"/>
                    </a:gs>
                    <a:gs pos="100000">
                      <a:schemeClr val="tx1"/>
                    </a:gs>
                  </a:gsLst>
                  <a:lin ang="5400000" scaled="0"/>
                </a:gradFill>
                <a:latin typeface="楷体" pitchFamily="49" charset="-122"/>
                <a:ea typeface="楷体" pitchFamily="49" charset="-122"/>
              </a:rPr>
              <a:t>年以来</a:t>
            </a:r>
            <a:endParaRPr lang="en-US" sz="1800" b="1" dirty="0">
              <a:gradFill>
                <a:gsLst>
                  <a:gs pos="0">
                    <a:schemeClr val="tx1"/>
                  </a:gs>
                  <a:gs pos="100000">
                    <a:schemeClr val="tx1"/>
                  </a:gs>
                </a:gsLst>
                <a:lin ang="5400000" scaled="0"/>
              </a:gradFill>
              <a:latin typeface="楷体" pitchFamily="49" charset="-122"/>
              <a:ea typeface="楷体" pitchFamily="49" charset="-122"/>
            </a:endParaRPr>
          </a:p>
        </p:txBody>
      </p:sp>
      <p:sp>
        <p:nvSpPr>
          <p:cNvPr id="46" name="Rectangle 45"/>
          <p:cNvSpPr/>
          <p:nvPr/>
        </p:nvSpPr>
        <p:spPr bwMode="auto">
          <a:xfrm>
            <a:off x="231144" y="1085857"/>
            <a:ext cx="8663151" cy="3480677"/>
          </a:xfrm>
          <a:prstGeom prst="rect">
            <a:avLst/>
          </a:prstGeom>
          <a:no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071" tIns="28535" rIns="28535" bIns="57071" numCol="1" spcCol="0" rtlCol="0" fromWordArt="0" anchor="b" anchorCtr="0" forceAA="0" compatLnSpc="1">
            <a:prstTxWarp prst="textNoShape">
              <a:avLst/>
            </a:prstTxWarp>
            <a:noAutofit/>
          </a:bodyPr>
          <a:lstStyle/>
          <a:p>
            <a:pPr algn="ctr" defTabSz="570567" fontAlgn="base">
              <a:spcBef>
                <a:spcPct val="0"/>
              </a:spcBef>
              <a:spcAft>
                <a:spcPct val="0"/>
              </a:spcAft>
            </a:pPr>
            <a:endParaRPr lang="en-US" spc="-32" dirty="0">
              <a:gradFill>
                <a:gsLst>
                  <a:gs pos="0">
                    <a:srgbClr val="FFFFFF"/>
                  </a:gs>
                  <a:gs pos="100000">
                    <a:srgbClr val="FFFFFF"/>
                  </a:gs>
                </a:gsLst>
                <a:lin ang="5400000" scaled="0"/>
              </a:gradFill>
              <a:ea typeface="Segoe UI" pitchFamily="34" charset="0"/>
              <a:cs typeface="Segoe UI" pitchFamily="34" charset="0"/>
            </a:endParaRPr>
          </a:p>
        </p:txBody>
      </p:sp>
      <p:sp>
        <p:nvSpPr>
          <p:cNvPr id="29" name="标题 28"/>
          <p:cNvSpPr>
            <a:spLocks noGrp="1"/>
          </p:cNvSpPr>
          <p:nvPr>
            <p:ph type="title"/>
          </p:nvPr>
        </p:nvSpPr>
        <p:spPr/>
        <p:txBody>
          <a:bodyPr/>
          <a:lstStyle/>
          <a:p>
            <a:r>
              <a:rPr altLang="zh-CN" dirty="0"/>
              <a:t>1.1 </a:t>
            </a:r>
            <a:r>
              <a:rPr lang="zh-CN" altLang="en-US" b="1" dirty="0">
                <a:latin typeface="楷体" pitchFamily="49" charset="-122"/>
                <a:ea typeface="楷体" pitchFamily="49" charset="-122"/>
              </a:rPr>
              <a:t>软件发展</a:t>
            </a:r>
            <a:endParaRPr lang="zh-CN" altLang="en-US" dirty="0"/>
          </a:p>
        </p:txBody>
      </p:sp>
      <p:sp>
        <p:nvSpPr>
          <p:cNvPr id="22" name="Rectangle 42"/>
          <p:cNvSpPr/>
          <p:nvPr/>
        </p:nvSpPr>
        <p:spPr>
          <a:xfrm>
            <a:off x="285720" y="3728461"/>
            <a:ext cx="7786742" cy="414925"/>
          </a:xfrm>
          <a:prstGeom prst="rect">
            <a:avLst/>
          </a:prstGeom>
          <a:noFill/>
          <a:ln w="25400" cap="flat" cmpd="sng" algn="ctr">
            <a:noFill/>
            <a:prstDash val="solid"/>
          </a:ln>
          <a:effectLst/>
        </p:spPr>
        <p:txBody>
          <a:bodyPr lIns="0" tIns="60883" rIns="121766" bIns="60883" anchor="t"/>
          <a:lstStyle/>
          <a:p>
            <a:pPr defTabSz="684885"/>
            <a:r>
              <a:rPr lang="zh-CN" altLang="en-US" sz="1800" b="1" dirty="0">
                <a:effectLst>
                  <a:outerShdw blurRad="38100" dist="38100" dir="2700000" algn="tl">
                    <a:srgbClr val="000000"/>
                  </a:outerShdw>
                </a:effectLst>
                <a:latin typeface="楷体" pitchFamily="49" charset="-122"/>
                <a:ea typeface="楷体" pitchFamily="49" charset="-122"/>
              </a:rPr>
              <a:t>从软件工程出现至今</a:t>
            </a:r>
            <a:endParaRPr lang="en-US" b="1" kern="0" spc="-38" dirty="0">
              <a:gradFill>
                <a:gsLst>
                  <a:gs pos="0">
                    <a:schemeClr val="tx1"/>
                  </a:gs>
                  <a:gs pos="100000">
                    <a:schemeClr val="tx1"/>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30102804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1">
                                            <p:bg/>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2" grpId="0" animBg="1"/>
      <p:bldP spid="13" grpId="0" animBg="1"/>
      <p:bldP spid="16" grpId="0" animBg="1"/>
      <p:bldP spid="17" grpId="0" animBg="1"/>
      <p:bldP spid="20" grpId="0" animBg="1"/>
      <p:bldP spid="21" grpId="0" animBg="1"/>
      <p:bldP spid="30" grpId="0" animBg="1"/>
      <p:bldP spid="31" grpId="0" build="allAtOnce" animBg="1"/>
      <p:bldP spid="45" grpId="0" animBg="1"/>
      <p:bldP spid="46" grpId="0" animBg="1"/>
      <p:bldP spid="2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70855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软件发展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550006"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软件工程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371183"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682103"/>
              <a:ext cx="2895602" cy="109273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生命周期</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70720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07957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开发策略</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3548656"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984885"/>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过程模型</a:t>
              </a:r>
            </a:p>
          </p:txBody>
        </p:sp>
      </p:grpSp>
      <p:grpSp>
        <p:nvGrpSpPr>
          <p:cNvPr id="1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109273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altLang="zh-CN" sz="24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CASE</a:t>
              </a: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工具与环境</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auto">
          <a:xfrm>
            <a:off x="381386" y="2268454"/>
            <a:ext cx="1846854" cy="1673352"/>
          </a:xfrm>
          <a:prstGeom prst="rect">
            <a:avLst/>
          </a:prstGeom>
          <a:solidFill>
            <a:schemeClr val="bg2">
              <a:lumMod val="75000"/>
            </a:schemeClr>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91440" rIns="91436" bIns="91440" numCol="1" rtlCol="0" anchor="t" anchorCtr="0" compatLnSpc="1">
            <a:prstTxWarp prst="textNoShape">
              <a:avLst/>
            </a:prstTxWarp>
            <a:noAutofit/>
          </a:bodyPr>
          <a:lstStyle/>
          <a:p>
            <a:pPr algn="ctr" defTabSz="342931"/>
            <a:endParaRPr lang="en-US" altLang="zh-CN" sz="2400" dirty="0">
              <a:gradFill>
                <a:gsLst>
                  <a:gs pos="0">
                    <a:schemeClr val="tx1"/>
                  </a:gs>
                  <a:gs pos="100000">
                    <a:schemeClr val="tx1"/>
                  </a:gs>
                </a:gsLst>
                <a:lin ang="5400000" scaled="0"/>
              </a:gradFill>
              <a:latin typeface="楷体" pitchFamily="49" charset="-122"/>
              <a:ea typeface="楷体" pitchFamily="49" charset="-122"/>
            </a:endParaRPr>
          </a:p>
          <a:p>
            <a:pPr algn="ctr" defTabSz="342931"/>
            <a:endParaRPr lang="en-US" altLang="zh-CN" sz="2400" dirty="0">
              <a:gradFill>
                <a:gsLst>
                  <a:gs pos="0">
                    <a:schemeClr val="tx1"/>
                  </a:gs>
                  <a:gs pos="100000">
                    <a:schemeClr val="tx1"/>
                  </a:gs>
                </a:gsLst>
                <a:lin ang="5400000" scaled="0"/>
              </a:gradFill>
              <a:latin typeface="楷体" pitchFamily="49" charset="-122"/>
              <a:ea typeface="楷体" pitchFamily="49" charset="-122"/>
            </a:endParaRPr>
          </a:p>
          <a:p>
            <a:pPr algn="ctr" defTabSz="342931"/>
            <a:r>
              <a:rPr lang="zh-CN" altLang="en-US" sz="2400" dirty="0">
                <a:gradFill>
                  <a:gsLst>
                    <a:gs pos="0">
                      <a:schemeClr val="tx1"/>
                    </a:gs>
                    <a:gs pos="100000">
                      <a:schemeClr val="tx1"/>
                    </a:gs>
                  </a:gsLst>
                  <a:lin ang="5400000" scaled="0"/>
                </a:gradFill>
                <a:latin typeface="楷体" pitchFamily="49" charset="-122"/>
                <a:ea typeface="楷体" pitchFamily="49" charset="-122"/>
              </a:rPr>
              <a:t>定义</a:t>
            </a:r>
            <a:endParaRPr lang="en-US" altLang="zh-CN" sz="2400" dirty="0">
              <a:gradFill>
                <a:gsLst>
                  <a:gs pos="0">
                    <a:schemeClr val="tx1"/>
                  </a:gs>
                  <a:gs pos="100000">
                    <a:schemeClr val="tx1"/>
                  </a:gs>
                </a:gsLst>
                <a:lin ang="5400000" scaled="0"/>
              </a:gradFill>
              <a:latin typeface="楷体" pitchFamily="49" charset="-122"/>
              <a:ea typeface="楷体" pitchFamily="49" charset="-122"/>
            </a:endParaRPr>
          </a:p>
        </p:txBody>
      </p:sp>
      <p:sp>
        <p:nvSpPr>
          <p:cNvPr id="10" name="Rectangle 9"/>
          <p:cNvSpPr/>
          <p:nvPr/>
        </p:nvSpPr>
        <p:spPr bwMode="auto">
          <a:xfrm>
            <a:off x="3500430" y="1071552"/>
            <a:ext cx="1846854" cy="1673352"/>
          </a:xfrm>
          <a:prstGeom prst="rect">
            <a:avLst/>
          </a:prstGeom>
          <a:solidFill>
            <a:schemeClr val="bg2">
              <a:lumMod val="75000"/>
            </a:schemeClr>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91440" rIns="91436" bIns="91440" numCol="1" rtlCol="0" anchor="t" anchorCtr="0" compatLnSpc="1">
            <a:prstTxWarp prst="textNoShape">
              <a:avLst/>
            </a:prstTxWarp>
            <a:noAutofit/>
          </a:bodyPr>
          <a:lstStyle/>
          <a:p>
            <a:pPr algn="ctr" defTabSz="342931"/>
            <a:endParaRPr lang="en-US" altLang="zh-CN" sz="2400" dirty="0">
              <a:gradFill>
                <a:gsLst>
                  <a:gs pos="0">
                    <a:schemeClr val="tx1"/>
                  </a:gs>
                  <a:gs pos="100000">
                    <a:schemeClr val="tx1"/>
                  </a:gs>
                </a:gsLst>
                <a:lin ang="5400000" scaled="0"/>
              </a:gradFill>
              <a:latin typeface="楷体" pitchFamily="49" charset="-122"/>
              <a:ea typeface="楷体" pitchFamily="49" charset="-122"/>
            </a:endParaRPr>
          </a:p>
          <a:p>
            <a:pPr algn="ctr" defTabSz="342931"/>
            <a:endParaRPr lang="en-US" altLang="zh-CN" sz="2400" dirty="0">
              <a:gradFill>
                <a:gsLst>
                  <a:gs pos="0">
                    <a:schemeClr val="tx1"/>
                  </a:gs>
                  <a:gs pos="100000">
                    <a:schemeClr val="tx1"/>
                  </a:gs>
                </a:gsLst>
                <a:lin ang="5400000" scaled="0"/>
              </a:gradFill>
              <a:latin typeface="楷体" pitchFamily="49" charset="-122"/>
              <a:ea typeface="楷体" pitchFamily="49" charset="-122"/>
            </a:endParaRPr>
          </a:p>
          <a:p>
            <a:pPr algn="ctr" defTabSz="342931"/>
            <a:r>
              <a:rPr lang="zh-CN" altLang="en-US" sz="2400" dirty="0">
                <a:gradFill>
                  <a:gsLst>
                    <a:gs pos="0">
                      <a:schemeClr val="tx1"/>
                    </a:gs>
                    <a:gs pos="100000">
                      <a:schemeClr val="tx1"/>
                    </a:gs>
                  </a:gsLst>
                  <a:lin ang="5400000" scaled="0"/>
                </a:gradFill>
                <a:latin typeface="楷体" pitchFamily="49" charset="-122"/>
                <a:ea typeface="楷体" pitchFamily="49" charset="-122"/>
              </a:rPr>
              <a:t>基本原理</a:t>
            </a:r>
            <a:endParaRPr lang="en-US" altLang="zh-CN" sz="2400" dirty="0">
              <a:gradFill>
                <a:gsLst>
                  <a:gs pos="0">
                    <a:schemeClr val="tx1"/>
                  </a:gs>
                  <a:gs pos="100000">
                    <a:schemeClr val="tx1"/>
                  </a:gs>
                </a:gsLst>
                <a:lin ang="5400000" scaled="0"/>
              </a:gradFill>
              <a:latin typeface="楷体" pitchFamily="49" charset="-122"/>
              <a:ea typeface="楷体" pitchFamily="49" charset="-122"/>
            </a:endParaRPr>
          </a:p>
        </p:txBody>
      </p:sp>
      <p:sp>
        <p:nvSpPr>
          <p:cNvPr id="11" name="Rectangle 10"/>
          <p:cNvSpPr/>
          <p:nvPr/>
        </p:nvSpPr>
        <p:spPr bwMode="auto">
          <a:xfrm>
            <a:off x="6898183" y="2268454"/>
            <a:ext cx="1846854" cy="1674896"/>
          </a:xfrm>
          <a:prstGeom prst="rect">
            <a:avLst/>
          </a:prstGeom>
          <a:solidFill>
            <a:schemeClr val="bg2">
              <a:lumMod val="75000"/>
            </a:schemeClr>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91436" tIns="91440" rIns="91436" bIns="91440" numCol="1" rtlCol="0" anchor="t" anchorCtr="0" compatLnSpc="1">
            <a:prstTxWarp prst="textNoShape">
              <a:avLst/>
            </a:prstTxWarp>
            <a:noAutofit/>
          </a:bodyPr>
          <a:lstStyle/>
          <a:p>
            <a:pPr algn="ctr" defTabSz="342931"/>
            <a:endParaRPr lang="en-US" altLang="zh-CN" sz="2400" dirty="0">
              <a:gradFill>
                <a:gsLst>
                  <a:gs pos="0">
                    <a:schemeClr val="tx1"/>
                  </a:gs>
                  <a:gs pos="100000">
                    <a:schemeClr val="tx1"/>
                  </a:gs>
                </a:gsLst>
                <a:lin ang="5400000" scaled="0"/>
              </a:gradFill>
              <a:latin typeface="楷体" pitchFamily="49" charset="-122"/>
              <a:ea typeface="楷体" pitchFamily="49" charset="-122"/>
            </a:endParaRPr>
          </a:p>
          <a:p>
            <a:pPr algn="ctr" defTabSz="342931"/>
            <a:r>
              <a:rPr lang="zh-CN" altLang="en-US" sz="2400" dirty="0">
                <a:gradFill>
                  <a:gsLst>
                    <a:gs pos="0">
                      <a:schemeClr val="tx1"/>
                    </a:gs>
                    <a:gs pos="100000">
                      <a:schemeClr val="tx1"/>
                    </a:gs>
                  </a:gsLst>
                  <a:lin ang="5400000" scaled="0"/>
                </a:gradFill>
                <a:latin typeface="楷体" pitchFamily="49" charset="-122"/>
                <a:ea typeface="楷体" pitchFamily="49" charset="-122"/>
              </a:rPr>
              <a:t>软件工程</a:t>
            </a:r>
            <a:endParaRPr lang="en-US" altLang="zh-CN" sz="2400" dirty="0">
              <a:gradFill>
                <a:gsLst>
                  <a:gs pos="0">
                    <a:schemeClr val="tx1"/>
                  </a:gs>
                  <a:gs pos="100000">
                    <a:schemeClr val="tx1"/>
                  </a:gs>
                </a:gsLst>
                <a:lin ang="5400000" scaled="0"/>
              </a:gradFill>
              <a:latin typeface="楷体" pitchFamily="49" charset="-122"/>
              <a:ea typeface="楷体" pitchFamily="49" charset="-122"/>
            </a:endParaRPr>
          </a:p>
          <a:p>
            <a:pPr algn="ctr" defTabSz="342931"/>
            <a:r>
              <a:rPr lang="zh-CN" altLang="en-US" sz="2400" dirty="0">
                <a:gradFill>
                  <a:gsLst>
                    <a:gs pos="0">
                      <a:schemeClr val="tx1"/>
                    </a:gs>
                    <a:gs pos="100000">
                      <a:schemeClr val="tx1"/>
                    </a:gs>
                  </a:gsLst>
                  <a:lin ang="5400000" scaled="0"/>
                </a:gradFill>
                <a:latin typeface="楷体" pitchFamily="49" charset="-122"/>
                <a:ea typeface="楷体" pitchFamily="49" charset="-122"/>
              </a:rPr>
              <a:t>方法学</a:t>
            </a:r>
            <a:endParaRPr lang="en-US" altLang="zh-CN" sz="2400" dirty="0">
              <a:gradFill>
                <a:gsLst>
                  <a:gs pos="0">
                    <a:schemeClr val="tx1"/>
                  </a:gs>
                  <a:gs pos="100000">
                    <a:schemeClr val="tx1"/>
                  </a:gs>
                </a:gsLst>
                <a:lin ang="5400000" scaled="0"/>
              </a:gradFill>
              <a:latin typeface="楷体" pitchFamily="49" charset="-122"/>
              <a:ea typeface="楷体" pitchFamily="49" charset="-122"/>
            </a:endParaRPr>
          </a:p>
        </p:txBody>
      </p:sp>
      <p:sp>
        <p:nvSpPr>
          <p:cNvPr id="12" name="Freeform 8"/>
          <p:cNvSpPr>
            <a:spLocks/>
          </p:cNvSpPr>
          <p:nvPr/>
        </p:nvSpPr>
        <p:spPr bwMode="auto">
          <a:xfrm rot="21097023">
            <a:off x="2317595" y="2272513"/>
            <a:ext cx="831267" cy="494582"/>
          </a:xfrm>
          <a:custGeom>
            <a:avLst/>
            <a:gdLst>
              <a:gd name="T0" fmla="*/ 371 w 484"/>
              <a:gd name="T1" fmla="*/ 25 h 217"/>
              <a:gd name="T2" fmla="*/ 152 w 484"/>
              <a:gd name="T3" fmla="*/ 108 h 217"/>
              <a:gd name="T4" fmla="*/ 0 w 484"/>
              <a:gd name="T5" fmla="*/ 183 h 217"/>
              <a:gd name="T6" fmla="*/ 22 w 484"/>
              <a:gd name="T7" fmla="*/ 217 h 217"/>
              <a:gd name="T8" fmla="*/ 168 w 484"/>
              <a:gd name="T9" fmla="*/ 145 h 217"/>
              <a:gd name="T10" fmla="*/ 386 w 484"/>
              <a:gd name="T11" fmla="*/ 63 h 217"/>
              <a:gd name="T12" fmla="*/ 393 w 484"/>
              <a:gd name="T13" fmla="*/ 81 h 217"/>
              <a:gd name="T14" fmla="*/ 484 w 484"/>
              <a:gd name="T15" fmla="*/ 0 h 217"/>
              <a:gd name="T16" fmla="*/ 363 w 484"/>
              <a:gd name="T17" fmla="*/ 5 h 217"/>
              <a:gd name="T18" fmla="*/ 371 w 484"/>
              <a:gd name="T19" fmla="*/ 2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217">
                <a:moveTo>
                  <a:pt x="371" y="25"/>
                </a:moveTo>
                <a:cubicBezTo>
                  <a:pt x="294" y="50"/>
                  <a:pt x="221" y="78"/>
                  <a:pt x="152" y="108"/>
                </a:cubicBezTo>
                <a:cubicBezTo>
                  <a:pt x="97" y="132"/>
                  <a:pt x="47" y="157"/>
                  <a:pt x="0" y="183"/>
                </a:cubicBezTo>
                <a:cubicBezTo>
                  <a:pt x="22" y="217"/>
                  <a:pt x="22" y="217"/>
                  <a:pt x="22" y="217"/>
                </a:cubicBezTo>
                <a:cubicBezTo>
                  <a:pt x="67" y="192"/>
                  <a:pt x="115" y="168"/>
                  <a:pt x="168" y="145"/>
                </a:cubicBezTo>
                <a:cubicBezTo>
                  <a:pt x="236" y="115"/>
                  <a:pt x="309" y="87"/>
                  <a:pt x="386" y="63"/>
                </a:cubicBezTo>
                <a:cubicBezTo>
                  <a:pt x="393" y="81"/>
                  <a:pt x="393" y="81"/>
                  <a:pt x="393" y="81"/>
                </a:cubicBezTo>
                <a:cubicBezTo>
                  <a:pt x="484" y="0"/>
                  <a:pt x="484" y="0"/>
                  <a:pt x="484" y="0"/>
                </a:cubicBezTo>
                <a:cubicBezTo>
                  <a:pt x="363" y="5"/>
                  <a:pt x="363" y="5"/>
                  <a:pt x="363" y="5"/>
                </a:cubicBezTo>
                <a:lnTo>
                  <a:pt x="371" y="25"/>
                </a:lnTo>
                <a:close/>
              </a:path>
            </a:pathLst>
          </a:custGeom>
          <a:gradFill flip="none" rotWithShape="1">
            <a:gsLst>
              <a:gs pos="0">
                <a:schemeClr val="tx1">
                  <a:alpha val="0"/>
                </a:schemeClr>
              </a:gs>
              <a:gs pos="100000">
                <a:schemeClr val="tx1"/>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rtlCol="0" anchor="ctr"/>
          <a:lstStyle/>
          <a:p>
            <a:pPr algn="ctr" defTabSz="342931"/>
            <a:endParaRPr lang="en-US" sz="2000" dirty="0">
              <a:solidFill>
                <a:prstClr val="white"/>
              </a:solidFill>
              <a:latin typeface="楷体" pitchFamily="49" charset="-122"/>
              <a:ea typeface="楷体" pitchFamily="49" charset="-122"/>
            </a:endParaRPr>
          </a:p>
        </p:txBody>
      </p:sp>
      <p:sp>
        <p:nvSpPr>
          <p:cNvPr id="14" name="Freeform 10"/>
          <p:cNvSpPr>
            <a:spLocks/>
          </p:cNvSpPr>
          <p:nvPr/>
        </p:nvSpPr>
        <p:spPr bwMode="auto">
          <a:xfrm rot="1139065">
            <a:off x="5810180" y="2354073"/>
            <a:ext cx="907493" cy="297656"/>
          </a:xfrm>
          <a:custGeom>
            <a:avLst/>
            <a:gdLst>
              <a:gd name="T0" fmla="*/ 369 w 369"/>
              <a:gd name="T1" fmla="*/ 111 h 121"/>
              <a:gd name="T2" fmla="*/ 269 w 369"/>
              <a:gd name="T3" fmla="*/ 43 h 121"/>
              <a:gd name="T4" fmla="*/ 264 w 369"/>
              <a:gd name="T5" fmla="*/ 61 h 121"/>
              <a:gd name="T6" fmla="*/ 9 w 369"/>
              <a:gd name="T7" fmla="*/ 0 h 121"/>
              <a:gd name="T8" fmla="*/ 0 w 369"/>
              <a:gd name="T9" fmla="*/ 39 h 121"/>
              <a:gd name="T10" fmla="*/ 253 w 369"/>
              <a:gd name="T11" fmla="*/ 99 h 121"/>
              <a:gd name="T12" fmla="*/ 247 w 369"/>
              <a:gd name="T13" fmla="*/ 121 h 121"/>
              <a:gd name="T14" fmla="*/ 369 w 369"/>
              <a:gd name="T15" fmla="*/ 11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 h="121">
                <a:moveTo>
                  <a:pt x="369" y="111"/>
                </a:moveTo>
                <a:cubicBezTo>
                  <a:pt x="269" y="43"/>
                  <a:pt x="269" y="43"/>
                  <a:pt x="269" y="43"/>
                </a:cubicBezTo>
                <a:cubicBezTo>
                  <a:pt x="264" y="61"/>
                  <a:pt x="264" y="61"/>
                  <a:pt x="264" y="61"/>
                </a:cubicBezTo>
                <a:cubicBezTo>
                  <a:pt x="183" y="37"/>
                  <a:pt x="97" y="17"/>
                  <a:pt x="9" y="0"/>
                </a:cubicBezTo>
                <a:cubicBezTo>
                  <a:pt x="0" y="39"/>
                  <a:pt x="0" y="39"/>
                  <a:pt x="0" y="39"/>
                </a:cubicBezTo>
                <a:cubicBezTo>
                  <a:pt x="88" y="56"/>
                  <a:pt x="172" y="76"/>
                  <a:pt x="253" y="99"/>
                </a:cubicBezTo>
                <a:cubicBezTo>
                  <a:pt x="247" y="121"/>
                  <a:pt x="247" y="121"/>
                  <a:pt x="247" y="121"/>
                </a:cubicBezTo>
                <a:lnTo>
                  <a:pt x="369" y="111"/>
                </a:lnTo>
                <a:close/>
              </a:path>
            </a:pathLst>
          </a:custGeom>
          <a:gradFill flip="none" rotWithShape="1">
            <a:gsLst>
              <a:gs pos="0">
                <a:schemeClr val="tx1">
                  <a:alpha val="0"/>
                </a:schemeClr>
              </a:gs>
              <a:gs pos="100000">
                <a:schemeClr val="tx1"/>
              </a:gs>
            </a:gsLst>
            <a:lin ang="0" scaled="0"/>
            <a:tileRect/>
          </a:gradFill>
          <a:ln>
            <a:noFill/>
          </a:ln>
        </p:spPr>
        <p:txBody>
          <a:bodyPr vert="horz" wrap="square" lIns="68586" tIns="34294" rIns="68586" bIns="34294" numCol="1" anchor="t" anchorCtr="0" compatLnSpc="1">
            <a:prstTxWarp prst="textNoShape">
              <a:avLst/>
            </a:prstTxWarp>
          </a:bodyPr>
          <a:lstStyle/>
          <a:p>
            <a:pPr algn="ctr"/>
            <a:endParaRPr lang="en-US" sz="2000" dirty="0">
              <a:solidFill>
                <a:prstClr val="black"/>
              </a:solidFill>
              <a:latin typeface="楷体" pitchFamily="49" charset="-122"/>
              <a:ea typeface="楷体" pitchFamily="49" charset="-122"/>
            </a:endParaRPr>
          </a:p>
        </p:txBody>
      </p:sp>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b="70000"/>
          <a:stretch/>
        </p:blipFill>
        <p:spPr>
          <a:xfrm>
            <a:off x="1361965" y="3600450"/>
            <a:ext cx="6420071" cy="1543050"/>
          </a:xfrm>
          <a:prstGeom prst="rect">
            <a:avLst/>
          </a:prstGeom>
        </p:spPr>
      </p:pic>
      <p:sp>
        <p:nvSpPr>
          <p:cNvPr id="23" name="标题 1"/>
          <p:cNvSpPr>
            <a:spLocks noGrp="1"/>
          </p:cNvSpPr>
          <p:nvPr>
            <p:ph type="title"/>
          </p:nvPr>
        </p:nvSpPr>
        <p:spPr>
          <a:xfrm>
            <a:off x="389436" y="171460"/>
            <a:ext cx="8363938" cy="457049"/>
          </a:xfrm>
        </p:spPr>
        <p:txBody>
          <a:bodyPr/>
          <a:lstStyle/>
          <a:p>
            <a:r>
              <a:rPr lang="en-US" altLang="zh-CN" dirty="0"/>
              <a:t>1.2 </a:t>
            </a:r>
            <a:r>
              <a:rPr lang="zh-CN" altLang="en-US" b="1" dirty="0">
                <a:latin typeface="楷体" pitchFamily="49" charset="-122"/>
                <a:ea typeface="楷体" pitchFamily="49" charset="-122"/>
              </a:rPr>
              <a:t>软件工程</a:t>
            </a:r>
            <a:endParaRPr lang="zh-CN" altLang="en-US" dirty="0"/>
          </a:p>
        </p:txBody>
      </p:sp>
    </p:spTree>
    <p:extLst>
      <p:ext uri="{BB962C8B-B14F-4D97-AF65-F5344CB8AC3E}">
        <p14:creationId xmlns:p14="http://schemas.microsoft.com/office/powerpoint/2010/main" val="19173939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left)">
                                      <p:cBhvr>
                                        <p:cTn id="14" dur="500"/>
                                        <p:tgtEl>
                                          <p:spTgt spid="8"/>
                                        </p:tgtEl>
                                      </p:cBhvr>
                                    </p:animEffect>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wipe(left)">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left)">
                                      <p:cBhvr>
                                        <p:cTn id="23" dur="500"/>
                                        <p:tgtEl>
                                          <p:spTgt spid="10"/>
                                        </p:tgtEl>
                                      </p:cBhvr>
                                    </p:animEffect>
                                  </p:childTnLst>
                                </p:cTn>
                              </p:par>
                            </p:childTnLst>
                          </p:cTn>
                        </p:par>
                        <p:par>
                          <p:cTn id="24" fill="hold">
                            <p:stCondLst>
                              <p:cond delay="5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500"/>
                                        <p:tgtEl>
                                          <p:spTgt spid="14"/>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wipe(left)">
                                      <p:cBhvr>
                                        <p:cTn id="3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 name="Rectangle 113"/>
          <p:cNvSpPr/>
          <p:nvPr/>
        </p:nvSpPr>
        <p:spPr>
          <a:xfrm>
            <a:off x="6001122" y="990083"/>
            <a:ext cx="2743915" cy="3875236"/>
          </a:xfrm>
          <a:prstGeom prst="rect">
            <a:avLst/>
          </a:prstGeom>
          <a:blipFill dpi="0" rotWithShape="1">
            <a:blip r:embed="rId3" cstate="print">
              <a:alphaModFix amt="9000"/>
            </a:blip>
            <a:srcRect/>
            <a:tile tx="0" ty="0" sx="100000" sy="100000" flip="none" algn="tl"/>
          </a:blipFill>
          <a:ln w="19050" cap="flat" cmpd="sng" algn="ctr">
            <a:solidFill>
              <a:srgbClr val="FFFFFF">
                <a:alpha val="23922"/>
              </a:srgb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26" tIns="45712" rIns="91426" bIns="45712" numCol="1" rtlCol="0" anchor="ctr" anchorCtr="0" compatLnSpc="1">
            <a:prstTxWarp prst="textNoShape">
              <a:avLst/>
            </a:prstTxWarp>
          </a:bodyPr>
          <a:lstStyle/>
          <a:p>
            <a:pPr defTabSz="685754" fontAlgn="base">
              <a:spcBef>
                <a:spcPct val="0"/>
              </a:spcBef>
              <a:spcAft>
                <a:spcPct val="0"/>
              </a:spcAft>
            </a:pPr>
            <a:r>
              <a:rPr lang="en-US" kern="0" dirty="0">
                <a:solidFill>
                  <a:sysClr val="windowText" lastClr="000000"/>
                </a:solidFill>
              </a:rPr>
              <a:t>  </a:t>
            </a:r>
          </a:p>
        </p:txBody>
      </p:sp>
      <p:sp>
        <p:nvSpPr>
          <p:cNvPr id="116" name="Title 4"/>
          <p:cNvSpPr txBox="1">
            <a:spLocks/>
          </p:cNvSpPr>
          <p:nvPr/>
        </p:nvSpPr>
        <p:spPr>
          <a:xfrm>
            <a:off x="6001122" y="2127754"/>
            <a:ext cx="2772838" cy="112315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36" bIns="45718" numCol="1" spcCol="0" rtlCol="0" fromWordArt="0" anchor="t" anchorCtr="0" forceAA="0" compatLnSpc="1">
            <a:prstTxWarp prst="textNoShape">
              <a:avLst/>
            </a:prstTxWarp>
            <a:noAutofit/>
          </a:bodyPr>
          <a:lstStyle>
            <a:defPPr>
              <a:defRPr lang="en-US"/>
            </a:defPPr>
            <a:lvl1pPr defTabSz="914099" fontAlgn="base">
              <a:lnSpc>
                <a:spcPct val="90000"/>
              </a:lnSpc>
              <a:spcBef>
                <a:spcPct val="0"/>
              </a:spcBef>
              <a:spcAft>
                <a:spcPct val="0"/>
              </a:spcAft>
              <a:defRPr sz="2800">
                <a:gradFill>
                  <a:gsLst>
                    <a:gs pos="0">
                      <a:srgbClr val="FFFFFF"/>
                    </a:gs>
                    <a:gs pos="100000">
                      <a:srgbClr val="FFFFFF"/>
                    </a:gs>
                  </a:gsLst>
                  <a:lin ang="540000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nSpc>
                <a:spcPct val="100000"/>
              </a:lnSpc>
              <a:spcBef>
                <a:spcPts val="225"/>
              </a:spcBef>
            </a:pPr>
            <a:r>
              <a:rPr lang="zh-CN" altLang="en-US" sz="2000" b="1" dirty="0">
                <a:latin typeface="楷体" pitchFamily="49" charset="-122"/>
                <a:ea typeface="楷体" pitchFamily="49" charset="-122"/>
                <a:cs typeface="Segoe UI" pitchFamily="34" charset="0"/>
              </a:rPr>
              <a:t>软件工程是应用计算机科学、数学及管理科学等原理，以工程化的原则和方法制作软件的工程。</a:t>
            </a:r>
            <a:endParaRPr lang="en-US" altLang="zh-CN" sz="2000" b="1" dirty="0">
              <a:latin typeface="楷体" pitchFamily="49" charset="-122"/>
              <a:ea typeface="楷体" pitchFamily="49" charset="-122"/>
              <a:cs typeface="Segoe UI" pitchFamily="34" charset="0"/>
            </a:endParaRPr>
          </a:p>
        </p:txBody>
      </p:sp>
      <p:grpSp>
        <p:nvGrpSpPr>
          <p:cNvPr id="27" name="组合 26"/>
          <p:cNvGrpSpPr/>
          <p:nvPr/>
        </p:nvGrpSpPr>
        <p:grpSpPr>
          <a:xfrm>
            <a:off x="6000760" y="1141368"/>
            <a:ext cx="2744277" cy="716002"/>
            <a:chOff x="6000760" y="1141368"/>
            <a:chExt cx="2744277" cy="716002"/>
          </a:xfrm>
        </p:grpSpPr>
        <p:sp>
          <p:nvSpPr>
            <p:cNvPr id="117" name="Rectangle 116"/>
            <p:cNvSpPr/>
            <p:nvPr/>
          </p:nvSpPr>
          <p:spPr>
            <a:xfrm>
              <a:off x="6001122" y="1141368"/>
              <a:ext cx="2743915" cy="716002"/>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p:cNvSpPr/>
            <p:nvPr/>
          </p:nvSpPr>
          <p:spPr>
            <a:xfrm>
              <a:off x="6000760" y="1285866"/>
              <a:ext cx="2723823" cy="369332"/>
            </a:xfrm>
            <a:prstGeom prst="rect">
              <a:avLst/>
            </a:prstGeom>
          </p:spPr>
          <p:txBody>
            <a:bodyPr wrap="none">
              <a:spAutoFit/>
            </a:bodyPr>
            <a:lstStyle/>
            <a:p>
              <a:pPr lvl="0" algn="ctr"/>
              <a:r>
                <a:rPr lang="zh-CN" altLang="en-US" sz="1800" b="1" dirty="0">
                  <a:solidFill>
                    <a:prstClr val="white"/>
                  </a:solidFill>
                  <a:latin typeface="Times New Roman" pitchFamily="18" charset="0"/>
                  <a:ea typeface="楷体" pitchFamily="49" charset="-122"/>
                  <a:cs typeface="Times New Roman" pitchFamily="18" charset="0"/>
                </a:rPr>
                <a:t>计算机科学技术百科全书</a:t>
              </a:r>
              <a:endParaRPr lang="en-US" altLang="en-US" sz="1800" b="1" dirty="0">
                <a:solidFill>
                  <a:prstClr val="white"/>
                </a:solidFill>
                <a:latin typeface="Times New Roman" pitchFamily="18" charset="0"/>
                <a:ea typeface="楷体" pitchFamily="49" charset="-122"/>
                <a:cs typeface="Times New Roman" pitchFamily="18" charset="0"/>
              </a:endParaRPr>
            </a:p>
          </p:txBody>
        </p:sp>
      </p:grpSp>
      <p:sp>
        <p:nvSpPr>
          <p:cNvPr id="120" name="Rectangle 119"/>
          <p:cNvSpPr/>
          <p:nvPr/>
        </p:nvSpPr>
        <p:spPr>
          <a:xfrm>
            <a:off x="3169951" y="976544"/>
            <a:ext cx="2743916" cy="3875237"/>
          </a:xfrm>
          <a:prstGeom prst="rect">
            <a:avLst/>
          </a:prstGeom>
          <a:blipFill dpi="0" rotWithShape="1">
            <a:blip r:embed="rId3" cstate="print">
              <a:alphaModFix amt="9000"/>
            </a:blip>
            <a:srcRect/>
            <a:tile tx="0" ty="0" sx="100000" sy="100000" flip="none" algn="tl"/>
          </a:blipFill>
          <a:ln w="19050" cap="flat" cmpd="sng" algn="ctr">
            <a:solidFill>
              <a:srgbClr val="FFFFFF">
                <a:alpha val="23922"/>
              </a:srgb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26" tIns="45712" rIns="91426" bIns="45712" numCol="1" rtlCol="0" anchor="ctr" anchorCtr="0" compatLnSpc="1">
            <a:prstTxWarp prst="textNoShape">
              <a:avLst/>
            </a:prstTxWarp>
          </a:bodyPr>
          <a:lstStyle/>
          <a:p>
            <a:pPr defTabSz="685754" fontAlgn="base">
              <a:spcBef>
                <a:spcPct val="0"/>
              </a:spcBef>
              <a:spcAft>
                <a:spcPct val="0"/>
              </a:spcAft>
            </a:pPr>
            <a:r>
              <a:rPr lang="en-US" kern="0" dirty="0">
                <a:solidFill>
                  <a:sysClr val="windowText" lastClr="000000"/>
                </a:solidFill>
              </a:rPr>
              <a:t>  </a:t>
            </a:r>
          </a:p>
        </p:txBody>
      </p:sp>
      <p:sp>
        <p:nvSpPr>
          <p:cNvPr id="121" name="Title 4"/>
          <p:cNvSpPr txBox="1">
            <a:spLocks/>
          </p:cNvSpPr>
          <p:nvPr/>
        </p:nvSpPr>
        <p:spPr>
          <a:xfrm>
            <a:off x="3214678" y="2060880"/>
            <a:ext cx="2727916" cy="158823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36" bIns="45718" numCol="1" spcCol="0" rtlCol="0" fromWordArt="0" anchor="t" anchorCtr="0" forceAA="0" compatLnSpc="1">
            <a:prstTxWarp prst="textNoShape">
              <a:avLst/>
            </a:prstTxWarp>
            <a:noAutofit/>
          </a:bodyPr>
          <a:lstStyle>
            <a:defPPr>
              <a:defRPr lang="en-US"/>
            </a:defPPr>
            <a:lvl1pPr algn="ctr" defTabSz="914099" fontAlgn="base">
              <a:lnSpc>
                <a:spcPct val="90000"/>
              </a:lnSpc>
              <a:spcBef>
                <a:spcPct val="0"/>
              </a:spcBef>
              <a:spcAft>
                <a:spcPct val="0"/>
              </a:spcAft>
              <a:defRPr sz="160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pPr lvl="0" algn="l">
              <a:lnSpc>
                <a:spcPct val="100000"/>
              </a:lnSpc>
            </a:pPr>
            <a:r>
              <a:rPr lang="en-US" altLang="zh-CN" sz="2000" b="1" dirty="0">
                <a:latin typeface="楷体" pitchFamily="49" charset="-122"/>
                <a:ea typeface="楷体" pitchFamily="49" charset="-122"/>
              </a:rPr>
              <a:t>①</a:t>
            </a:r>
            <a:r>
              <a:rPr lang="zh-CN" altLang="en-US" sz="2000" b="1" dirty="0">
                <a:latin typeface="楷体" pitchFamily="49" charset="-122"/>
                <a:ea typeface="楷体" pitchFamily="49" charset="-122"/>
              </a:rPr>
              <a:t>把系统的、规范的、可度量的途径应用于软件开发、运行和维护过程，也就是把工程应用于软件；</a:t>
            </a:r>
            <a:r>
              <a:rPr lang="en-US" altLang="zh-CN" sz="2000" b="1" dirty="0">
                <a:latin typeface="楷体" pitchFamily="49" charset="-122"/>
                <a:ea typeface="楷体" pitchFamily="49" charset="-122"/>
              </a:rPr>
              <a:t>②</a:t>
            </a:r>
            <a:r>
              <a:rPr lang="zh-CN" altLang="en-US" sz="2000" b="1" dirty="0">
                <a:latin typeface="楷体" pitchFamily="49" charset="-122"/>
                <a:ea typeface="楷体" pitchFamily="49" charset="-122"/>
              </a:rPr>
              <a:t>研究</a:t>
            </a:r>
            <a:r>
              <a:rPr lang="en-US" altLang="zh-CN" sz="2000" b="1" dirty="0">
                <a:latin typeface="楷体" pitchFamily="49" charset="-122"/>
                <a:ea typeface="楷体" pitchFamily="49" charset="-122"/>
              </a:rPr>
              <a:t>①</a:t>
            </a:r>
            <a:r>
              <a:rPr lang="zh-CN" altLang="en-US" sz="2000" b="1" dirty="0">
                <a:latin typeface="楷体" pitchFamily="49" charset="-122"/>
                <a:ea typeface="楷体" pitchFamily="49" charset="-122"/>
              </a:rPr>
              <a:t>中提到的途径。</a:t>
            </a:r>
            <a:endParaRPr lang="en-US" altLang="en-US" sz="2000" b="1" dirty="0">
              <a:latin typeface="楷体" pitchFamily="49" charset="-122"/>
              <a:ea typeface="楷体" pitchFamily="49" charset="-122"/>
            </a:endParaRPr>
          </a:p>
          <a:p>
            <a:pPr>
              <a:lnSpc>
                <a:spcPct val="100000"/>
              </a:lnSpc>
              <a:spcBef>
                <a:spcPts val="225"/>
              </a:spcBef>
            </a:pPr>
            <a:endParaRPr lang="en-US" sz="1100" dirty="0"/>
          </a:p>
        </p:txBody>
      </p:sp>
      <p:grpSp>
        <p:nvGrpSpPr>
          <p:cNvPr id="26" name="组合 25"/>
          <p:cNvGrpSpPr/>
          <p:nvPr/>
        </p:nvGrpSpPr>
        <p:grpSpPr>
          <a:xfrm>
            <a:off x="3169950" y="1144351"/>
            <a:ext cx="2743915" cy="716003"/>
            <a:chOff x="3169950" y="1144351"/>
            <a:chExt cx="2743915" cy="716003"/>
          </a:xfrm>
        </p:grpSpPr>
        <p:sp>
          <p:nvSpPr>
            <p:cNvPr id="123" name="Rectangle 122"/>
            <p:cNvSpPr/>
            <p:nvPr/>
          </p:nvSpPr>
          <p:spPr>
            <a:xfrm>
              <a:off x="3169950" y="1144351"/>
              <a:ext cx="2743915" cy="716003"/>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ectangle 123"/>
            <p:cNvSpPr/>
            <p:nvPr/>
          </p:nvSpPr>
          <p:spPr>
            <a:xfrm>
              <a:off x="4110354" y="1245164"/>
              <a:ext cx="849913" cy="461665"/>
            </a:xfrm>
            <a:prstGeom prst="rect">
              <a:avLst/>
            </a:prstGeom>
          </p:spPr>
          <p:txBody>
            <a:bodyPr wrap="none">
              <a:spAutoFit/>
            </a:bodyPr>
            <a:lstStyle/>
            <a:p>
              <a:pPr lvl="0" algn="ctr"/>
              <a:r>
                <a:rPr lang="en-US" sz="2400" dirty="0">
                  <a:solidFill>
                    <a:prstClr val="white"/>
                  </a:solidFill>
                  <a:latin typeface="Times New Roman" pitchFamily="18" charset="0"/>
                  <a:ea typeface="Segoe UI" pitchFamily="34" charset="0"/>
                  <a:cs typeface="Times New Roman" pitchFamily="18" charset="0"/>
                </a:rPr>
                <a:t>IEEE</a:t>
              </a:r>
            </a:p>
          </p:txBody>
        </p:sp>
      </p:grpSp>
      <p:sp>
        <p:nvSpPr>
          <p:cNvPr id="126" name="Rectangle 125"/>
          <p:cNvSpPr/>
          <p:nvPr/>
        </p:nvSpPr>
        <p:spPr>
          <a:xfrm>
            <a:off x="347788" y="983313"/>
            <a:ext cx="2743915" cy="3875236"/>
          </a:xfrm>
          <a:prstGeom prst="rect">
            <a:avLst/>
          </a:prstGeom>
          <a:blipFill dpi="0" rotWithShape="1">
            <a:blip r:embed="rId3" cstate="print">
              <a:alphaModFix amt="9000"/>
            </a:blip>
            <a:srcRect/>
            <a:tile tx="0" ty="0" sx="100000" sy="100000" flip="none" algn="tl"/>
          </a:blipFill>
          <a:ln w="19050" cap="flat" cmpd="sng" algn="ctr">
            <a:solidFill>
              <a:srgbClr val="FFFFFF">
                <a:alpha val="23922"/>
              </a:srgbClr>
            </a:solidFill>
            <a:prstDash val="solid"/>
            <a:round/>
            <a:headEnd type="none" w="med" len="med"/>
            <a:tailEnd type="none" w="med" len="med"/>
          </a:ln>
          <a:effectLst>
            <a:outerShdw blurRad="63500" sx="102000" sy="102000" algn="ctr" rotWithShape="0">
              <a:prstClr val="black">
                <a:alpha val="40000"/>
              </a:prstClr>
            </a:outerShdw>
          </a:effectLst>
        </p:spPr>
        <p:txBody>
          <a:bodyPr vert="horz" wrap="square" lIns="91426" tIns="45712" rIns="91426" bIns="45712" numCol="1" rtlCol="0" anchor="ctr" anchorCtr="0" compatLnSpc="1">
            <a:prstTxWarp prst="textNoShape">
              <a:avLst/>
            </a:prstTxWarp>
          </a:bodyPr>
          <a:lstStyle/>
          <a:p>
            <a:pPr defTabSz="685754" fontAlgn="base">
              <a:spcBef>
                <a:spcPct val="0"/>
              </a:spcBef>
              <a:spcAft>
                <a:spcPct val="0"/>
              </a:spcAft>
            </a:pPr>
            <a:r>
              <a:rPr lang="en-US" kern="0" dirty="0">
                <a:solidFill>
                  <a:sysClr val="windowText" lastClr="000000"/>
                </a:solidFill>
              </a:rPr>
              <a:t>  </a:t>
            </a:r>
          </a:p>
        </p:txBody>
      </p:sp>
      <p:sp>
        <p:nvSpPr>
          <p:cNvPr id="127" name="Title 4"/>
          <p:cNvSpPr txBox="1">
            <a:spLocks/>
          </p:cNvSpPr>
          <p:nvPr/>
        </p:nvSpPr>
        <p:spPr>
          <a:xfrm>
            <a:off x="328266" y="2071684"/>
            <a:ext cx="2779920" cy="165333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36" bIns="45718" numCol="1" spcCol="0" rtlCol="0" fromWordArt="0" anchor="t" anchorCtr="0" forceAA="0" compatLnSpc="1">
            <a:prstTxWarp prst="textNoShape">
              <a:avLst/>
            </a:prstTxWarp>
            <a:noAutofit/>
          </a:bodyPr>
          <a:lstStyle>
            <a:defPPr>
              <a:defRPr lang="en-US"/>
            </a:defPPr>
            <a:lvl1pPr algn="ctr" defTabSz="914099" fontAlgn="base">
              <a:lnSpc>
                <a:spcPct val="90000"/>
              </a:lnSpc>
              <a:spcBef>
                <a:spcPct val="0"/>
              </a:spcBef>
              <a:spcAft>
                <a:spcPct val="0"/>
              </a:spcAft>
              <a:defRPr sz="160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pPr indent="-6350" algn="l"/>
            <a:r>
              <a:rPr lang="zh-CN" altLang="en-US" sz="2000" b="1" dirty="0">
                <a:latin typeface="楷体" pitchFamily="49" charset="-122"/>
                <a:ea typeface="楷体" pitchFamily="49" charset="-122"/>
              </a:rPr>
              <a:t>软件工程就是为了经济地获得可靠的且能在实际机器上有效地运行的软件，而建立和使用完善的工程原理。</a:t>
            </a:r>
          </a:p>
        </p:txBody>
      </p:sp>
      <p:grpSp>
        <p:nvGrpSpPr>
          <p:cNvPr id="25" name="组合 24"/>
          <p:cNvGrpSpPr/>
          <p:nvPr/>
        </p:nvGrpSpPr>
        <p:grpSpPr>
          <a:xfrm>
            <a:off x="347788" y="1142990"/>
            <a:ext cx="2743915" cy="726191"/>
            <a:chOff x="347788" y="1142990"/>
            <a:chExt cx="2743915" cy="726191"/>
          </a:xfrm>
        </p:grpSpPr>
        <p:sp>
          <p:nvSpPr>
            <p:cNvPr id="129" name="Rectangle 128"/>
            <p:cNvSpPr/>
            <p:nvPr/>
          </p:nvSpPr>
          <p:spPr>
            <a:xfrm>
              <a:off x="347788" y="1144353"/>
              <a:ext cx="2743915" cy="724828"/>
            </a:xfrm>
            <a:prstGeom prst="rect">
              <a:avLst/>
            </a:prstGeom>
            <a:solidFill>
              <a:srgbClr val="000000">
                <a:alpha val="6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ectangle 129"/>
            <p:cNvSpPr/>
            <p:nvPr/>
          </p:nvSpPr>
          <p:spPr>
            <a:xfrm>
              <a:off x="537616" y="1142990"/>
              <a:ext cx="2357455" cy="646331"/>
            </a:xfrm>
            <a:prstGeom prst="rect">
              <a:avLst/>
            </a:prstGeom>
          </p:spPr>
          <p:txBody>
            <a:bodyPr wrap="square">
              <a:spAutoFit/>
            </a:bodyPr>
            <a:lstStyle/>
            <a:p>
              <a:pPr lvl="0" algn="ctr"/>
              <a:r>
                <a:rPr lang="en-US" altLang="zh-CN" sz="1800" b="1" dirty="0">
                  <a:solidFill>
                    <a:prstClr val="white"/>
                  </a:solidFill>
                  <a:latin typeface="Times New Roman" pitchFamily="18" charset="0"/>
                  <a:ea typeface="楷体" pitchFamily="49" charset="-122"/>
                  <a:cs typeface="Times New Roman" pitchFamily="18" charset="0"/>
                </a:rPr>
                <a:t>1968</a:t>
              </a:r>
              <a:r>
                <a:rPr lang="zh-CN" altLang="en-US" sz="1800" b="1" dirty="0">
                  <a:solidFill>
                    <a:prstClr val="white"/>
                  </a:solidFill>
                  <a:latin typeface="Times New Roman" pitchFamily="18" charset="0"/>
                  <a:ea typeface="楷体" pitchFamily="49" charset="-122"/>
                  <a:cs typeface="Times New Roman" pitchFamily="18" charset="0"/>
                </a:rPr>
                <a:t>年</a:t>
              </a:r>
              <a:r>
                <a:rPr lang="en-US" altLang="zh-CN" sz="1800" b="1" dirty="0">
                  <a:solidFill>
                    <a:prstClr val="white"/>
                  </a:solidFill>
                  <a:latin typeface="Times New Roman" pitchFamily="18" charset="0"/>
                  <a:ea typeface="楷体" pitchFamily="49" charset="-122"/>
                  <a:cs typeface="Times New Roman" pitchFamily="18" charset="0"/>
                </a:rPr>
                <a:t>NATO</a:t>
              </a:r>
            </a:p>
            <a:p>
              <a:pPr lvl="0" algn="ctr"/>
              <a:r>
                <a:rPr lang="en-US" altLang="zh-CN" sz="1800" b="1" dirty="0">
                  <a:solidFill>
                    <a:prstClr val="white"/>
                  </a:solidFill>
                  <a:latin typeface="Times New Roman" pitchFamily="18" charset="0"/>
                  <a:ea typeface="楷体" pitchFamily="49" charset="-122"/>
                  <a:cs typeface="Times New Roman" pitchFamily="18" charset="0"/>
                </a:rPr>
                <a:t>(</a:t>
              </a:r>
              <a:r>
                <a:rPr lang="zh-CN" altLang="en-US" sz="1800" b="1" dirty="0">
                  <a:solidFill>
                    <a:prstClr val="white"/>
                  </a:solidFill>
                  <a:latin typeface="Times New Roman" pitchFamily="18" charset="0"/>
                  <a:ea typeface="楷体" pitchFamily="49" charset="-122"/>
                  <a:cs typeface="Times New Roman" pitchFamily="18" charset="0"/>
                </a:rPr>
                <a:t>北大西洋公约组织</a:t>
              </a:r>
              <a:r>
                <a:rPr lang="en-US" altLang="zh-CN" sz="1800" b="1" dirty="0">
                  <a:solidFill>
                    <a:prstClr val="white"/>
                  </a:solidFill>
                  <a:latin typeface="Times New Roman" pitchFamily="18" charset="0"/>
                  <a:ea typeface="楷体" pitchFamily="49" charset="-122"/>
                  <a:cs typeface="Times New Roman" pitchFamily="18" charset="0"/>
                </a:rPr>
                <a:t>)</a:t>
              </a:r>
              <a:endParaRPr lang="en-US" sz="1800" b="1" dirty="0">
                <a:solidFill>
                  <a:prstClr val="white"/>
                </a:solidFill>
                <a:latin typeface="Times New Roman" pitchFamily="18" charset="0"/>
                <a:ea typeface="楷体" pitchFamily="49" charset="-122"/>
                <a:cs typeface="Times New Roman" pitchFamily="18" charset="0"/>
              </a:endParaRPr>
            </a:p>
          </p:txBody>
        </p:sp>
      </p:grpSp>
      <p:sp>
        <p:nvSpPr>
          <p:cNvPr id="24" name="标题 1"/>
          <p:cNvSpPr>
            <a:spLocks noGrp="1"/>
          </p:cNvSpPr>
          <p:nvPr>
            <p:ph type="title"/>
          </p:nvPr>
        </p:nvSpPr>
        <p:spPr/>
        <p:txBody>
          <a:bodyPr/>
          <a:lstStyle/>
          <a:p>
            <a:r>
              <a:rPr lang="en-US" altLang="zh-CN" dirty="0"/>
              <a:t>1.2.1 </a:t>
            </a:r>
            <a:r>
              <a:rPr lang="zh-CN" altLang="en-US" b="1" dirty="0">
                <a:latin typeface="楷体" pitchFamily="49" charset="-122"/>
                <a:ea typeface="楷体" pitchFamily="49" charset="-122"/>
              </a:rPr>
              <a:t>软件工程的定义</a:t>
            </a:r>
            <a:endParaRPr lang="zh-CN" altLang="en-US" dirty="0"/>
          </a:p>
        </p:txBody>
      </p:sp>
    </p:spTree>
    <p:extLst>
      <p:ext uri="{BB962C8B-B14F-4D97-AF65-F5344CB8AC3E}">
        <p14:creationId xmlns:p14="http://schemas.microsoft.com/office/powerpoint/2010/main" val="31288831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120"/>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slide(fromLeft)">
                                      <p:cBhvr>
                                        <p:cTn id="17" dur="500"/>
                                        <p:tgtEl>
                                          <p:spTgt spid="25"/>
                                        </p:tgtEl>
                                      </p:cBhvr>
                                    </p:animEffect>
                                  </p:childTnLst>
                                </p:cTn>
                              </p:par>
                            </p:childTnLst>
                          </p:cTn>
                        </p:par>
                        <p:par>
                          <p:cTn id="18" fill="hold">
                            <p:stCondLst>
                              <p:cond delay="500"/>
                            </p:stCondLst>
                            <p:childTnLst>
                              <p:par>
                                <p:cTn id="19" presetID="12" presetClass="entr" presetSubtype="8"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slide(fromLeft)">
                                      <p:cBhvr>
                                        <p:cTn id="21" dur="500"/>
                                        <p:tgtEl>
                                          <p:spTgt spid="26"/>
                                        </p:tgtEl>
                                      </p:cBhvr>
                                    </p:animEffect>
                                  </p:childTnLst>
                                </p:cTn>
                              </p:par>
                            </p:childTnLst>
                          </p:cTn>
                        </p:par>
                        <p:par>
                          <p:cTn id="22" fill="hold">
                            <p:stCondLst>
                              <p:cond delay="1000"/>
                            </p:stCondLst>
                            <p:childTnLst>
                              <p:par>
                                <p:cTn id="23" presetID="12" presetClass="entr" presetSubtype="8" fill="hold" nodeType="after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slide(fromLeft)">
                                      <p:cBhvr>
                                        <p:cTn id="25" dur="500"/>
                                        <p:tgtEl>
                                          <p:spTgt spid="27"/>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grpId="0" nodeType="clickEffect">
                                  <p:stCondLst>
                                    <p:cond delay="0"/>
                                  </p:stCondLst>
                                  <p:childTnLst>
                                    <p:set>
                                      <p:cBhvr>
                                        <p:cTn id="29" dur="1" fill="hold">
                                          <p:stCondLst>
                                            <p:cond delay="0"/>
                                          </p:stCondLst>
                                        </p:cTn>
                                        <p:tgtEl>
                                          <p:spTgt spid="127"/>
                                        </p:tgtEl>
                                        <p:attrNameLst>
                                          <p:attrName>style.visibility</p:attrName>
                                        </p:attrNameLst>
                                      </p:cBhvr>
                                      <p:to>
                                        <p:strVal val="visible"/>
                                      </p:to>
                                    </p:set>
                                    <p:animEffect transition="in" filter="wipe(up)">
                                      <p:cBhvr>
                                        <p:cTn id="30" dur="500"/>
                                        <p:tgtEl>
                                          <p:spTgt spid="12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121"/>
                                        </p:tgtEl>
                                        <p:attrNameLst>
                                          <p:attrName>style.visibility</p:attrName>
                                        </p:attrNameLst>
                                      </p:cBhvr>
                                      <p:to>
                                        <p:strVal val="visible"/>
                                      </p:to>
                                    </p:set>
                                    <p:animEffect transition="in" filter="wipe(up)">
                                      <p:cBhvr>
                                        <p:cTn id="35" dur="500"/>
                                        <p:tgtEl>
                                          <p:spTgt spid="121"/>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wipe(up)">
                                      <p:cBhvr>
                                        <p:cTn id="40" dur="500"/>
                                        <p:tgtEl>
                                          <p:spTgt spid="1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4" grpId="0" animBg="1"/>
      <p:bldP spid="116" grpId="0"/>
      <p:bldP spid="120" grpId="0" animBg="1"/>
      <p:bldP spid="121" grpId="0"/>
      <p:bldP spid="126" grpId="0" animBg="1"/>
      <p:bldP spid="12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zh-CN" altLang="en-US" b="1" dirty="0">
                <a:latin typeface="楷体" pitchFamily="49" charset="-122"/>
                <a:ea typeface="楷体" pitchFamily="49" charset="-122"/>
              </a:rPr>
              <a:t>软件工程的目标</a:t>
            </a:r>
            <a:endParaRPr altLang="en-US" b="1" dirty="0">
              <a:latin typeface="楷体" pitchFamily="49" charset="-122"/>
              <a:ea typeface="楷体" pitchFamily="49" charset="-122"/>
            </a:endParaRPr>
          </a:p>
        </p:txBody>
      </p:sp>
      <p:grpSp>
        <p:nvGrpSpPr>
          <p:cNvPr id="3" name="Group 21"/>
          <p:cNvGrpSpPr/>
          <p:nvPr/>
        </p:nvGrpSpPr>
        <p:grpSpPr>
          <a:xfrm>
            <a:off x="2661370" y="1926414"/>
            <a:ext cx="1773380" cy="1503423"/>
            <a:chOff x="630873" y="3001265"/>
            <a:chExt cx="2363891" cy="2004564"/>
          </a:xfrm>
        </p:grpSpPr>
        <p:sp>
          <p:nvSpPr>
            <p:cNvPr id="8" name="Rectangle 7"/>
            <p:cNvSpPr/>
            <p:nvPr/>
          </p:nvSpPr>
          <p:spPr bwMode="auto">
            <a:xfrm>
              <a:off x="702946" y="3106738"/>
              <a:ext cx="2219746" cy="1503763"/>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91440" numCol="1" rtlCol="0" anchor="b" anchorCtr="0" compatLnSpc="1">
              <a:prstTxWarp prst="textNoShape">
                <a:avLst/>
              </a:prstTxWarp>
            </a:bodyPr>
            <a:lstStyle/>
            <a:p>
              <a:pPr defTabSz="685666"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8" name="Freeform 88"/>
            <p:cNvSpPr>
              <a:spLocks noEditPoints="1"/>
            </p:cNvSpPr>
            <p:nvPr/>
          </p:nvSpPr>
          <p:spPr bwMode="black">
            <a:xfrm>
              <a:off x="630873"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629"/>
              <a:endParaRPr lang="en-US" spc="-92" dirty="0">
                <a:solidFill>
                  <a:srgbClr val="FFFFFF">
                    <a:lumMod val="50000"/>
                  </a:srgbClr>
                </a:solidFill>
                <a:latin typeface="Segoe Light" pitchFamily="34" charset="0"/>
              </a:endParaRPr>
            </a:p>
          </p:txBody>
        </p:sp>
      </p:grpSp>
      <p:grpSp>
        <p:nvGrpSpPr>
          <p:cNvPr id="9" name="Group 22"/>
          <p:cNvGrpSpPr/>
          <p:nvPr/>
        </p:nvGrpSpPr>
        <p:grpSpPr>
          <a:xfrm>
            <a:off x="6919562" y="1915360"/>
            <a:ext cx="1773380" cy="1503423"/>
            <a:chOff x="3466112" y="3001265"/>
            <a:chExt cx="2363891" cy="2004564"/>
          </a:xfrm>
        </p:grpSpPr>
        <p:sp>
          <p:nvSpPr>
            <p:cNvPr id="7" name="Rectangle 6"/>
            <p:cNvSpPr/>
            <p:nvPr/>
          </p:nvSpPr>
          <p:spPr bwMode="auto">
            <a:xfrm>
              <a:off x="3538186" y="3106738"/>
              <a:ext cx="2219746" cy="1503763"/>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91440" numCol="1" rtlCol="0" anchor="b" anchorCtr="0" compatLnSpc="1">
              <a:prstTxWarp prst="textNoShape">
                <a:avLst/>
              </a:prstTxWarp>
            </a:bodyPr>
            <a:lstStyle/>
            <a:p>
              <a:pPr defTabSz="685666"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19" name="Freeform 88"/>
            <p:cNvSpPr>
              <a:spLocks noEditPoints="1"/>
            </p:cNvSpPr>
            <p:nvPr/>
          </p:nvSpPr>
          <p:spPr bwMode="black">
            <a:xfrm>
              <a:off x="346611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629"/>
              <a:endParaRPr lang="en-US" spc="-92" dirty="0">
                <a:solidFill>
                  <a:srgbClr val="FFFFFF">
                    <a:lumMod val="50000"/>
                  </a:srgbClr>
                </a:solidFill>
                <a:latin typeface="Segoe Light" pitchFamily="34" charset="0"/>
              </a:endParaRPr>
            </a:p>
          </p:txBody>
        </p:sp>
      </p:grpSp>
      <p:grpSp>
        <p:nvGrpSpPr>
          <p:cNvPr id="13" name="Group 23"/>
          <p:cNvGrpSpPr/>
          <p:nvPr/>
        </p:nvGrpSpPr>
        <p:grpSpPr>
          <a:xfrm>
            <a:off x="4792494" y="1926414"/>
            <a:ext cx="1773380" cy="1503423"/>
            <a:chOff x="6301352" y="3001265"/>
            <a:chExt cx="2363891" cy="2004564"/>
          </a:xfrm>
        </p:grpSpPr>
        <p:sp>
          <p:nvSpPr>
            <p:cNvPr id="5" name="Rectangle 4"/>
            <p:cNvSpPr/>
            <p:nvPr/>
          </p:nvSpPr>
          <p:spPr bwMode="auto">
            <a:xfrm>
              <a:off x="6373426" y="3106738"/>
              <a:ext cx="2219746" cy="150376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91440" numCol="1" rtlCol="0" anchor="b" anchorCtr="0" compatLnSpc="1">
              <a:prstTxWarp prst="textNoShape">
                <a:avLst/>
              </a:prstTxWarp>
            </a:bodyPr>
            <a:lstStyle/>
            <a:p>
              <a:pPr defTabSz="685666" fontAlgn="base">
                <a:spcBef>
                  <a:spcPct val="0"/>
                </a:spcBef>
                <a:spcAft>
                  <a:spcPct val="0"/>
                </a:spcAft>
              </a:pPr>
              <a:endParaRPr lang="en-US" sz="2400" dirty="0">
                <a:gradFill>
                  <a:gsLst>
                    <a:gs pos="0">
                      <a:srgbClr val="FFFFFF"/>
                    </a:gs>
                    <a:gs pos="100000">
                      <a:srgbClr val="FFFFFF"/>
                    </a:gs>
                  </a:gsLst>
                  <a:lin ang="5400000" scaled="0"/>
                </a:gradFill>
              </a:endParaRPr>
            </a:p>
          </p:txBody>
        </p:sp>
        <p:sp>
          <p:nvSpPr>
            <p:cNvPr id="20" name="Freeform 88"/>
            <p:cNvSpPr>
              <a:spLocks noEditPoints="1"/>
            </p:cNvSpPr>
            <p:nvPr/>
          </p:nvSpPr>
          <p:spPr bwMode="black">
            <a:xfrm>
              <a:off x="6301352"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defTabSz="555629"/>
              <a:endParaRPr lang="en-US" spc="-92" dirty="0">
                <a:solidFill>
                  <a:srgbClr val="FFFFFF">
                    <a:lumMod val="50000"/>
                  </a:srgbClr>
                </a:solidFill>
                <a:latin typeface="Segoe Light" pitchFamily="34" charset="0"/>
              </a:endParaRPr>
            </a:p>
          </p:txBody>
        </p:sp>
      </p:grpSp>
      <p:grpSp>
        <p:nvGrpSpPr>
          <p:cNvPr id="14" name="Group 24"/>
          <p:cNvGrpSpPr/>
          <p:nvPr/>
        </p:nvGrpSpPr>
        <p:grpSpPr>
          <a:xfrm>
            <a:off x="454769" y="1926414"/>
            <a:ext cx="1773380" cy="1503423"/>
            <a:chOff x="9136594" y="3001265"/>
            <a:chExt cx="2363891" cy="2004564"/>
          </a:xfrm>
        </p:grpSpPr>
        <p:sp>
          <p:nvSpPr>
            <p:cNvPr id="6" name="Rectangle 5"/>
            <p:cNvSpPr/>
            <p:nvPr/>
          </p:nvSpPr>
          <p:spPr bwMode="auto">
            <a:xfrm>
              <a:off x="9208667" y="3106738"/>
              <a:ext cx="2219746" cy="150376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91440" numCol="1" rtlCol="0" anchor="b" anchorCtr="0" compatLnSpc="1">
              <a:prstTxWarp prst="textNoShape">
                <a:avLst/>
              </a:prstTxWarp>
            </a:bodyPr>
            <a:lstStyle/>
            <a:p>
              <a:pPr algn="ctr" defTabSz="685666" fontAlgn="base">
                <a:spcBef>
                  <a:spcPct val="0"/>
                </a:spcBef>
                <a:spcAft>
                  <a:spcPct val="0"/>
                </a:spcAft>
              </a:pPr>
              <a:endParaRPr lang="en-US" sz="1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1"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r" defTabSz="555629"/>
              <a:endParaRPr lang="en-US" spc="-92" dirty="0">
                <a:solidFill>
                  <a:srgbClr val="FFFFFF">
                    <a:lumMod val="50000"/>
                  </a:srgbClr>
                </a:solidFill>
                <a:latin typeface="Segoe Light" pitchFamily="34" charset="0"/>
              </a:endParaRPr>
            </a:p>
          </p:txBody>
        </p:sp>
      </p:grpSp>
      <p:sp>
        <p:nvSpPr>
          <p:cNvPr id="23" name="矩形 22"/>
          <p:cNvSpPr/>
          <p:nvPr/>
        </p:nvSpPr>
        <p:spPr>
          <a:xfrm>
            <a:off x="714348" y="2214560"/>
            <a:ext cx="1114409" cy="646331"/>
          </a:xfrm>
          <a:prstGeom prst="rect">
            <a:avLst/>
          </a:prstGeom>
        </p:spPr>
        <p:txBody>
          <a:bodyPr wrap="none">
            <a:spAutoFit/>
          </a:bodyPr>
          <a:lstStyle/>
          <a:p>
            <a:pPr algn="ctr" defTabSz="685666" fontAlgn="base">
              <a:spcBef>
                <a:spcPct val="0"/>
              </a:spcBef>
              <a:spcAft>
                <a:spcPct val="0"/>
              </a:spcAft>
            </a:pPr>
            <a:r>
              <a:rPr lang="zh-CN" altLang="en-US" sz="1800" b="1" dirty="0">
                <a:gradFill>
                  <a:gsLst>
                    <a:gs pos="0">
                      <a:srgbClr val="FFFFFF"/>
                    </a:gs>
                    <a:gs pos="100000">
                      <a:srgbClr val="FFFFFF"/>
                    </a:gs>
                  </a:gsLst>
                  <a:lin ang="5400000" scaled="0"/>
                </a:gradFill>
                <a:latin typeface="楷体" pitchFamily="49" charset="-122"/>
                <a:ea typeface="楷体" pitchFamily="49" charset="-122"/>
              </a:rPr>
              <a:t>预算合理</a:t>
            </a:r>
            <a:endParaRPr lang="en-US" altLang="zh-CN" sz="1800" b="1" dirty="0">
              <a:gradFill>
                <a:gsLst>
                  <a:gs pos="0">
                    <a:srgbClr val="FFFFFF"/>
                  </a:gs>
                  <a:gs pos="100000">
                    <a:srgbClr val="FFFFFF"/>
                  </a:gs>
                </a:gsLst>
                <a:lin ang="5400000" scaled="0"/>
              </a:gradFill>
              <a:latin typeface="楷体" pitchFamily="49" charset="-122"/>
              <a:ea typeface="楷体" pitchFamily="49" charset="-122"/>
            </a:endParaRPr>
          </a:p>
          <a:p>
            <a:pPr algn="ctr" defTabSz="685666" fontAlgn="base">
              <a:spcBef>
                <a:spcPct val="0"/>
              </a:spcBef>
              <a:spcAft>
                <a:spcPct val="0"/>
              </a:spcAft>
            </a:pPr>
            <a:r>
              <a:rPr lang="zh-CN" altLang="en-US" sz="1800" b="1" dirty="0">
                <a:gradFill>
                  <a:gsLst>
                    <a:gs pos="0">
                      <a:srgbClr val="FFFFFF"/>
                    </a:gs>
                    <a:gs pos="100000">
                      <a:srgbClr val="FFFFFF"/>
                    </a:gs>
                  </a:gsLst>
                  <a:lin ang="5400000" scaled="0"/>
                </a:gradFill>
                <a:latin typeface="楷体" pitchFamily="49" charset="-122"/>
                <a:ea typeface="楷体" pitchFamily="49" charset="-122"/>
              </a:rPr>
              <a:t>费用较低</a:t>
            </a:r>
            <a:endParaRPr lang="en-US" sz="1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4" name="矩形 23"/>
          <p:cNvSpPr/>
          <p:nvPr/>
        </p:nvSpPr>
        <p:spPr>
          <a:xfrm>
            <a:off x="3000364" y="2285998"/>
            <a:ext cx="1114408" cy="646331"/>
          </a:xfrm>
          <a:prstGeom prst="rect">
            <a:avLst/>
          </a:prstGeom>
        </p:spPr>
        <p:txBody>
          <a:bodyPr wrap="none">
            <a:spAutoFit/>
          </a:bodyPr>
          <a:lstStyle/>
          <a:p>
            <a:pPr algn="ctr" defTabSz="685666" fontAlgn="base">
              <a:spcBef>
                <a:spcPct val="0"/>
              </a:spcBef>
              <a:spcAft>
                <a:spcPct val="0"/>
              </a:spcAft>
            </a:pPr>
            <a:r>
              <a:rPr lang="zh-CN" altLang="en-US" sz="1800" b="1" dirty="0">
                <a:gradFill>
                  <a:gsLst>
                    <a:gs pos="0">
                      <a:srgbClr val="FFFFFF"/>
                    </a:gs>
                    <a:gs pos="100000">
                      <a:srgbClr val="FFFFFF"/>
                    </a:gs>
                  </a:gsLst>
                  <a:lin ang="5400000" scaled="0"/>
                </a:gradFill>
                <a:latin typeface="楷体" pitchFamily="49" charset="-122"/>
                <a:ea typeface="楷体" pitchFamily="49" charset="-122"/>
              </a:rPr>
              <a:t>功能达标</a:t>
            </a:r>
            <a:endParaRPr lang="en-US" altLang="zh-CN" sz="1800" b="1" dirty="0">
              <a:gradFill>
                <a:gsLst>
                  <a:gs pos="0">
                    <a:srgbClr val="FFFFFF"/>
                  </a:gs>
                  <a:gs pos="100000">
                    <a:srgbClr val="FFFFFF"/>
                  </a:gs>
                </a:gsLst>
                <a:lin ang="5400000" scaled="0"/>
              </a:gradFill>
              <a:latin typeface="楷体" pitchFamily="49" charset="-122"/>
              <a:ea typeface="楷体" pitchFamily="49" charset="-122"/>
            </a:endParaRPr>
          </a:p>
          <a:p>
            <a:pPr algn="ctr" defTabSz="685666" fontAlgn="base">
              <a:spcBef>
                <a:spcPct val="0"/>
              </a:spcBef>
              <a:spcAft>
                <a:spcPct val="0"/>
              </a:spcAft>
            </a:pPr>
            <a:r>
              <a:rPr lang="zh-CN" altLang="en-US" sz="1800" b="1" dirty="0">
                <a:gradFill>
                  <a:gsLst>
                    <a:gs pos="0">
                      <a:srgbClr val="FFFFFF"/>
                    </a:gs>
                    <a:gs pos="100000">
                      <a:srgbClr val="FFFFFF"/>
                    </a:gs>
                  </a:gsLst>
                  <a:lin ang="5400000" scaled="0"/>
                </a:gradFill>
                <a:latin typeface="楷体" pitchFamily="49" charset="-122"/>
                <a:ea typeface="楷体" pitchFamily="49" charset="-122"/>
              </a:rPr>
              <a:t>性能良好</a:t>
            </a:r>
            <a:endParaRPr lang="en-US" sz="1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 name="矩形 24"/>
          <p:cNvSpPr/>
          <p:nvPr/>
        </p:nvSpPr>
        <p:spPr>
          <a:xfrm>
            <a:off x="4898454" y="2285998"/>
            <a:ext cx="1579278" cy="646331"/>
          </a:xfrm>
          <a:prstGeom prst="rect">
            <a:avLst/>
          </a:prstGeom>
        </p:spPr>
        <p:txBody>
          <a:bodyPr wrap="none">
            <a:spAutoFit/>
          </a:bodyPr>
          <a:lstStyle/>
          <a:p>
            <a:pPr algn="ctr" defTabSz="685666" fontAlgn="base">
              <a:spcBef>
                <a:spcPct val="0"/>
              </a:spcBef>
              <a:spcAft>
                <a:spcPct val="0"/>
              </a:spcAft>
            </a:pPr>
            <a:r>
              <a:rPr lang="zh-CN" altLang="en-US" sz="1800" b="1" dirty="0">
                <a:gradFill>
                  <a:gsLst>
                    <a:gs pos="0">
                      <a:srgbClr val="FFFFFF"/>
                    </a:gs>
                    <a:gs pos="100000">
                      <a:srgbClr val="FFFFFF"/>
                    </a:gs>
                  </a:gsLst>
                  <a:lin ang="5400000" scaled="0"/>
                </a:gradFill>
                <a:latin typeface="楷体" pitchFamily="49" charset="-122"/>
                <a:ea typeface="楷体" pitchFamily="49" charset="-122"/>
              </a:rPr>
              <a:t>提高维护性</a:t>
            </a:r>
            <a:endParaRPr lang="en-US" altLang="zh-CN" sz="1800" b="1" dirty="0">
              <a:gradFill>
                <a:gsLst>
                  <a:gs pos="0">
                    <a:srgbClr val="FFFFFF"/>
                  </a:gs>
                  <a:gs pos="100000">
                    <a:srgbClr val="FFFFFF"/>
                  </a:gs>
                </a:gsLst>
                <a:lin ang="5400000" scaled="0"/>
              </a:gradFill>
              <a:latin typeface="楷体" pitchFamily="49" charset="-122"/>
              <a:ea typeface="楷体" pitchFamily="49" charset="-122"/>
            </a:endParaRPr>
          </a:p>
          <a:p>
            <a:pPr algn="ctr" defTabSz="685666" fontAlgn="base">
              <a:spcBef>
                <a:spcPct val="0"/>
              </a:spcBef>
              <a:spcAft>
                <a:spcPct val="0"/>
              </a:spcAft>
            </a:pPr>
            <a:r>
              <a:rPr lang="zh-CN" altLang="en-US" sz="1800" b="1" dirty="0">
                <a:gradFill>
                  <a:gsLst>
                    <a:gs pos="0">
                      <a:srgbClr val="FFFFFF"/>
                    </a:gs>
                    <a:gs pos="100000">
                      <a:srgbClr val="FFFFFF"/>
                    </a:gs>
                  </a:gsLst>
                  <a:lin ang="5400000" scaled="0"/>
                </a:gradFill>
                <a:latin typeface="楷体" pitchFamily="49" charset="-122"/>
                <a:ea typeface="楷体" pitchFamily="49" charset="-122"/>
              </a:rPr>
              <a:t>降低维护费用</a:t>
            </a:r>
            <a:endParaRPr lang="en-US" sz="1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9" name="矩形 28"/>
          <p:cNvSpPr/>
          <p:nvPr/>
        </p:nvSpPr>
        <p:spPr>
          <a:xfrm>
            <a:off x="7111745" y="2285998"/>
            <a:ext cx="1346843" cy="646331"/>
          </a:xfrm>
          <a:prstGeom prst="rect">
            <a:avLst/>
          </a:prstGeom>
        </p:spPr>
        <p:txBody>
          <a:bodyPr wrap="none">
            <a:spAutoFit/>
          </a:bodyPr>
          <a:lstStyle/>
          <a:p>
            <a:pPr algn="ctr" defTabSz="685666" fontAlgn="base">
              <a:spcBef>
                <a:spcPct val="0"/>
              </a:spcBef>
              <a:spcAft>
                <a:spcPct val="0"/>
              </a:spcAft>
            </a:pPr>
            <a:r>
              <a:rPr lang="zh-CN" altLang="en-US" sz="1800" b="1" dirty="0">
                <a:gradFill>
                  <a:gsLst>
                    <a:gs pos="0">
                      <a:srgbClr val="FFFFFF"/>
                    </a:gs>
                    <a:gs pos="100000">
                      <a:srgbClr val="FFFFFF"/>
                    </a:gs>
                  </a:gsLst>
                  <a:lin ang="5400000" scaled="0"/>
                </a:gradFill>
                <a:latin typeface="楷体" pitchFamily="49" charset="-122"/>
                <a:ea typeface="楷体" pitchFamily="49" charset="-122"/>
              </a:rPr>
              <a:t>提高生产率</a:t>
            </a:r>
            <a:endParaRPr lang="en-US" altLang="zh-CN" sz="1800" b="1" dirty="0">
              <a:gradFill>
                <a:gsLst>
                  <a:gs pos="0">
                    <a:srgbClr val="FFFFFF"/>
                  </a:gs>
                  <a:gs pos="100000">
                    <a:srgbClr val="FFFFFF"/>
                  </a:gs>
                </a:gsLst>
                <a:lin ang="5400000" scaled="0"/>
              </a:gradFill>
              <a:latin typeface="楷体" pitchFamily="49" charset="-122"/>
              <a:ea typeface="楷体" pitchFamily="49" charset="-122"/>
            </a:endParaRPr>
          </a:p>
          <a:p>
            <a:pPr algn="ctr" defTabSz="685666" fontAlgn="base">
              <a:spcBef>
                <a:spcPct val="0"/>
              </a:spcBef>
              <a:spcAft>
                <a:spcPct val="0"/>
              </a:spcAft>
            </a:pPr>
            <a:r>
              <a:rPr lang="zh-CN" altLang="en-US" sz="1800" b="1" dirty="0">
                <a:gradFill>
                  <a:gsLst>
                    <a:gs pos="0">
                      <a:srgbClr val="FFFFFF"/>
                    </a:gs>
                    <a:gs pos="100000">
                      <a:srgbClr val="FFFFFF"/>
                    </a:gs>
                  </a:gsLst>
                  <a:lin ang="5400000" scaled="0"/>
                </a:gradFill>
                <a:latin typeface="楷体" pitchFamily="49" charset="-122"/>
                <a:ea typeface="楷体" pitchFamily="49" charset="-122"/>
              </a:rPr>
              <a:t>及时交付</a:t>
            </a:r>
            <a:endParaRPr lang="en-US" sz="1800" b="1" dirty="0">
              <a:gradFill>
                <a:gsLst>
                  <a:gs pos="0">
                    <a:srgbClr val="FFFFFF"/>
                  </a:gs>
                  <a:gs pos="100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29958125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500"/>
                            </p:stCondLst>
                            <p:childTnLst>
                              <p:par>
                                <p:cTn id="5" presetID="10"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500"/>
                                        <p:tgtEl>
                                          <p:spTgt spid="3"/>
                                        </p:tgtEl>
                                      </p:cBhvr>
                                    </p:animEffect>
                                  </p:childTnLst>
                                </p:cTn>
                              </p:par>
                            </p:childTnLst>
                          </p:cTn>
                        </p:par>
                        <p:par>
                          <p:cTn id="12" fill="hold">
                            <p:stCondLst>
                              <p:cond delay="1500"/>
                            </p:stCondLst>
                            <p:childTnLst>
                              <p:par>
                                <p:cTn id="13" presetID="10" presetClass="entr" presetSubtype="0" fill="hold"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500"/>
                                        <p:tgtEl>
                                          <p:spTgt spid="13"/>
                                        </p:tgtEl>
                                      </p:cBhvr>
                                    </p:animEffect>
                                  </p:childTnLst>
                                </p:cTn>
                              </p:par>
                            </p:childTnLst>
                          </p:cTn>
                        </p:par>
                        <p:par>
                          <p:cTn id="16" fill="hold">
                            <p:stCondLst>
                              <p:cond delay="200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 calcmode="lin" valueType="num">
                                      <p:cBhvr>
                                        <p:cTn id="24" dur="500" fill="hold"/>
                                        <p:tgtEl>
                                          <p:spTgt spid="23"/>
                                        </p:tgtEl>
                                        <p:attrNameLst>
                                          <p:attrName>ppt_w</p:attrName>
                                        </p:attrNameLst>
                                      </p:cBhvr>
                                      <p:tavLst>
                                        <p:tav tm="0">
                                          <p:val>
                                            <p:fltVal val="0"/>
                                          </p:val>
                                        </p:tav>
                                        <p:tav tm="100000">
                                          <p:val>
                                            <p:strVal val="#ppt_w"/>
                                          </p:val>
                                        </p:tav>
                                      </p:tavLst>
                                    </p:anim>
                                    <p:anim calcmode="lin" valueType="num">
                                      <p:cBhvr>
                                        <p:cTn id="25" dur="500" fill="hold"/>
                                        <p:tgtEl>
                                          <p:spTgt spid="23"/>
                                        </p:tgtEl>
                                        <p:attrNameLst>
                                          <p:attrName>ppt_h</p:attrName>
                                        </p:attrNameLst>
                                      </p:cBhvr>
                                      <p:tavLst>
                                        <p:tav tm="0">
                                          <p:val>
                                            <p:fltVal val="0"/>
                                          </p:val>
                                        </p:tav>
                                        <p:tav tm="100000">
                                          <p:val>
                                            <p:strVal val="#ppt_h"/>
                                          </p:val>
                                        </p:tav>
                                      </p:tavLst>
                                    </p:anim>
                                    <p:animEffect transition="in" filter="fade">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53"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0" fill="hold" grpId="0"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childTnLst>
                          </p:cTn>
                        </p:par>
                      </p:childTnLst>
                    </p:cTn>
                  </p:par>
                  <p:par>
                    <p:cTn id="41" fill="hold">
                      <p:stCondLst>
                        <p:cond delay="indefinite"/>
                      </p:stCondLst>
                      <p:childTnLst>
                        <p:par>
                          <p:cTn id="42" fill="hold">
                            <p:stCondLst>
                              <p:cond delay="0"/>
                            </p:stCondLst>
                            <p:childTnLst>
                              <p:par>
                                <p:cTn id="43" presetID="53" presetClass="entr" presetSubtype="0" fill="hold" grpId="0" nodeType="clickEffect">
                                  <p:stCondLst>
                                    <p:cond delay="0"/>
                                  </p:stCondLst>
                                  <p:childTnLst>
                                    <p:set>
                                      <p:cBhvr>
                                        <p:cTn id="44" dur="1" fill="hold">
                                          <p:stCondLst>
                                            <p:cond delay="0"/>
                                          </p:stCondLst>
                                        </p:cTn>
                                        <p:tgtEl>
                                          <p:spTgt spid="29"/>
                                        </p:tgtEl>
                                        <p:attrNameLst>
                                          <p:attrName>style.visibility</p:attrName>
                                        </p:attrNameLst>
                                      </p:cBhvr>
                                      <p:to>
                                        <p:strVal val="visible"/>
                                      </p:to>
                                    </p:set>
                                    <p:anim calcmode="lin" valueType="num">
                                      <p:cBhvr>
                                        <p:cTn id="45" dur="500" fill="hold"/>
                                        <p:tgtEl>
                                          <p:spTgt spid="29"/>
                                        </p:tgtEl>
                                        <p:attrNameLst>
                                          <p:attrName>ppt_w</p:attrName>
                                        </p:attrNameLst>
                                      </p:cBhvr>
                                      <p:tavLst>
                                        <p:tav tm="0">
                                          <p:val>
                                            <p:fltVal val="0"/>
                                          </p:val>
                                        </p:tav>
                                        <p:tav tm="100000">
                                          <p:val>
                                            <p:strVal val="#ppt_w"/>
                                          </p:val>
                                        </p:tav>
                                      </p:tavLst>
                                    </p:anim>
                                    <p:anim calcmode="lin" valueType="num">
                                      <p:cBhvr>
                                        <p:cTn id="46" dur="500" fill="hold"/>
                                        <p:tgtEl>
                                          <p:spTgt spid="29"/>
                                        </p:tgtEl>
                                        <p:attrNameLst>
                                          <p:attrName>ppt_h</p:attrName>
                                        </p:attrNameLst>
                                      </p:cBhvr>
                                      <p:tavLst>
                                        <p:tav tm="0">
                                          <p:val>
                                            <p:fltVal val="0"/>
                                          </p:val>
                                        </p:tav>
                                        <p:tav tm="100000">
                                          <p:val>
                                            <p:strVal val="#ppt_h"/>
                                          </p:val>
                                        </p:tav>
                                      </p:tavLst>
                                    </p:anim>
                                    <p:animEffect transition="in" filter="fade">
                                      <p:cBhvr>
                                        <p:cTn id="4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4" name="Group 4"/>
          <p:cNvGrpSpPr/>
          <p:nvPr/>
        </p:nvGrpSpPr>
        <p:grpSpPr>
          <a:xfrm>
            <a:off x="70855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软件发展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550006"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软件工程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371183"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682103"/>
              <a:ext cx="2895602" cy="109273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生命周期</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70720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07957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开发策略</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9" name="Group 13"/>
          <p:cNvGrpSpPr/>
          <p:nvPr/>
        </p:nvGrpSpPr>
        <p:grpSpPr>
          <a:xfrm>
            <a:off x="3548656"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984885"/>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过程模型</a:t>
              </a:r>
            </a:p>
          </p:txBody>
        </p:sp>
      </p:grpSp>
      <p:grpSp>
        <p:nvGrpSpPr>
          <p:cNvPr id="3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109273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altLang="zh-CN" sz="24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CASE</a:t>
              </a: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工具与环境</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8"/>
          <p:cNvGrpSpPr/>
          <p:nvPr/>
        </p:nvGrpSpPr>
        <p:grpSpPr>
          <a:xfrm>
            <a:off x="379753" y="3359965"/>
            <a:ext cx="1601002" cy="1116784"/>
            <a:chOff x="506205" y="4479953"/>
            <a:chExt cx="2134114" cy="1489045"/>
          </a:xfrm>
        </p:grpSpPr>
        <p:sp>
          <p:nvSpPr>
            <p:cNvPr id="100" name="Rectangle 99"/>
            <p:cNvSpPr>
              <a:spLocks noChangeAspect="1" noChangeArrowheads="1"/>
            </p:cNvSpPr>
            <p:nvPr/>
          </p:nvSpPr>
          <p:spPr bwMode="auto">
            <a:xfrm>
              <a:off x="506205" y="4479953"/>
              <a:ext cx="2134114" cy="1489045"/>
            </a:xfrm>
            <a:prstGeom prst="rect">
              <a:avLst/>
            </a:prstGeom>
            <a:solidFill>
              <a:schemeClr val="accent1"/>
            </a:solidFill>
            <a:ln w="9525">
              <a:noFill/>
              <a:miter lim="800000"/>
              <a:headEnd/>
              <a:tailEnd/>
            </a:ln>
          </p:spPr>
          <p:txBody>
            <a:bodyPr wrap="square" rIns="457200" bIns="91440" anchor="b" anchorCtr="0"/>
            <a:lstStyle/>
            <a:p>
              <a:pPr>
                <a:spcAft>
                  <a:spcPts val="225"/>
                </a:spcAft>
              </a:pPr>
              <a:r>
                <a:rPr lang="zh-CN" altLang="en-US" sz="1600" b="1" dirty="0">
                  <a:latin typeface="楷体" pitchFamily="49" charset="-122"/>
                  <a:ea typeface="楷体" pitchFamily="49" charset="-122"/>
                </a:rPr>
                <a:t>结果应能清楚地审查</a:t>
              </a:r>
              <a:endParaRPr lang="en-US" altLang="en-US" sz="1600" b="1" dirty="0">
                <a:latin typeface="楷体" pitchFamily="49" charset="-122"/>
                <a:ea typeface="楷体" pitchFamily="49" charset="-122"/>
              </a:endParaRPr>
            </a:p>
          </p:txBody>
        </p:sp>
        <p:sp>
          <p:nvSpPr>
            <p:cNvPr id="105" name="Oval 104"/>
            <p:cNvSpPr/>
            <p:nvPr/>
          </p:nvSpPr>
          <p:spPr bwMode="auto">
            <a:xfrm>
              <a:off x="2111813" y="4639505"/>
              <a:ext cx="359998" cy="359998"/>
            </a:xfrm>
            <a:prstGeom prst="ellipse">
              <a:avLst/>
            </a:prstGeom>
            <a:noFill/>
            <a:ln w="19050" cmpd="sng">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lnSpc>
                  <a:spcPct val="90000"/>
                </a:lnSpc>
                <a:spcBef>
                  <a:spcPct val="0"/>
                </a:spcBef>
                <a:spcAft>
                  <a:spcPct val="0"/>
                </a:spcAft>
              </a:pPr>
              <a:r>
                <a:rPr lang="en-US" sz="1200" spc="-38" dirty="0">
                  <a:solidFill>
                    <a:schemeClr val="tx1"/>
                  </a:solidFill>
                </a:rPr>
                <a:t>5</a:t>
              </a:r>
            </a:p>
          </p:txBody>
        </p:sp>
      </p:grpSp>
      <p:grpSp>
        <p:nvGrpSpPr>
          <p:cNvPr id="4" name="Group 9"/>
          <p:cNvGrpSpPr/>
          <p:nvPr/>
        </p:nvGrpSpPr>
        <p:grpSpPr>
          <a:xfrm>
            <a:off x="2633932" y="3359965"/>
            <a:ext cx="1601002" cy="1116784"/>
            <a:chOff x="2764800" y="4479953"/>
            <a:chExt cx="2134114" cy="1489045"/>
          </a:xfrm>
        </p:grpSpPr>
        <p:sp>
          <p:nvSpPr>
            <p:cNvPr id="101" name="Rectangle 100"/>
            <p:cNvSpPr>
              <a:spLocks noChangeAspect="1" noChangeArrowheads="1"/>
            </p:cNvSpPr>
            <p:nvPr/>
          </p:nvSpPr>
          <p:spPr bwMode="auto">
            <a:xfrm>
              <a:off x="2764800" y="4479953"/>
              <a:ext cx="2134114" cy="1489045"/>
            </a:xfrm>
            <a:prstGeom prst="rect">
              <a:avLst/>
            </a:prstGeom>
            <a:solidFill>
              <a:schemeClr val="accent1"/>
            </a:solidFill>
            <a:ln w="9525">
              <a:noFill/>
              <a:miter lim="800000"/>
              <a:headEnd/>
              <a:tailEnd/>
            </a:ln>
          </p:spPr>
          <p:txBody>
            <a:bodyPr wrap="square" rIns="457200" bIns="91440" anchor="b" anchorCtr="0"/>
            <a:lstStyle/>
            <a:p>
              <a:pPr>
                <a:spcAft>
                  <a:spcPts val="225"/>
                </a:spcAft>
              </a:pPr>
              <a:r>
                <a:rPr lang="zh-CN" altLang="en-US" sz="1600" b="1" dirty="0">
                  <a:latin typeface="楷体" pitchFamily="49" charset="-122"/>
                  <a:ea typeface="楷体" pitchFamily="49" charset="-122"/>
                </a:rPr>
                <a:t>开发小组的人员应该少而精</a:t>
              </a:r>
              <a:endParaRPr lang="en-US" altLang="en-US" sz="1600" b="1" dirty="0">
                <a:latin typeface="楷体" pitchFamily="49" charset="-122"/>
                <a:ea typeface="楷体" pitchFamily="49" charset="-122"/>
              </a:endParaRPr>
            </a:p>
          </p:txBody>
        </p:sp>
        <p:sp>
          <p:nvSpPr>
            <p:cNvPr id="106" name="Oval 105"/>
            <p:cNvSpPr/>
            <p:nvPr/>
          </p:nvSpPr>
          <p:spPr bwMode="auto">
            <a:xfrm>
              <a:off x="4378365" y="4639505"/>
              <a:ext cx="359998" cy="359998"/>
            </a:xfrm>
            <a:prstGeom prst="ellipse">
              <a:avLst/>
            </a:prstGeom>
            <a:noFill/>
            <a:ln w="19050" cmpd="sng">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lnSpc>
                  <a:spcPct val="90000"/>
                </a:lnSpc>
                <a:spcBef>
                  <a:spcPct val="0"/>
                </a:spcBef>
                <a:spcAft>
                  <a:spcPct val="0"/>
                </a:spcAft>
              </a:pPr>
              <a:r>
                <a:rPr lang="en-US" sz="1200" spc="-38" dirty="0">
                  <a:solidFill>
                    <a:schemeClr val="tx1"/>
                  </a:solidFill>
                </a:rPr>
                <a:t>6</a:t>
              </a:r>
            </a:p>
          </p:txBody>
        </p:sp>
      </p:grpSp>
      <p:grpSp>
        <p:nvGrpSpPr>
          <p:cNvPr id="5" name="Group 11"/>
          <p:cNvGrpSpPr/>
          <p:nvPr/>
        </p:nvGrpSpPr>
        <p:grpSpPr>
          <a:xfrm>
            <a:off x="4884456" y="3359965"/>
            <a:ext cx="1601002" cy="1116784"/>
            <a:chOff x="5023395" y="4479953"/>
            <a:chExt cx="2134114" cy="1489045"/>
          </a:xfrm>
        </p:grpSpPr>
        <p:sp>
          <p:nvSpPr>
            <p:cNvPr id="102" name="Rectangle 101"/>
            <p:cNvSpPr>
              <a:spLocks noChangeAspect="1" noChangeArrowheads="1"/>
            </p:cNvSpPr>
            <p:nvPr/>
          </p:nvSpPr>
          <p:spPr bwMode="auto">
            <a:xfrm>
              <a:off x="5023395" y="4479953"/>
              <a:ext cx="2134114" cy="1489045"/>
            </a:xfrm>
            <a:prstGeom prst="rect">
              <a:avLst/>
            </a:prstGeom>
            <a:solidFill>
              <a:schemeClr val="accent1"/>
            </a:solidFill>
            <a:ln w="9525">
              <a:noFill/>
              <a:miter lim="800000"/>
              <a:headEnd/>
              <a:tailEnd/>
            </a:ln>
          </p:spPr>
          <p:txBody>
            <a:bodyPr wrap="square" rIns="457200" bIns="91440" anchor="b" anchorCtr="0"/>
            <a:lstStyle/>
            <a:p>
              <a:pPr>
                <a:spcAft>
                  <a:spcPts val="225"/>
                </a:spcAft>
              </a:pPr>
              <a:r>
                <a:rPr lang="zh-CN" altLang="en-US" sz="1600" b="1" dirty="0">
                  <a:latin typeface="楷体" pitchFamily="49" charset="-122"/>
                  <a:ea typeface="楷体" pitchFamily="49" charset="-122"/>
                </a:rPr>
                <a:t>承认不断改进软件工程实践的必要性</a:t>
              </a:r>
              <a:endParaRPr lang="en-US" altLang="en-US" sz="1600" b="1" dirty="0">
                <a:latin typeface="楷体" pitchFamily="49" charset="-122"/>
                <a:ea typeface="楷体" pitchFamily="49" charset="-122"/>
              </a:endParaRPr>
            </a:p>
          </p:txBody>
        </p:sp>
        <p:sp>
          <p:nvSpPr>
            <p:cNvPr id="107" name="Oval 106"/>
            <p:cNvSpPr/>
            <p:nvPr/>
          </p:nvSpPr>
          <p:spPr bwMode="auto">
            <a:xfrm>
              <a:off x="6644917" y="4639505"/>
              <a:ext cx="359998" cy="359998"/>
            </a:xfrm>
            <a:prstGeom prst="ellipse">
              <a:avLst/>
            </a:prstGeom>
            <a:noFill/>
            <a:ln w="19050" cmpd="sng">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lnSpc>
                  <a:spcPct val="90000"/>
                </a:lnSpc>
                <a:spcBef>
                  <a:spcPct val="0"/>
                </a:spcBef>
                <a:spcAft>
                  <a:spcPct val="0"/>
                </a:spcAft>
              </a:pPr>
              <a:r>
                <a:rPr lang="en-US" sz="1200" spc="-38" dirty="0">
                  <a:solidFill>
                    <a:schemeClr val="tx1"/>
                  </a:solidFill>
                </a:rPr>
                <a:t>7</a:t>
              </a:r>
            </a:p>
          </p:txBody>
        </p:sp>
      </p:grpSp>
      <p:grpSp>
        <p:nvGrpSpPr>
          <p:cNvPr id="8" name="Group 2"/>
          <p:cNvGrpSpPr/>
          <p:nvPr/>
        </p:nvGrpSpPr>
        <p:grpSpPr>
          <a:xfrm>
            <a:off x="379753" y="2158350"/>
            <a:ext cx="1601002" cy="1116784"/>
            <a:chOff x="506205" y="2877800"/>
            <a:chExt cx="2134114" cy="1489045"/>
          </a:xfrm>
        </p:grpSpPr>
        <p:sp>
          <p:nvSpPr>
            <p:cNvPr id="73" name="Rectangle 72"/>
            <p:cNvSpPr>
              <a:spLocks noChangeAspect="1" noChangeArrowheads="1"/>
            </p:cNvSpPr>
            <p:nvPr/>
          </p:nvSpPr>
          <p:spPr bwMode="auto">
            <a:xfrm>
              <a:off x="506205" y="2877800"/>
              <a:ext cx="2134114" cy="1489045"/>
            </a:xfrm>
            <a:prstGeom prst="rect">
              <a:avLst/>
            </a:prstGeom>
            <a:solidFill>
              <a:schemeClr val="accent1"/>
            </a:solidFill>
            <a:ln w="9525">
              <a:noFill/>
              <a:miter lim="800000"/>
              <a:headEnd/>
              <a:tailEnd/>
            </a:ln>
          </p:spPr>
          <p:txBody>
            <a:bodyPr wrap="square" rIns="457200" bIns="91440" anchor="b" anchorCtr="0"/>
            <a:lstStyle/>
            <a:p>
              <a:pPr>
                <a:spcAft>
                  <a:spcPts val="225"/>
                </a:spcAft>
              </a:pPr>
              <a:r>
                <a:rPr lang="zh-CN" altLang="en-US" sz="1600" b="1" dirty="0">
                  <a:latin typeface="楷体" pitchFamily="49" charset="-122"/>
                  <a:ea typeface="楷体" pitchFamily="49" charset="-122"/>
                </a:rPr>
                <a:t>用分阶段的生命周期计划严格管理</a:t>
              </a:r>
              <a:endParaRPr lang="en-US" sz="1600" b="1" dirty="0">
                <a:latin typeface="楷体" pitchFamily="49" charset="-122"/>
                <a:ea typeface="楷体" pitchFamily="49" charset="-122"/>
              </a:endParaRPr>
            </a:p>
          </p:txBody>
        </p:sp>
        <p:sp>
          <p:nvSpPr>
            <p:cNvPr id="77" name="Oval 76"/>
            <p:cNvSpPr/>
            <p:nvPr/>
          </p:nvSpPr>
          <p:spPr bwMode="auto">
            <a:xfrm>
              <a:off x="2111813" y="3037352"/>
              <a:ext cx="359998" cy="359998"/>
            </a:xfrm>
            <a:prstGeom prst="ellipse">
              <a:avLst/>
            </a:prstGeom>
            <a:noFill/>
            <a:ln w="19050" cmpd="sng">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lnSpc>
                  <a:spcPct val="90000"/>
                </a:lnSpc>
                <a:spcBef>
                  <a:spcPct val="0"/>
                </a:spcBef>
                <a:spcAft>
                  <a:spcPct val="0"/>
                </a:spcAft>
              </a:pPr>
              <a:r>
                <a:rPr lang="en-US" sz="1200" spc="-38" dirty="0">
                  <a:solidFill>
                    <a:schemeClr val="tx1"/>
                  </a:solidFill>
                </a:rPr>
                <a:t>1</a:t>
              </a:r>
            </a:p>
          </p:txBody>
        </p:sp>
      </p:grpSp>
      <p:sp>
        <p:nvSpPr>
          <p:cNvPr id="63" name="Rectangle 37"/>
          <p:cNvSpPr>
            <a:spLocks noChangeArrowheads="1"/>
          </p:cNvSpPr>
          <p:nvPr/>
        </p:nvSpPr>
        <p:spPr bwMode="auto">
          <a:xfrm>
            <a:off x="385836" y="751177"/>
            <a:ext cx="961679" cy="966978"/>
          </a:xfrm>
          <a:prstGeom prst="rect">
            <a:avLst/>
          </a:prstGeom>
          <a:solidFill>
            <a:schemeClr val="accent1"/>
          </a:solidFill>
          <a:ln w="9525">
            <a:noFill/>
            <a:miter lim="800000"/>
            <a:headEnd/>
            <a:tailEnd/>
          </a:ln>
        </p:spPr>
        <p:txBody>
          <a:bodyPr wrap="none" lIns="57116" tIns="28556" rIns="57116" bIns="28556" anchor="ctr"/>
          <a:lstStyle/>
          <a:p>
            <a:endParaRPr lang="en-US" dirty="0"/>
          </a:p>
        </p:txBody>
      </p:sp>
      <p:sp>
        <p:nvSpPr>
          <p:cNvPr id="69" name="Rectangle 37"/>
          <p:cNvSpPr>
            <a:spLocks noChangeArrowheads="1"/>
          </p:cNvSpPr>
          <p:nvPr/>
        </p:nvSpPr>
        <p:spPr bwMode="auto">
          <a:xfrm>
            <a:off x="1416177" y="753918"/>
            <a:ext cx="7342128" cy="960583"/>
          </a:xfrm>
          <a:prstGeom prst="rect">
            <a:avLst/>
          </a:prstGeom>
          <a:solidFill>
            <a:schemeClr val="bg1"/>
          </a:solidFill>
        </p:spPr>
        <p:txBody>
          <a:bodyPr wrap="square" lIns="137178" tIns="0" rIns="137178" bIns="68589" anchor="b">
            <a:noAutofit/>
          </a:bodyPr>
          <a:lstStyle/>
          <a:p>
            <a:pPr>
              <a:lnSpc>
                <a:spcPct val="90000"/>
              </a:lnSpc>
            </a:pPr>
            <a:endParaRPr lang="en-US" spc="-38" dirty="0">
              <a:gradFill>
                <a:gsLst>
                  <a:gs pos="2917">
                    <a:schemeClr val="tx1"/>
                  </a:gs>
                  <a:gs pos="30000">
                    <a:schemeClr val="tx1"/>
                  </a:gs>
                </a:gsLst>
                <a:lin ang="5400000" scaled="0"/>
              </a:gradFill>
            </a:endParaRPr>
          </a:p>
        </p:txBody>
      </p:sp>
      <p:pic>
        <p:nvPicPr>
          <p:cNvPr id="66" name="Picture 25" descr="cloud-and-building"/>
          <p:cNvPicPr>
            <a:picLocks noChangeAspect="1" noChangeArrowheads="1"/>
          </p:cNvPicPr>
          <p:nvPr/>
        </p:nvPicPr>
        <p:blipFill>
          <a:blip r:embed="rId3" cstate="email"/>
          <a:srcRect/>
          <a:stretch>
            <a:fillRect/>
          </a:stretch>
        </p:blipFill>
        <p:spPr bwMode="auto">
          <a:xfrm>
            <a:off x="391670" y="910525"/>
            <a:ext cx="895508" cy="591495"/>
          </a:xfrm>
          <a:prstGeom prst="rect">
            <a:avLst/>
          </a:prstGeom>
          <a:noFill/>
          <a:ln w="9525">
            <a:noFill/>
            <a:miter lim="800000"/>
            <a:headEnd/>
            <a:tailEnd/>
          </a:ln>
        </p:spPr>
      </p:pic>
      <p:sp>
        <p:nvSpPr>
          <p:cNvPr id="70" name="Rectangle 69"/>
          <p:cNvSpPr/>
          <p:nvPr/>
        </p:nvSpPr>
        <p:spPr bwMode="auto">
          <a:xfrm>
            <a:off x="379754" y="1797883"/>
            <a:ext cx="8375080" cy="268250"/>
          </a:xfrm>
          <a:prstGeom prst="rect">
            <a:avLst/>
          </a:prstGeom>
          <a:solidFill>
            <a:schemeClr val="tx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defTabSz="685666" fontAlgn="base">
              <a:lnSpc>
                <a:spcPct val="90000"/>
              </a:lnSpc>
              <a:spcBef>
                <a:spcPct val="0"/>
              </a:spcBef>
              <a:spcAft>
                <a:spcPct val="0"/>
              </a:spcAft>
            </a:pPr>
            <a:r>
              <a:rPr lang="zh-CN" altLang="en-US" sz="1800" b="1" spc="-38" dirty="0">
                <a:gradFill>
                  <a:gsLst>
                    <a:gs pos="0">
                      <a:schemeClr val="bg1"/>
                    </a:gs>
                    <a:gs pos="100000">
                      <a:schemeClr val="bg1"/>
                    </a:gs>
                  </a:gsLst>
                  <a:lin ang="5400000" scaled="0"/>
                </a:gradFill>
                <a:latin typeface="楷体" pitchFamily="49" charset="-122"/>
                <a:ea typeface="楷体" pitchFamily="49" charset="-122"/>
              </a:rPr>
              <a:t>相互独立，缺一不可</a:t>
            </a:r>
            <a:endParaRPr lang="en-US" sz="1800" b="1" spc="-38" dirty="0">
              <a:gradFill>
                <a:gsLst>
                  <a:gs pos="0">
                    <a:schemeClr val="bg1"/>
                  </a:gs>
                  <a:gs pos="100000">
                    <a:schemeClr val="bg1"/>
                  </a:gs>
                </a:gsLst>
                <a:lin ang="5400000" scaled="0"/>
              </a:gradFill>
              <a:latin typeface="楷体" pitchFamily="49" charset="-122"/>
              <a:ea typeface="楷体" pitchFamily="49" charset="-122"/>
            </a:endParaRPr>
          </a:p>
        </p:txBody>
      </p:sp>
      <p:sp>
        <p:nvSpPr>
          <p:cNvPr id="2" name="Title 1"/>
          <p:cNvSpPr>
            <a:spLocks noGrp="1"/>
          </p:cNvSpPr>
          <p:nvPr>
            <p:ph type="title"/>
          </p:nvPr>
        </p:nvSpPr>
        <p:spPr/>
        <p:txBody>
          <a:bodyPr/>
          <a:lstStyle/>
          <a:p>
            <a:r>
              <a:rPr altLang="zh-CN" dirty="0"/>
              <a:t>1.2.2 </a:t>
            </a:r>
            <a:r>
              <a:rPr lang="zh-CN" altLang="en-US" b="1" dirty="0">
                <a:latin typeface="楷体" pitchFamily="49" charset="-122"/>
                <a:ea typeface="楷体" pitchFamily="49" charset="-122"/>
              </a:rPr>
              <a:t>软件工程的基本原理</a:t>
            </a:r>
            <a:endParaRPr lang="en-US" dirty="0"/>
          </a:p>
        </p:txBody>
      </p:sp>
      <p:sp>
        <p:nvSpPr>
          <p:cNvPr id="71" name="TextBox 70"/>
          <p:cNvSpPr txBox="1"/>
          <p:nvPr/>
        </p:nvSpPr>
        <p:spPr>
          <a:xfrm>
            <a:off x="1500166" y="788082"/>
            <a:ext cx="7143800" cy="778418"/>
          </a:xfrm>
          <a:prstGeom prst="rect">
            <a:avLst/>
          </a:prstGeom>
          <a:noFill/>
        </p:spPr>
        <p:txBody>
          <a:bodyPr wrap="square" lIns="0" tIns="0" rIns="0" bIns="0" rtlCol="0">
            <a:spAutoFit/>
          </a:bodyPr>
          <a:lstStyle>
            <a:defPPr>
              <a:defRPr lang="en-US"/>
            </a:defPPr>
            <a:lvl1pPr>
              <a:lnSpc>
                <a:spcPct val="90000"/>
              </a:lnSpc>
              <a:defRPr sz="1600" spc="-50">
                <a:gradFill>
                  <a:gsLst>
                    <a:gs pos="2917">
                      <a:schemeClr val="tx1"/>
                    </a:gs>
                    <a:gs pos="30000">
                      <a:schemeClr val="tx1"/>
                    </a:gs>
                  </a:gsLst>
                  <a:lin ang="5400000" scaled="0"/>
                </a:gradFill>
              </a:defRPr>
            </a:lvl1pPr>
          </a:lstStyle>
          <a:p>
            <a:pPr>
              <a:lnSpc>
                <a:spcPct val="150000"/>
              </a:lnSpc>
            </a:pPr>
            <a:r>
              <a:rPr lang="en-US" altLang="zh-CN" sz="1800" b="1" dirty="0" err="1">
                <a:latin typeface="Times New Roman" pitchFamily="18" charset="0"/>
                <a:ea typeface="楷体" pitchFamily="49" charset="-122"/>
                <a:cs typeface="Times New Roman" pitchFamily="18" charset="0"/>
              </a:rPr>
              <a:t>B.W.Boehm</a:t>
            </a:r>
            <a:r>
              <a:rPr lang="zh-CN" altLang="en-US" sz="1800" b="1" dirty="0">
                <a:latin typeface="Times New Roman" pitchFamily="18" charset="0"/>
                <a:ea typeface="楷体" pitchFamily="49" charset="-122"/>
                <a:cs typeface="Times New Roman" pitchFamily="18" charset="0"/>
              </a:rPr>
              <a:t>于</a:t>
            </a:r>
            <a:r>
              <a:rPr lang="en-US" altLang="zh-CN" sz="1800" b="1" dirty="0">
                <a:latin typeface="Times New Roman" pitchFamily="18" charset="0"/>
                <a:ea typeface="楷体" pitchFamily="49" charset="-122"/>
                <a:cs typeface="Times New Roman" pitchFamily="18" charset="0"/>
              </a:rPr>
              <a:t>1983</a:t>
            </a:r>
            <a:r>
              <a:rPr lang="zh-CN" altLang="en-US" sz="1800" b="1" dirty="0">
                <a:latin typeface="Times New Roman" pitchFamily="18" charset="0"/>
                <a:ea typeface="楷体" pitchFamily="49" charset="-122"/>
                <a:cs typeface="Times New Roman" pitchFamily="18" charset="0"/>
              </a:rPr>
              <a:t>年在一篇论文中提出了软件工程的</a:t>
            </a:r>
            <a:r>
              <a:rPr lang="en-US" altLang="zh-CN" sz="1800" b="1" dirty="0">
                <a:latin typeface="Times New Roman" pitchFamily="18" charset="0"/>
                <a:ea typeface="楷体" pitchFamily="49" charset="-122"/>
                <a:cs typeface="Times New Roman" pitchFamily="18" charset="0"/>
              </a:rPr>
              <a:t>7</a:t>
            </a:r>
            <a:r>
              <a:rPr lang="zh-CN" altLang="en-US" sz="1800" b="1" dirty="0">
                <a:latin typeface="Times New Roman" pitchFamily="18" charset="0"/>
                <a:ea typeface="楷体" pitchFamily="49" charset="-122"/>
                <a:cs typeface="Times New Roman" pitchFamily="18" charset="0"/>
              </a:rPr>
              <a:t>条基本原理。他认为这</a:t>
            </a:r>
            <a:r>
              <a:rPr lang="en-US" altLang="zh-CN" sz="1800" b="1" dirty="0">
                <a:latin typeface="Times New Roman" pitchFamily="18" charset="0"/>
                <a:ea typeface="楷体" pitchFamily="49" charset="-122"/>
                <a:cs typeface="Times New Roman" pitchFamily="18" charset="0"/>
              </a:rPr>
              <a:t>7</a:t>
            </a:r>
            <a:r>
              <a:rPr lang="zh-CN" altLang="en-US" sz="1800" b="1" dirty="0">
                <a:latin typeface="Times New Roman" pitchFamily="18" charset="0"/>
                <a:ea typeface="楷体" pitchFamily="49" charset="-122"/>
                <a:cs typeface="Times New Roman" pitchFamily="18" charset="0"/>
              </a:rPr>
              <a:t>条原理是确保软件产品质量和开发效率的原理的最小集合。</a:t>
            </a:r>
            <a:endParaRPr lang="en-US" sz="1800" b="1" dirty="0">
              <a:latin typeface="Times New Roman" pitchFamily="18" charset="0"/>
              <a:ea typeface="楷体" pitchFamily="49" charset="-122"/>
              <a:cs typeface="Times New Roman" pitchFamily="18" charset="0"/>
            </a:endParaRPr>
          </a:p>
        </p:txBody>
      </p:sp>
      <p:grpSp>
        <p:nvGrpSpPr>
          <p:cNvPr id="9" name="Group 3"/>
          <p:cNvGrpSpPr/>
          <p:nvPr/>
        </p:nvGrpSpPr>
        <p:grpSpPr>
          <a:xfrm>
            <a:off x="2634425" y="2158350"/>
            <a:ext cx="1601002" cy="1116784"/>
            <a:chOff x="2764800" y="2877800"/>
            <a:chExt cx="2134114" cy="1489045"/>
          </a:xfrm>
        </p:grpSpPr>
        <p:sp>
          <p:nvSpPr>
            <p:cNvPr id="74" name="Rectangle 73"/>
            <p:cNvSpPr>
              <a:spLocks noChangeAspect="1" noChangeArrowheads="1"/>
            </p:cNvSpPr>
            <p:nvPr/>
          </p:nvSpPr>
          <p:spPr bwMode="auto">
            <a:xfrm>
              <a:off x="2764800" y="2877800"/>
              <a:ext cx="2134114" cy="1489045"/>
            </a:xfrm>
            <a:prstGeom prst="rect">
              <a:avLst/>
            </a:prstGeom>
            <a:solidFill>
              <a:schemeClr val="accent1"/>
            </a:solidFill>
            <a:ln w="9525">
              <a:noFill/>
              <a:miter lim="800000"/>
              <a:headEnd/>
              <a:tailEnd/>
            </a:ln>
          </p:spPr>
          <p:txBody>
            <a:bodyPr wrap="square" rIns="457200" bIns="91440" anchor="b" anchorCtr="0"/>
            <a:lstStyle/>
            <a:p>
              <a:pPr>
                <a:spcAft>
                  <a:spcPts val="225"/>
                </a:spcAft>
              </a:pPr>
              <a:r>
                <a:rPr lang="zh-CN" altLang="en-US" sz="1600" b="1" dirty="0">
                  <a:latin typeface="楷体" pitchFamily="49" charset="-122"/>
                  <a:ea typeface="楷体" pitchFamily="49" charset="-122"/>
                </a:rPr>
                <a:t>坚持进行阶段评审</a:t>
              </a:r>
              <a:endParaRPr lang="en-US" altLang="en-US" sz="1600" b="1" dirty="0">
                <a:latin typeface="楷体" pitchFamily="49" charset="-122"/>
                <a:ea typeface="楷体" pitchFamily="49" charset="-122"/>
              </a:endParaRPr>
            </a:p>
          </p:txBody>
        </p:sp>
        <p:sp>
          <p:nvSpPr>
            <p:cNvPr id="95" name="Oval 94"/>
            <p:cNvSpPr/>
            <p:nvPr/>
          </p:nvSpPr>
          <p:spPr bwMode="auto">
            <a:xfrm>
              <a:off x="4378365" y="3037352"/>
              <a:ext cx="359998" cy="359998"/>
            </a:xfrm>
            <a:prstGeom prst="ellipse">
              <a:avLst/>
            </a:prstGeom>
            <a:noFill/>
            <a:ln w="19050" cmpd="sng">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lnSpc>
                  <a:spcPct val="90000"/>
                </a:lnSpc>
                <a:spcBef>
                  <a:spcPct val="0"/>
                </a:spcBef>
                <a:spcAft>
                  <a:spcPct val="0"/>
                </a:spcAft>
              </a:pPr>
              <a:r>
                <a:rPr lang="en-US" sz="1200" spc="-38" dirty="0">
                  <a:solidFill>
                    <a:schemeClr val="tx1"/>
                  </a:solidFill>
                </a:rPr>
                <a:t>2</a:t>
              </a:r>
            </a:p>
          </p:txBody>
        </p:sp>
      </p:grpSp>
      <p:grpSp>
        <p:nvGrpSpPr>
          <p:cNvPr id="10" name="Group 4"/>
          <p:cNvGrpSpPr/>
          <p:nvPr/>
        </p:nvGrpSpPr>
        <p:grpSpPr>
          <a:xfrm>
            <a:off x="4889097" y="2158350"/>
            <a:ext cx="1601002" cy="1116784"/>
            <a:chOff x="5023395" y="2877800"/>
            <a:chExt cx="2134114" cy="1489045"/>
          </a:xfrm>
        </p:grpSpPr>
        <p:sp>
          <p:nvSpPr>
            <p:cNvPr id="82" name="Rectangle 81"/>
            <p:cNvSpPr>
              <a:spLocks noChangeAspect="1" noChangeArrowheads="1"/>
            </p:cNvSpPr>
            <p:nvPr/>
          </p:nvSpPr>
          <p:spPr bwMode="auto">
            <a:xfrm>
              <a:off x="5023395" y="2877800"/>
              <a:ext cx="2134114" cy="1489045"/>
            </a:xfrm>
            <a:prstGeom prst="rect">
              <a:avLst/>
            </a:prstGeom>
            <a:solidFill>
              <a:schemeClr val="accent1"/>
            </a:solidFill>
            <a:ln w="9525">
              <a:noFill/>
              <a:miter lim="800000"/>
              <a:headEnd/>
              <a:tailEnd/>
            </a:ln>
          </p:spPr>
          <p:txBody>
            <a:bodyPr wrap="square" rIns="457200" bIns="91440" anchor="b" anchorCtr="0"/>
            <a:lstStyle/>
            <a:p>
              <a:pPr>
                <a:spcAft>
                  <a:spcPts val="225"/>
                </a:spcAft>
              </a:pPr>
              <a:r>
                <a:rPr lang="zh-CN" altLang="en-US" sz="1600" b="1" dirty="0">
                  <a:latin typeface="楷体" pitchFamily="49" charset="-122"/>
                  <a:ea typeface="楷体" pitchFamily="49" charset="-122"/>
                </a:rPr>
                <a:t>实行严格的产品控制</a:t>
              </a:r>
              <a:endParaRPr lang="en-US" altLang="en-US" sz="1600" b="1" dirty="0">
                <a:latin typeface="楷体" pitchFamily="49" charset="-122"/>
                <a:ea typeface="楷体" pitchFamily="49" charset="-122"/>
              </a:endParaRPr>
            </a:p>
          </p:txBody>
        </p:sp>
        <p:sp>
          <p:nvSpPr>
            <p:cNvPr id="97" name="Oval 96"/>
            <p:cNvSpPr/>
            <p:nvPr/>
          </p:nvSpPr>
          <p:spPr bwMode="auto">
            <a:xfrm>
              <a:off x="6644917" y="3037352"/>
              <a:ext cx="359998" cy="359998"/>
            </a:xfrm>
            <a:prstGeom prst="ellipse">
              <a:avLst/>
            </a:prstGeom>
            <a:noFill/>
            <a:ln w="19050" cmpd="sng">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lnSpc>
                  <a:spcPct val="90000"/>
                </a:lnSpc>
                <a:spcBef>
                  <a:spcPct val="0"/>
                </a:spcBef>
                <a:spcAft>
                  <a:spcPct val="0"/>
                </a:spcAft>
              </a:pPr>
              <a:r>
                <a:rPr lang="en-US" sz="1200" spc="-38" dirty="0">
                  <a:solidFill>
                    <a:schemeClr val="tx1"/>
                  </a:solidFill>
                </a:rPr>
                <a:t>3</a:t>
              </a:r>
            </a:p>
          </p:txBody>
        </p:sp>
      </p:grpSp>
      <p:grpSp>
        <p:nvGrpSpPr>
          <p:cNvPr id="12" name="Group 6"/>
          <p:cNvGrpSpPr/>
          <p:nvPr/>
        </p:nvGrpSpPr>
        <p:grpSpPr>
          <a:xfrm>
            <a:off x="7143768" y="2158350"/>
            <a:ext cx="1601002" cy="1116784"/>
            <a:chOff x="7281990" y="2877800"/>
            <a:chExt cx="2134114" cy="1489045"/>
          </a:xfrm>
        </p:grpSpPr>
        <p:sp>
          <p:nvSpPr>
            <p:cNvPr id="84" name="Rectangle 83"/>
            <p:cNvSpPr>
              <a:spLocks noChangeAspect="1" noChangeArrowheads="1"/>
            </p:cNvSpPr>
            <p:nvPr/>
          </p:nvSpPr>
          <p:spPr bwMode="auto">
            <a:xfrm>
              <a:off x="7281990" y="2877800"/>
              <a:ext cx="2134114" cy="1489045"/>
            </a:xfrm>
            <a:prstGeom prst="rect">
              <a:avLst/>
            </a:prstGeom>
            <a:solidFill>
              <a:schemeClr val="accent1"/>
            </a:solidFill>
            <a:ln w="9525">
              <a:noFill/>
              <a:miter lim="800000"/>
              <a:headEnd/>
              <a:tailEnd/>
            </a:ln>
          </p:spPr>
          <p:txBody>
            <a:bodyPr wrap="square" rIns="457200" bIns="91440" anchor="b" anchorCtr="0"/>
            <a:lstStyle/>
            <a:p>
              <a:pPr>
                <a:spcAft>
                  <a:spcPts val="225"/>
                </a:spcAft>
              </a:pPr>
              <a:r>
                <a:rPr lang="zh-CN" altLang="en-US" sz="1600" b="1" dirty="0">
                  <a:latin typeface="楷体" pitchFamily="49" charset="-122"/>
                  <a:ea typeface="楷体" pitchFamily="49" charset="-122"/>
                </a:rPr>
                <a:t>采用现代程序设计技术</a:t>
              </a:r>
              <a:endParaRPr lang="en-US" altLang="en-US" sz="1600" b="1" dirty="0">
                <a:latin typeface="楷体" pitchFamily="49" charset="-122"/>
                <a:ea typeface="楷体" pitchFamily="49" charset="-122"/>
              </a:endParaRPr>
            </a:p>
          </p:txBody>
        </p:sp>
        <p:sp>
          <p:nvSpPr>
            <p:cNvPr id="98" name="Oval 97"/>
            <p:cNvSpPr/>
            <p:nvPr/>
          </p:nvSpPr>
          <p:spPr bwMode="auto">
            <a:xfrm>
              <a:off x="8911469" y="3037352"/>
              <a:ext cx="359998" cy="359998"/>
            </a:xfrm>
            <a:prstGeom prst="ellipse">
              <a:avLst/>
            </a:prstGeom>
            <a:noFill/>
            <a:ln w="19050" cmpd="sng">
              <a:solidFill>
                <a:schemeClr val="accent1">
                  <a:lumMod val="60000"/>
                  <a:lumOff val="40000"/>
                </a:schemeClr>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66" fontAlgn="base">
                <a:lnSpc>
                  <a:spcPct val="90000"/>
                </a:lnSpc>
                <a:spcBef>
                  <a:spcPct val="0"/>
                </a:spcBef>
                <a:spcAft>
                  <a:spcPct val="0"/>
                </a:spcAft>
              </a:pPr>
              <a:r>
                <a:rPr lang="en-US" sz="1200" spc="-38" dirty="0">
                  <a:solidFill>
                    <a:schemeClr val="tx1"/>
                  </a:solidFill>
                </a:rPr>
                <a:t>4</a:t>
              </a:r>
            </a:p>
          </p:txBody>
        </p:sp>
      </p:grpSp>
    </p:spTree>
    <p:extLst>
      <p:ext uri="{BB962C8B-B14F-4D97-AF65-F5344CB8AC3E}">
        <p14:creationId xmlns:p14="http://schemas.microsoft.com/office/powerpoint/2010/main" val="25833600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6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6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1">
                                            <p:txEl>
                                              <p:pRg st="0" end="0"/>
                                            </p:txEl>
                                          </p:spTgt>
                                        </p:tgtEl>
                                        <p:attrNameLst>
                                          <p:attrName>style.visibility</p:attrName>
                                        </p:attrNameLst>
                                      </p:cBhvr>
                                      <p:to>
                                        <p:strVal val="visible"/>
                                      </p:to>
                                    </p:set>
                                    <p:animEffect transition="in" filter="wipe(up)">
                                      <p:cBhvr>
                                        <p:cTn id="17" dur="500"/>
                                        <p:tgtEl>
                                          <p:spTgt spid="71">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70"/>
                                        </p:tgtEl>
                                        <p:attrNameLst>
                                          <p:attrName>style.visibility</p:attrName>
                                        </p:attrNameLst>
                                      </p:cBhvr>
                                      <p:to>
                                        <p:strVal val="visible"/>
                                      </p:to>
                                    </p:set>
                                    <p:animEffect transition="in" filter="wipe(up)">
                                      <p:cBhvr>
                                        <p:cTn id="22" dur="500"/>
                                        <p:tgtEl>
                                          <p:spTgt spid="70"/>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9" grpId="0" animBg="1"/>
      <p:bldP spid="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dirty="0"/>
              <a:t>1.2.3 </a:t>
            </a:r>
            <a:r>
              <a:rPr lang="zh-CN" altLang="en-US" b="1" dirty="0">
                <a:latin typeface="楷体" pitchFamily="49" charset="-122"/>
                <a:ea typeface="楷体" pitchFamily="49" charset="-122"/>
              </a:rPr>
              <a:t>软件工程方法学</a:t>
            </a:r>
            <a:endParaRPr lang="zh-CN" altLang="en-US" dirty="0"/>
          </a:p>
        </p:txBody>
      </p:sp>
      <p:pic>
        <p:nvPicPr>
          <p:cNvPr id="976898" name="Picture 2"/>
          <p:cNvPicPr>
            <a:picLocks noChangeAspect="1" noChangeArrowheads="1"/>
          </p:cNvPicPr>
          <p:nvPr/>
        </p:nvPicPr>
        <p:blipFill>
          <a:blip r:embed="rId3"/>
          <a:srcRect/>
          <a:stretch>
            <a:fillRect/>
          </a:stretch>
        </p:blipFill>
        <p:spPr bwMode="auto">
          <a:xfrm>
            <a:off x="357158" y="642924"/>
            <a:ext cx="2928957" cy="1486336"/>
          </a:xfrm>
          <a:prstGeom prst="rect">
            <a:avLst/>
          </a:prstGeom>
          <a:ln>
            <a:noFill/>
          </a:ln>
          <a:effectLst>
            <a:softEdge rad="112500"/>
          </a:effectLst>
        </p:spPr>
      </p:pic>
      <p:sp>
        <p:nvSpPr>
          <p:cNvPr id="4" name="矩形 3"/>
          <p:cNvSpPr/>
          <p:nvPr/>
        </p:nvSpPr>
        <p:spPr>
          <a:xfrm>
            <a:off x="3357554" y="1000114"/>
            <a:ext cx="5286412" cy="830997"/>
          </a:xfrm>
          <a:prstGeom prst="rect">
            <a:avLst/>
          </a:prstGeom>
          <a:noFill/>
        </p:spPr>
        <p:txBody>
          <a:bodyPr wrap="square">
            <a:spAutoFit/>
          </a:bodyPr>
          <a:lstStyle/>
          <a:p>
            <a:r>
              <a:rPr lang="zh-CN" altLang="en-US" sz="24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软件工程是一种层次化的技术，其中过程、方法和工具是软件工程的三个要素。</a:t>
            </a:r>
          </a:p>
        </p:txBody>
      </p:sp>
      <p:sp>
        <p:nvSpPr>
          <p:cNvPr id="6" name="矩形 5"/>
          <p:cNvSpPr/>
          <p:nvPr/>
        </p:nvSpPr>
        <p:spPr>
          <a:xfrm>
            <a:off x="214282" y="2055918"/>
            <a:ext cx="8643998" cy="584775"/>
          </a:xfrm>
          <a:prstGeom prst="rect">
            <a:avLst/>
          </a:prstGeom>
          <a:solidFill>
            <a:schemeClr val="bg1"/>
          </a:solidFill>
        </p:spPr>
        <p:txBody>
          <a:bodyPr wrap="square">
            <a:spAutoFit/>
          </a:bodyPr>
          <a:lstStyle/>
          <a:p>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a:t>
            </a:r>
            <a:r>
              <a:rPr lang="en-US" altLang="zh-CN"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1</a:t>
            </a:r>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 软件工程必须以有组织的质量保证为基础，全面质量管理和过程改进使得更加成熟的软件工程方法的不断出现。</a:t>
            </a:r>
          </a:p>
        </p:txBody>
      </p:sp>
      <p:sp>
        <p:nvSpPr>
          <p:cNvPr id="7" name="矩形 6"/>
          <p:cNvSpPr/>
          <p:nvPr/>
        </p:nvSpPr>
        <p:spPr>
          <a:xfrm>
            <a:off x="214282" y="2666837"/>
            <a:ext cx="8643998" cy="830997"/>
          </a:xfrm>
          <a:prstGeom prst="rect">
            <a:avLst/>
          </a:prstGeom>
          <a:solidFill>
            <a:schemeClr val="bg1"/>
          </a:solidFill>
        </p:spPr>
        <p:txBody>
          <a:bodyPr wrap="square">
            <a:spAutoFit/>
          </a:bodyPr>
          <a:lstStyle/>
          <a:p>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a:t>
            </a:r>
            <a:r>
              <a:rPr lang="en-US" altLang="zh-CN"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2</a:t>
            </a:r>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 软件工程过程是进行一系列有组织的活动，从而能够合理地和及时地开发出计算机软件。过程定义了技术方法的采用、工程产品（包括模型、文档、数据、报告、表格等）的产生、里程碑的建立、质量的保证和变更的管理。</a:t>
            </a:r>
          </a:p>
        </p:txBody>
      </p:sp>
      <p:sp>
        <p:nvSpPr>
          <p:cNvPr id="8" name="矩形 7"/>
          <p:cNvSpPr/>
          <p:nvPr/>
        </p:nvSpPr>
        <p:spPr>
          <a:xfrm>
            <a:off x="214282" y="3524093"/>
            <a:ext cx="8643998" cy="584775"/>
          </a:xfrm>
          <a:prstGeom prst="rect">
            <a:avLst/>
          </a:prstGeom>
          <a:solidFill>
            <a:schemeClr val="bg1"/>
          </a:solidFill>
        </p:spPr>
        <p:txBody>
          <a:bodyPr wrap="square">
            <a:spAutoFit/>
          </a:bodyPr>
          <a:lstStyle/>
          <a:p>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a:t>
            </a:r>
            <a:r>
              <a:rPr lang="en-US" altLang="zh-CN"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3</a:t>
            </a:r>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 软件工程方法为软件开发提供</a:t>
            </a:r>
            <a:r>
              <a:rPr lang="en-US" altLang="zh-CN"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a:t>
            </a:r>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如何做</a:t>
            </a:r>
            <a:r>
              <a:rPr lang="en-US" altLang="zh-CN"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a:t>
            </a:r>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的技术，它涵盖了项目计划、需求分析、系统设计、程序实现、测试与维护等一系列的任务。</a:t>
            </a:r>
          </a:p>
        </p:txBody>
      </p:sp>
      <p:sp>
        <p:nvSpPr>
          <p:cNvPr id="9" name="矩形 8"/>
          <p:cNvSpPr/>
          <p:nvPr/>
        </p:nvSpPr>
        <p:spPr>
          <a:xfrm>
            <a:off x="214282" y="4129855"/>
            <a:ext cx="8643998" cy="1077218"/>
          </a:xfrm>
          <a:prstGeom prst="rect">
            <a:avLst/>
          </a:prstGeom>
          <a:solidFill>
            <a:schemeClr val="bg1"/>
          </a:solidFill>
        </p:spPr>
        <p:txBody>
          <a:bodyPr wrap="square">
            <a:spAutoFit/>
          </a:bodyPr>
          <a:lstStyle/>
          <a:p>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a:t>
            </a:r>
            <a:r>
              <a:rPr lang="en-US" altLang="zh-CN"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4</a:t>
            </a:r>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）软件工具为过程和方法提供自动的或半自动的支持。这些软件工具被集成起来，建立起一个支持软件开发的系统，称之为计算机辅助软件工程（</a:t>
            </a:r>
            <a:r>
              <a:rPr lang="en-US" altLang="zh-CN"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CASE</a:t>
            </a:r>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a:t>
            </a:r>
            <a:r>
              <a:rPr lang="en-US" altLang="zh-CN"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Computer Aided Software Engineering</a:t>
            </a:r>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a:t>
            </a:r>
            <a:r>
              <a:rPr lang="en-US" altLang="zh-CN"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CASE</a:t>
            </a:r>
            <a:r>
              <a:rPr lang="zh-CN" altLang="en-US" sz="16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集成了软件、硬件和一个存放开发过程信息的软件工程数据库，形成了一个软件工程环境。</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976898"/>
                                        </p:tgtEl>
                                        <p:attrNameLst>
                                          <p:attrName>style.visibility</p:attrName>
                                        </p:attrNameLst>
                                      </p:cBhvr>
                                      <p:to>
                                        <p:strVal val="visible"/>
                                      </p:to>
                                    </p:set>
                                    <p:anim calcmode="lin" valueType="num">
                                      <p:cBhvr>
                                        <p:cTn id="7" dur="500" fill="hold"/>
                                        <p:tgtEl>
                                          <p:spTgt spid="976898"/>
                                        </p:tgtEl>
                                        <p:attrNameLst>
                                          <p:attrName>ppt_w</p:attrName>
                                        </p:attrNameLst>
                                      </p:cBhvr>
                                      <p:tavLst>
                                        <p:tav tm="0">
                                          <p:val>
                                            <p:fltVal val="0"/>
                                          </p:val>
                                        </p:tav>
                                        <p:tav tm="100000">
                                          <p:val>
                                            <p:strVal val="#ppt_w"/>
                                          </p:val>
                                        </p:tav>
                                      </p:tavLst>
                                    </p:anim>
                                    <p:anim calcmode="lin" valueType="num">
                                      <p:cBhvr>
                                        <p:cTn id="8" dur="500" fill="hold"/>
                                        <p:tgtEl>
                                          <p:spTgt spid="976898"/>
                                        </p:tgtEl>
                                        <p:attrNameLst>
                                          <p:attrName>ppt_h</p:attrName>
                                        </p:attrNameLst>
                                      </p:cBhvr>
                                      <p:tavLst>
                                        <p:tav tm="0">
                                          <p:val>
                                            <p:fltVal val="0"/>
                                          </p:val>
                                        </p:tav>
                                        <p:tav tm="100000">
                                          <p:val>
                                            <p:strVal val="#ppt_h"/>
                                          </p:val>
                                        </p:tav>
                                      </p:tavLst>
                                    </p:anim>
                                    <p:animEffect transition="in" filter="fade">
                                      <p:cBhvr>
                                        <p:cTn id="9" dur="500"/>
                                        <p:tgtEl>
                                          <p:spTgt spid="976898"/>
                                        </p:tgtEl>
                                      </p:cBhvr>
                                    </p:animEffect>
                                  </p:childTnLst>
                                </p:cTn>
                              </p:par>
                            </p:childTnLst>
                          </p:cTn>
                        </p:par>
                        <p:par>
                          <p:cTn id="10" fill="hold">
                            <p:stCondLst>
                              <p:cond delay="500"/>
                            </p:stCondLst>
                            <p:childTnLst>
                              <p:par>
                                <p:cTn id="11" presetID="22" presetClass="entr" presetSubtype="4"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down)">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4"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slide(fromBottom)">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4"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slide(fromBottom)">
                                      <p:cBhvr>
                                        <p:cTn id="23" dur="500"/>
                                        <p:tgtEl>
                                          <p:spTgt spid="7"/>
                                        </p:tgtEl>
                                      </p:cBhvr>
                                    </p:animEffect>
                                  </p:childTnLst>
                                </p:cTn>
                              </p:par>
                              <p:par>
                                <p:cTn id="24" presetID="1" presetClass="exit" presetSubtype="0" fill="hold" grpId="1" nodeType="withEffect">
                                  <p:stCondLst>
                                    <p:cond delay="0"/>
                                  </p:stCondLst>
                                  <p:childTnLst>
                                    <p:set>
                                      <p:cBhvr>
                                        <p:cTn id="25" dur="1" fill="hold">
                                          <p:stCondLst>
                                            <p:cond delay="0"/>
                                          </p:stCondLst>
                                        </p:cTn>
                                        <p:tgtEl>
                                          <p:spTgt spid="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grpId="0"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slide(fromBottom)">
                                      <p:cBhvr>
                                        <p:cTn id="30" dur="500"/>
                                        <p:tgtEl>
                                          <p:spTgt spid="8"/>
                                        </p:tgtEl>
                                      </p:cBhvr>
                                    </p:animEffect>
                                  </p:childTnLst>
                                </p:cTn>
                              </p:par>
                              <p:par>
                                <p:cTn id="31" presetID="1" presetClass="exit" presetSubtype="0" fill="hold" grpId="1" nodeType="with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slide(fromBottom)">
                                      <p:cBhvr>
                                        <p:cTn id="37" dur="500"/>
                                        <p:tgtEl>
                                          <p:spTgt spid="9"/>
                                        </p:tgtEl>
                                      </p:cBhvr>
                                    </p:animEffect>
                                  </p:childTnLst>
                                </p:cTn>
                              </p:par>
                              <p:par>
                                <p:cTn id="38" presetID="1" presetClass="exit" presetSubtype="0" fill="hold" grpId="1" nodeType="withEffect">
                                  <p:stCondLst>
                                    <p:cond delay="0"/>
                                  </p:stCondLst>
                                  <p:childTnLst>
                                    <p:set>
                                      <p:cBhvr>
                                        <p:cTn id="39" dur="1" fill="hold">
                                          <p:stCondLst>
                                            <p:cond delay="0"/>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P spid="6" grpId="1" animBg="1"/>
      <p:bldP spid="7" grpId="0" animBg="1"/>
      <p:bldP spid="7" grpId="1" animBg="1"/>
      <p:bldP spid="8" grpId="0" animBg="1"/>
      <p:bldP spid="8" grpId="1" animBg="1"/>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3" name="Picture 5" descr="051641"/>
          <p:cNvPicPr>
            <a:picLocks noChangeAspect="1" noChangeArrowheads="1"/>
          </p:cNvPicPr>
          <p:nvPr/>
        </p:nvPicPr>
        <p:blipFill>
          <a:blip r:embed="rId3"/>
          <a:srcRect/>
          <a:stretch>
            <a:fillRect/>
          </a:stretch>
        </p:blipFill>
        <p:spPr bwMode="auto">
          <a:xfrm>
            <a:off x="785786" y="895346"/>
            <a:ext cx="7658100" cy="1135856"/>
          </a:xfrm>
          <a:prstGeom prst="rect">
            <a:avLst/>
          </a:prstGeom>
          <a:noFill/>
          <a:ln w="9525">
            <a:noFill/>
            <a:miter lim="800000"/>
            <a:headEnd/>
            <a:tailEnd/>
          </a:ln>
        </p:spPr>
      </p:pic>
      <p:pic>
        <p:nvPicPr>
          <p:cNvPr id="51204" name="Picture 6" descr="051642"/>
          <p:cNvPicPr>
            <a:picLocks noChangeAspect="1" noChangeArrowheads="1"/>
          </p:cNvPicPr>
          <p:nvPr/>
        </p:nvPicPr>
        <p:blipFill>
          <a:blip r:embed="rId4"/>
          <a:srcRect/>
          <a:stretch>
            <a:fillRect/>
          </a:stretch>
        </p:blipFill>
        <p:spPr bwMode="auto">
          <a:xfrm>
            <a:off x="785786" y="2238976"/>
            <a:ext cx="7918450" cy="1234678"/>
          </a:xfrm>
          <a:prstGeom prst="rect">
            <a:avLst/>
          </a:prstGeom>
          <a:noFill/>
          <a:ln w="9525">
            <a:noFill/>
            <a:miter lim="800000"/>
            <a:headEnd/>
            <a:tailEnd/>
          </a:ln>
        </p:spPr>
      </p:pic>
      <p:pic>
        <p:nvPicPr>
          <p:cNvPr id="51205" name="Picture 7" descr="051643"/>
          <p:cNvPicPr>
            <a:picLocks noChangeAspect="1" noChangeArrowheads="1"/>
          </p:cNvPicPr>
          <p:nvPr/>
        </p:nvPicPr>
        <p:blipFill>
          <a:blip r:embed="rId5"/>
          <a:srcRect/>
          <a:stretch>
            <a:fillRect/>
          </a:stretch>
        </p:blipFill>
        <p:spPr bwMode="auto">
          <a:xfrm>
            <a:off x="785786" y="3681428"/>
            <a:ext cx="7918450" cy="1176338"/>
          </a:xfrm>
          <a:prstGeom prst="rect">
            <a:avLst/>
          </a:prstGeom>
          <a:noFill/>
          <a:ln w="9525">
            <a:noFill/>
            <a:miter lim="800000"/>
            <a:headEnd/>
            <a:tailEnd/>
          </a:ln>
        </p:spPr>
      </p:pic>
      <p:sp>
        <p:nvSpPr>
          <p:cNvPr id="51207" name="Text Box 9"/>
          <p:cNvSpPr txBox="1">
            <a:spLocks noChangeArrowheads="1"/>
          </p:cNvSpPr>
          <p:nvPr/>
        </p:nvSpPr>
        <p:spPr bwMode="auto">
          <a:xfrm>
            <a:off x="1166814" y="4764303"/>
            <a:ext cx="6357937" cy="307777"/>
          </a:xfrm>
          <a:prstGeom prst="rect">
            <a:avLst/>
          </a:prstGeom>
          <a:noFill/>
          <a:ln w="9525">
            <a:noFill/>
            <a:miter lim="800000"/>
            <a:headEnd/>
            <a:tailEnd/>
          </a:ln>
        </p:spPr>
        <p:txBody>
          <a:bodyPr>
            <a:spAutoFit/>
          </a:bodyPr>
          <a:lstStyle/>
          <a:p>
            <a:endParaRPr lang="zh-CN" altLang="en-US">
              <a:latin typeface="Arial" pitchFamily="34" charset="0"/>
            </a:endParaRPr>
          </a:p>
        </p:txBody>
      </p:sp>
      <p:sp>
        <p:nvSpPr>
          <p:cNvPr id="9" name="标题 1"/>
          <p:cNvSpPr>
            <a:spLocks noGrp="1"/>
          </p:cNvSpPr>
          <p:nvPr>
            <p:ph type="title"/>
          </p:nvPr>
        </p:nvSpPr>
        <p:spPr>
          <a:xfrm>
            <a:off x="389436" y="171460"/>
            <a:ext cx="8363938" cy="457049"/>
          </a:xfrm>
        </p:spPr>
        <p:txBody>
          <a:bodyPr/>
          <a:lstStyle/>
          <a:p>
            <a:r>
              <a:rPr altLang="zh-CN" dirty="0"/>
              <a:t>1.2.3 </a:t>
            </a:r>
            <a:r>
              <a:rPr lang="zh-CN" altLang="en-US" b="1" dirty="0">
                <a:latin typeface="楷体" pitchFamily="49" charset="-122"/>
                <a:ea typeface="楷体" pitchFamily="49" charset="-122"/>
              </a:rPr>
              <a:t>软件工程方法学</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51203"/>
                                        </p:tgtEl>
                                        <p:attrNameLst>
                                          <p:attrName>style.visibility</p:attrName>
                                        </p:attrNameLst>
                                      </p:cBhvr>
                                      <p:to>
                                        <p:strVal val="visible"/>
                                      </p:to>
                                    </p:set>
                                    <p:animEffect transition="in" filter="slide(fromTop)">
                                      <p:cBhvr>
                                        <p:cTn id="7" dur="500"/>
                                        <p:tgtEl>
                                          <p:spTgt spid="5120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51204"/>
                                        </p:tgtEl>
                                        <p:attrNameLst>
                                          <p:attrName>style.visibility</p:attrName>
                                        </p:attrNameLst>
                                      </p:cBhvr>
                                      <p:to>
                                        <p:strVal val="visible"/>
                                      </p:to>
                                    </p:set>
                                    <p:animEffect transition="in" filter="slide(fromTop)">
                                      <p:cBhvr>
                                        <p:cTn id="12" dur="500"/>
                                        <p:tgtEl>
                                          <p:spTgt spid="5120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51205"/>
                                        </p:tgtEl>
                                        <p:attrNameLst>
                                          <p:attrName>style.visibility</p:attrName>
                                        </p:attrNameLst>
                                      </p:cBhvr>
                                      <p:to>
                                        <p:strVal val="visible"/>
                                      </p:to>
                                    </p:set>
                                    <p:animEffect transition="in" filter="slide(fromTop)">
                                      <p:cBhvr>
                                        <p:cTn id="17" dur="500"/>
                                        <p:tgtEl>
                                          <p:spTgt spid="512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Text Box 10"/>
          <p:cNvSpPr txBox="1">
            <a:spLocks noChangeArrowheads="1"/>
          </p:cNvSpPr>
          <p:nvPr/>
        </p:nvSpPr>
        <p:spPr bwMode="auto">
          <a:xfrm>
            <a:off x="2930526" y="4392216"/>
            <a:ext cx="3311525" cy="400110"/>
          </a:xfrm>
          <a:prstGeom prst="rect">
            <a:avLst/>
          </a:prstGeom>
          <a:noFill/>
          <a:ln w="9525">
            <a:noFill/>
            <a:miter lim="800000"/>
            <a:headEnd/>
            <a:tailEnd/>
          </a:ln>
        </p:spPr>
        <p:txBody>
          <a:bodyPr>
            <a:spAutoFit/>
          </a:bodyPr>
          <a:lstStyle/>
          <a:p>
            <a:pPr>
              <a:spcBef>
                <a:spcPct val="50000"/>
              </a:spcBef>
            </a:pPr>
            <a:r>
              <a:rPr lang="zh-CN" altLang="en-US" sz="2000" b="1" dirty="0">
                <a:latin typeface="楷体" pitchFamily="49" charset="-122"/>
                <a:ea typeface="楷体" pitchFamily="49" charset="-122"/>
              </a:rPr>
              <a:t>软件工程层次的扩展</a:t>
            </a:r>
            <a:endParaRPr lang="en-US" altLang="zh-CN" sz="2000" b="1" dirty="0">
              <a:latin typeface="楷体" pitchFamily="49" charset="-122"/>
              <a:ea typeface="楷体" pitchFamily="49" charset="-122"/>
            </a:endParaRPr>
          </a:p>
        </p:txBody>
      </p:sp>
      <p:sp>
        <p:nvSpPr>
          <p:cNvPr id="4" name="椭圆 3"/>
          <p:cNvSpPr/>
          <p:nvPr/>
        </p:nvSpPr>
        <p:spPr bwMode="auto">
          <a:xfrm>
            <a:off x="652876" y="2000246"/>
            <a:ext cx="2500330" cy="1214446"/>
          </a:xfrm>
          <a:prstGeom prst="ellipse">
            <a:avLst/>
          </a:prstGeom>
          <a:noFill/>
          <a:ln w="28575">
            <a:solidFill>
              <a:srgbClr val="00B0F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000" b="1" dirty="0">
              <a:solidFill>
                <a:srgbClr val="FFFFFF">
                  <a:alpha val="98824"/>
                </a:srgbClr>
              </a:solidFill>
              <a:latin typeface="Segoe UI" pitchFamily="34" charset="0"/>
              <a:ea typeface="Segoe UI" pitchFamily="34" charset="0"/>
              <a:cs typeface="Segoe UI" pitchFamily="34" charset="0"/>
            </a:endParaRPr>
          </a:p>
        </p:txBody>
      </p:sp>
      <p:sp>
        <p:nvSpPr>
          <p:cNvPr id="5" name="TextBox 4"/>
          <p:cNvSpPr txBox="1"/>
          <p:nvPr/>
        </p:nvSpPr>
        <p:spPr>
          <a:xfrm>
            <a:off x="867190" y="2357436"/>
            <a:ext cx="1813317" cy="4339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1800" b="1" dirty="0">
                <a:solidFill>
                  <a:schemeClr val="tx1">
                    <a:alpha val="99000"/>
                  </a:schemeClr>
                </a:solidFill>
                <a:latin typeface="楷体" pitchFamily="49" charset="-122"/>
                <a:ea typeface="楷体" pitchFamily="49" charset="-122"/>
              </a:rPr>
              <a:t>程序</a:t>
            </a:r>
            <a:r>
              <a:rPr lang="en-US" altLang="zh-CN" sz="1800" b="1" dirty="0">
                <a:solidFill>
                  <a:schemeClr val="tx1">
                    <a:alpha val="99000"/>
                  </a:schemeClr>
                </a:solidFill>
                <a:latin typeface="楷体" pitchFamily="49" charset="-122"/>
                <a:ea typeface="楷体" pitchFamily="49" charset="-122"/>
              </a:rPr>
              <a:t>=</a:t>
            </a:r>
            <a:r>
              <a:rPr lang="zh-CN" altLang="en-US" sz="1800" b="1" dirty="0">
                <a:solidFill>
                  <a:schemeClr val="tx1">
                    <a:alpha val="99000"/>
                  </a:schemeClr>
                </a:solidFill>
                <a:latin typeface="楷体" pitchFamily="49" charset="-122"/>
                <a:ea typeface="楷体" pitchFamily="49" charset="-122"/>
              </a:rPr>
              <a:t>算法</a:t>
            </a:r>
            <a:r>
              <a:rPr lang="en-US" altLang="zh-CN" sz="1800" b="1" dirty="0">
                <a:solidFill>
                  <a:schemeClr val="tx1">
                    <a:alpha val="99000"/>
                  </a:schemeClr>
                </a:solidFill>
                <a:latin typeface="楷体" pitchFamily="49" charset="-122"/>
                <a:ea typeface="楷体" pitchFamily="49" charset="-122"/>
              </a:rPr>
              <a:t>+</a:t>
            </a:r>
            <a:r>
              <a:rPr lang="zh-CN" altLang="en-US" sz="1800" b="1" dirty="0">
                <a:solidFill>
                  <a:schemeClr val="tx1">
                    <a:alpha val="99000"/>
                  </a:schemeClr>
                </a:solidFill>
                <a:latin typeface="楷体" pitchFamily="49" charset="-122"/>
                <a:ea typeface="楷体" pitchFamily="49" charset="-122"/>
              </a:rPr>
              <a:t>结构</a:t>
            </a:r>
          </a:p>
        </p:txBody>
      </p:sp>
      <p:sp>
        <p:nvSpPr>
          <p:cNvPr id="6" name="椭圆 5"/>
          <p:cNvSpPr/>
          <p:nvPr/>
        </p:nvSpPr>
        <p:spPr bwMode="auto">
          <a:xfrm>
            <a:off x="642910" y="1785932"/>
            <a:ext cx="3796180" cy="1643074"/>
          </a:xfrm>
          <a:prstGeom prst="ellipse">
            <a:avLst/>
          </a:prstGeom>
          <a:noFill/>
          <a:ln w="28575">
            <a:solidFill>
              <a:srgbClr val="00B0F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000" b="1" dirty="0">
              <a:solidFill>
                <a:srgbClr val="FFFFFF">
                  <a:alpha val="98824"/>
                </a:srgbClr>
              </a:solidFill>
              <a:latin typeface="Segoe UI" pitchFamily="34" charset="0"/>
              <a:ea typeface="Segoe UI" pitchFamily="34" charset="0"/>
              <a:cs typeface="Segoe UI" pitchFamily="34" charset="0"/>
            </a:endParaRPr>
          </a:p>
        </p:txBody>
      </p:sp>
      <p:sp>
        <p:nvSpPr>
          <p:cNvPr id="7" name="TextBox 6"/>
          <p:cNvSpPr txBox="1"/>
          <p:nvPr/>
        </p:nvSpPr>
        <p:spPr>
          <a:xfrm>
            <a:off x="1635985" y="2696976"/>
            <a:ext cx="2258952" cy="704808"/>
          </a:xfrm>
          <a:prstGeom prst="rect">
            <a:avLst/>
          </a:prstGeom>
          <a:noFill/>
        </p:spPr>
        <p:txBody>
          <a:bodyPr wrap="none" lIns="91440" tIns="91440" rIns="91440" bIns="91440" rtlCol="0">
            <a:spAutoFit/>
          </a:bodyPr>
          <a:lstStyle/>
          <a:p>
            <a:pPr algn="r">
              <a:lnSpc>
                <a:spcPct val="90000"/>
              </a:lnSpc>
              <a:spcBef>
                <a:spcPct val="20000"/>
              </a:spcBef>
              <a:buSzPct val="90000"/>
            </a:pPr>
            <a:r>
              <a:rPr lang="zh-CN" altLang="en-US" sz="1800" b="1" dirty="0">
                <a:solidFill>
                  <a:schemeClr val="tx1">
                    <a:alpha val="99000"/>
                  </a:schemeClr>
                </a:solidFill>
                <a:latin typeface="楷体" pitchFamily="49" charset="-122"/>
                <a:ea typeface="楷体" pitchFamily="49" charset="-122"/>
              </a:rPr>
              <a:t>方法</a:t>
            </a:r>
            <a:endParaRPr lang="en-US" altLang="zh-CN" sz="1800" b="1" dirty="0">
              <a:solidFill>
                <a:schemeClr val="tx1">
                  <a:alpha val="99000"/>
                </a:schemeClr>
              </a:solidFill>
              <a:latin typeface="楷体" pitchFamily="49" charset="-122"/>
              <a:ea typeface="楷体" pitchFamily="49" charset="-122"/>
            </a:endParaRPr>
          </a:p>
          <a:p>
            <a:pPr algn="r">
              <a:lnSpc>
                <a:spcPct val="90000"/>
              </a:lnSpc>
              <a:spcBef>
                <a:spcPct val="20000"/>
              </a:spcBef>
              <a:buSzPct val="90000"/>
            </a:pPr>
            <a:r>
              <a:rPr lang="zh-CN" altLang="en-US" sz="1600" b="1" dirty="0">
                <a:solidFill>
                  <a:schemeClr val="tx1">
                    <a:alpha val="99000"/>
                  </a:schemeClr>
                </a:solidFill>
                <a:latin typeface="楷体" pitchFamily="49" charset="-122"/>
                <a:ea typeface="楷体" pitchFamily="49" charset="-122"/>
              </a:rPr>
              <a:t>（面向过程</a:t>
            </a:r>
            <a:r>
              <a:rPr lang="en-US" altLang="zh-CN" sz="1600" b="1" dirty="0">
                <a:solidFill>
                  <a:schemeClr val="tx1">
                    <a:alpha val="99000"/>
                  </a:schemeClr>
                </a:solidFill>
                <a:latin typeface="楷体" pitchFamily="49" charset="-122"/>
                <a:ea typeface="楷体" pitchFamily="49" charset="-122"/>
              </a:rPr>
              <a:t>/OOP/MDA</a:t>
            </a:r>
            <a:r>
              <a:rPr lang="zh-CN" altLang="en-US" sz="1600" b="1" dirty="0">
                <a:solidFill>
                  <a:schemeClr val="tx1">
                    <a:alpha val="99000"/>
                  </a:schemeClr>
                </a:solidFill>
                <a:latin typeface="楷体" pitchFamily="49" charset="-122"/>
                <a:ea typeface="楷体" pitchFamily="49" charset="-122"/>
              </a:rPr>
              <a:t>）</a:t>
            </a:r>
          </a:p>
        </p:txBody>
      </p:sp>
      <p:sp>
        <p:nvSpPr>
          <p:cNvPr id="8" name="椭圆 7"/>
          <p:cNvSpPr/>
          <p:nvPr/>
        </p:nvSpPr>
        <p:spPr bwMode="auto">
          <a:xfrm>
            <a:off x="652876" y="1000114"/>
            <a:ext cx="7143800" cy="3071834"/>
          </a:xfrm>
          <a:prstGeom prst="ellipse">
            <a:avLst/>
          </a:prstGeom>
          <a:noFill/>
          <a:ln w="28575">
            <a:solidFill>
              <a:srgbClr val="00B0F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9" name="TextBox 8"/>
          <p:cNvSpPr txBox="1"/>
          <p:nvPr/>
        </p:nvSpPr>
        <p:spPr>
          <a:xfrm>
            <a:off x="3858620" y="2500312"/>
            <a:ext cx="1223412" cy="704808"/>
          </a:xfrm>
          <a:prstGeom prst="rect">
            <a:avLst/>
          </a:prstGeom>
          <a:noFill/>
        </p:spPr>
        <p:txBody>
          <a:bodyPr wrap="none" lIns="91440" tIns="91440" rIns="91440" bIns="91440" rtlCol="0">
            <a:spAutoFit/>
          </a:bodyPr>
          <a:lstStyle/>
          <a:p>
            <a:pPr algn="r">
              <a:lnSpc>
                <a:spcPct val="90000"/>
              </a:lnSpc>
              <a:spcBef>
                <a:spcPct val="20000"/>
              </a:spcBef>
              <a:buSzPct val="90000"/>
            </a:pPr>
            <a:r>
              <a:rPr lang="zh-CN" altLang="en-US" sz="1800" b="1" dirty="0">
                <a:solidFill>
                  <a:schemeClr val="tx1">
                    <a:alpha val="99000"/>
                  </a:schemeClr>
                </a:solidFill>
                <a:latin typeface="楷体" pitchFamily="49" charset="-122"/>
                <a:ea typeface="楷体" pitchFamily="49" charset="-122"/>
              </a:rPr>
              <a:t>过程</a:t>
            </a:r>
            <a:endParaRPr lang="en-US" altLang="zh-CN" sz="1800" b="1" dirty="0">
              <a:solidFill>
                <a:schemeClr val="tx1">
                  <a:alpha val="99000"/>
                </a:schemeClr>
              </a:solidFill>
              <a:latin typeface="楷体" pitchFamily="49" charset="-122"/>
              <a:ea typeface="楷体" pitchFamily="49" charset="-122"/>
            </a:endParaRPr>
          </a:p>
          <a:p>
            <a:pPr algn="r">
              <a:lnSpc>
                <a:spcPct val="90000"/>
              </a:lnSpc>
              <a:spcBef>
                <a:spcPct val="20000"/>
              </a:spcBef>
              <a:buSzPct val="90000"/>
            </a:pPr>
            <a:r>
              <a:rPr lang="zh-CN" altLang="en-US" sz="1600" b="1" dirty="0">
                <a:solidFill>
                  <a:schemeClr val="tx1">
                    <a:alpha val="99000"/>
                  </a:schemeClr>
                </a:solidFill>
                <a:latin typeface="楷体" pitchFamily="49" charset="-122"/>
                <a:ea typeface="楷体" pitchFamily="49" charset="-122"/>
              </a:rPr>
              <a:t>（</a:t>
            </a:r>
            <a:r>
              <a:rPr lang="en-US" altLang="zh-CN" sz="1600" b="1" dirty="0">
                <a:solidFill>
                  <a:schemeClr val="tx1">
                    <a:alpha val="99000"/>
                  </a:schemeClr>
                </a:solidFill>
                <a:latin typeface="楷体" pitchFamily="49" charset="-122"/>
                <a:ea typeface="楷体" pitchFamily="49" charset="-122"/>
              </a:rPr>
              <a:t>RUP/XP</a:t>
            </a:r>
            <a:r>
              <a:rPr lang="zh-CN" altLang="en-US" sz="1600" b="1" dirty="0">
                <a:solidFill>
                  <a:schemeClr val="tx1">
                    <a:alpha val="99000"/>
                  </a:schemeClr>
                </a:solidFill>
                <a:latin typeface="楷体" pitchFamily="49" charset="-122"/>
                <a:ea typeface="楷体" pitchFamily="49" charset="-122"/>
              </a:rPr>
              <a:t>）</a:t>
            </a:r>
          </a:p>
        </p:txBody>
      </p:sp>
      <p:sp>
        <p:nvSpPr>
          <p:cNvPr id="10" name="椭圆 9"/>
          <p:cNvSpPr/>
          <p:nvPr/>
        </p:nvSpPr>
        <p:spPr bwMode="auto">
          <a:xfrm>
            <a:off x="652876" y="1285866"/>
            <a:ext cx="5786478" cy="2571768"/>
          </a:xfrm>
          <a:prstGeom prst="ellipse">
            <a:avLst/>
          </a:prstGeom>
          <a:noFill/>
          <a:ln w="28575">
            <a:solidFill>
              <a:srgbClr val="00B0F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000" b="1" dirty="0">
              <a:solidFill>
                <a:srgbClr val="FFFFFF">
                  <a:alpha val="98824"/>
                </a:srgbClr>
              </a:solidFill>
              <a:latin typeface="Segoe UI" pitchFamily="34" charset="0"/>
              <a:ea typeface="Segoe UI" pitchFamily="34" charset="0"/>
              <a:cs typeface="Segoe UI" pitchFamily="34" charset="0"/>
            </a:endParaRPr>
          </a:p>
        </p:txBody>
      </p:sp>
      <p:sp>
        <p:nvSpPr>
          <p:cNvPr id="11" name="TextBox 10"/>
          <p:cNvSpPr txBox="1"/>
          <p:nvPr/>
        </p:nvSpPr>
        <p:spPr>
          <a:xfrm>
            <a:off x="5177470" y="2143122"/>
            <a:ext cx="1261884" cy="1144929"/>
          </a:xfrm>
          <a:prstGeom prst="rect">
            <a:avLst/>
          </a:prstGeom>
          <a:noFill/>
        </p:spPr>
        <p:txBody>
          <a:bodyPr wrap="none" lIns="91440" tIns="91440" rIns="91440" bIns="91440" rtlCol="0">
            <a:spAutoFit/>
          </a:bodyPr>
          <a:lstStyle/>
          <a:p>
            <a:pPr algn="r">
              <a:lnSpc>
                <a:spcPct val="90000"/>
              </a:lnSpc>
              <a:spcBef>
                <a:spcPct val="20000"/>
              </a:spcBef>
              <a:buSzPct val="90000"/>
            </a:pPr>
            <a:r>
              <a:rPr lang="zh-CN" altLang="en-US" sz="1800" b="1" dirty="0">
                <a:solidFill>
                  <a:schemeClr val="tx1">
                    <a:alpha val="99000"/>
                  </a:schemeClr>
                </a:solidFill>
                <a:latin typeface="楷体" pitchFamily="49" charset="-122"/>
                <a:ea typeface="楷体" pitchFamily="49" charset="-122"/>
              </a:rPr>
              <a:t>工程</a:t>
            </a:r>
            <a:endParaRPr lang="en-US" altLang="zh-CN" sz="1800" b="1" dirty="0">
              <a:solidFill>
                <a:schemeClr val="tx1">
                  <a:alpha val="99000"/>
                </a:schemeClr>
              </a:solidFill>
              <a:latin typeface="楷体" pitchFamily="49" charset="-122"/>
              <a:ea typeface="楷体" pitchFamily="49" charset="-122"/>
            </a:endParaRPr>
          </a:p>
          <a:p>
            <a:pPr algn="r">
              <a:lnSpc>
                <a:spcPct val="90000"/>
              </a:lnSpc>
              <a:spcBef>
                <a:spcPct val="20000"/>
              </a:spcBef>
              <a:buSzPct val="90000"/>
            </a:pPr>
            <a:r>
              <a:rPr lang="zh-CN" altLang="en-US" b="1" dirty="0">
                <a:solidFill>
                  <a:schemeClr val="tx1">
                    <a:alpha val="99000"/>
                  </a:schemeClr>
                </a:solidFill>
                <a:latin typeface="楷体" pitchFamily="49" charset="-122"/>
                <a:ea typeface="楷体" pitchFamily="49" charset="-122"/>
              </a:rPr>
              <a:t>（需求管理）</a:t>
            </a:r>
            <a:endParaRPr lang="en-US" altLang="zh-CN" b="1" dirty="0">
              <a:solidFill>
                <a:schemeClr val="tx1">
                  <a:alpha val="99000"/>
                </a:schemeClr>
              </a:solidFill>
              <a:latin typeface="楷体" pitchFamily="49" charset="-122"/>
              <a:ea typeface="楷体" pitchFamily="49" charset="-122"/>
            </a:endParaRPr>
          </a:p>
          <a:p>
            <a:pPr algn="r">
              <a:lnSpc>
                <a:spcPct val="90000"/>
              </a:lnSpc>
              <a:spcBef>
                <a:spcPct val="20000"/>
              </a:spcBef>
              <a:buSzPct val="90000"/>
            </a:pPr>
            <a:r>
              <a:rPr lang="zh-CN" altLang="en-US" b="1" dirty="0">
                <a:solidFill>
                  <a:schemeClr val="tx1">
                    <a:alpha val="99000"/>
                  </a:schemeClr>
                </a:solidFill>
                <a:latin typeface="楷体" pitchFamily="49" charset="-122"/>
                <a:ea typeface="楷体" pitchFamily="49" charset="-122"/>
              </a:rPr>
              <a:t>（配置管理）</a:t>
            </a:r>
            <a:endParaRPr lang="en-US" altLang="zh-CN" b="1" dirty="0">
              <a:solidFill>
                <a:schemeClr val="tx1">
                  <a:alpha val="99000"/>
                </a:schemeClr>
              </a:solidFill>
              <a:latin typeface="楷体" pitchFamily="49" charset="-122"/>
              <a:ea typeface="楷体" pitchFamily="49" charset="-122"/>
            </a:endParaRPr>
          </a:p>
          <a:p>
            <a:pPr algn="r">
              <a:lnSpc>
                <a:spcPct val="90000"/>
              </a:lnSpc>
              <a:spcBef>
                <a:spcPct val="20000"/>
              </a:spcBef>
              <a:buSzPct val="90000"/>
            </a:pPr>
            <a:r>
              <a:rPr lang="zh-CN" altLang="en-US" b="1" dirty="0">
                <a:solidFill>
                  <a:schemeClr val="tx1">
                    <a:alpha val="99000"/>
                  </a:schemeClr>
                </a:solidFill>
                <a:latin typeface="楷体" pitchFamily="49" charset="-122"/>
                <a:ea typeface="楷体" pitchFamily="49" charset="-122"/>
              </a:rPr>
              <a:t>（文档化）</a:t>
            </a:r>
          </a:p>
        </p:txBody>
      </p:sp>
      <p:sp>
        <p:nvSpPr>
          <p:cNvPr id="12" name="TextBox 11"/>
          <p:cNvSpPr txBox="1"/>
          <p:nvPr/>
        </p:nvSpPr>
        <p:spPr>
          <a:xfrm>
            <a:off x="5708948" y="1214428"/>
            <a:ext cx="1441420" cy="670953"/>
          </a:xfrm>
          <a:prstGeom prst="rect">
            <a:avLst/>
          </a:prstGeom>
          <a:noFill/>
        </p:spPr>
        <p:txBody>
          <a:bodyPr wrap="none" lIns="91440" tIns="91440" rIns="91440" bIns="91440" rtlCol="0">
            <a:spAutoFit/>
          </a:bodyPr>
          <a:lstStyle/>
          <a:p>
            <a:pPr algn="r">
              <a:lnSpc>
                <a:spcPct val="90000"/>
              </a:lnSpc>
              <a:spcBef>
                <a:spcPct val="20000"/>
              </a:spcBef>
              <a:buSzPct val="90000"/>
            </a:pPr>
            <a:r>
              <a:rPr lang="zh-CN" altLang="en-US" sz="1800" b="1" dirty="0">
                <a:solidFill>
                  <a:schemeClr val="tx1">
                    <a:alpha val="99000"/>
                  </a:schemeClr>
                </a:solidFill>
                <a:latin typeface="楷体" pitchFamily="49" charset="-122"/>
                <a:ea typeface="楷体" pitchFamily="49" charset="-122"/>
              </a:rPr>
              <a:t>组织</a:t>
            </a:r>
            <a:endParaRPr lang="en-US" altLang="zh-CN" sz="1800" b="1" dirty="0">
              <a:solidFill>
                <a:schemeClr val="tx1">
                  <a:alpha val="99000"/>
                </a:schemeClr>
              </a:solidFill>
              <a:latin typeface="楷体" pitchFamily="49" charset="-122"/>
              <a:ea typeface="楷体" pitchFamily="49" charset="-122"/>
            </a:endParaRPr>
          </a:p>
          <a:p>
            <a:pPr algn="r">
              <a:lnSpc>
                <a:spcPct val="90000"/>
              </a:lnSpc>
              <a:spcBef>
                <a:spcPct val="20000"/>
              </a:spcBef>
              <a:buSzPct val="90000"/>
            </a:pPr>
            <a:r>
              <a:rPr lang="zh-CN" altLang="en-US" b="1" dirty="0">
                <a:solidFill>
                  <a:schemeClr val="tx1">
                    <a:alpha val="99000"/>
                  </a:schemeClr>
                </a:solidFill>
                <a:latin typeface="楷体" pitchFamily="49" charset="-122"/>
                <a:ea typeface="楷体" pitchFamily="49" charset="-122"/>
              </a:rPr>
              <a:t>（管理、计划）</a:t>
            </a:r>
          </a:p>
        </p:txBody>
      </p:sp>
      <p:sp>
        <p:nvSpPr>
          <p:cNvPr id="13" name="椭圆 12"/>
          <p:cNvSpPr/>
          <p:nvPr/>
        </p:nvSpPr>
        <p:spPr bwMode="auto">
          <a:xfrm>
            <a:off x="652876" y="1785932"/>
            <a:ext cx="4643470" cy="1643074"/>
          </a:xfrm>
          <a:prstGeom prst="ellipse">
            <a:avLst/>
          </a:prstGeom>
          <a:noFill/>
          <a:ln w="28575">
            <a:solidFill>
              <a:srgbClr val="00B0F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000" b="1" dirty="0">
              <a:solidFill>
                <a:srgbClr val="FFFFFF">
                  <a:alpha val="98824"/>
                </a:srgbClr>
              </a:solidFill>
              <a:latin typeface="Segoe UI" pitchFamily="34" charset="0"/>
              <a:ea typeface="Segoe UI" pitchFamily="34" charset="0"/>
              <a:cs typeface="Segoe UI" pitchFamily="34" charset="0"/>
            </a:endParaRPr>
          </a:p>
        </p:txBody>
      </p:sp>
      <p:sp>
        <p:nvSpPr>
          <p:cNvPr id="14" name="标题 1"/>
          <p:cNvSpPr>
            <a:spLocks noGrp="1"/>
          </p:cNvSpPr>
          <p:nvPr>
            <p:ph type="title"/>
          </p:nvPr>
        </p:nvSpPr>
        <p:spPr>
          <a:xfrm>
            <a:off x="389436" y="171460"/>
            <a:ext cx="8363938" cy="457049"/>
          </a:xfrm>
        </p:spPr>
        <p:txBody>
          <a:bodyPr/>
          <a:lstStyle/>
          <a:p>
            <a:r>
              <a:rPr altLang="zh-CN" dirty="0"/>
              <a:t>1.2.3 </a:t>
            </a:r>
            <a:r>
              <a:rPr lang="zh-CN" altLang="en-US" b="1" dirty="0">
                <a:latin typeface="楷体" pitchFamily="49" charset="-122"/>
                <a:ea typeface="楷体" pitchFamily="49" charset="-122"/>
              </a:rPr>
              <a:t>软件工程方法学</a:t>
            </a:r>
            <a:endParaRPr lang="zh-CN" altLang="en-US" dirty="0"/>
          </a:p>
        </p:txBody>
      </p:sp>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70855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软件发展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550006"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443199"/>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软件工程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70720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07957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开发策略</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3548656"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984885"/>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过程模型</a:t>
              </a:r>
            </a:p>
          </p:txBody>
        </p:sp>
      </p:grpSp>
      <p:grpSp>
        <p:nvGrpSpPr>
          <p:cNvPr id="1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109273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altLang="zh-CN" sz="24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CASE</a:t>
              </a: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工具与环境</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5" name="组合 24"/>
          <p:cNvGrpSpPr/>
          <p:nvPr/>
        </p:nvGrpSpPr>
        <p:grpSpPr>
          <a:xfrm>
            <a:off x="6357950" y="857238"/>
            <a:ext cx="1943606" cy="1910000"/>
            <a:chOff x="6357950" y="857238"/>
            <a:chExt cx="1943606" cy="1910000"/>
          </a:xfrm>
        </p:grpSpPr>
        <p:sp>
          <p:nvSpPr>
            <p:cNvPr id="24" name="Rectangle 10"/>
            <p:cNvSpPr/>
            <p:nvPr/>
          </p:nvSpPr>
          <p:spPr bwMode="auto">
            <a:xfrm>
              <a:off x="6357950" y="857238"/>
              <a:ext cx="1943606" cy="1910000"/>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6594126" y="1453689"/>
              <a:ext cx="1641268" cy="73866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生命周期</a:t>
              </a: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5"/>
                                        </p:tgtEl>
                                      </p:cBhvr>
                                    </p:animEffect>
                                    <p:animScale>
                                      <p:cBhvr>
                                        <p:cTn id="7" dur="250" autoRev="1" fill="hold"/>
                                        <p:tgtEl>
                                          <p:spTgt spid="2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72642"/>
            <a:ext cx="8382000" cy="457049"/>
          </a:xfrm>
        </p:spPr>
        <p:txBody>
          <a:bodyPr/>
          <a:lstStyle/>
          <a:p>
            <a:r>
              <a:rPr altLang="zh-CN" dirty="0"/>
              <a:t>1. 3 </a:t>
            </a:r>
            <a:r>
              <a:rPr lang="zh-CN" altLang="en-US" b="1" dirty="0">
                <a:latin typeface="楷体" pitchFamily="49" charset="-122"/>
                <a:ea typeface="楷体" pitchFamily="49" charset="-122"/>
              </a:rPr>
              <a:t>软件生命周期</a:t>
            </a:r>
            <a:endParaRPr lang="en-US" dirty="0">
              <a:solidFill>
                <a:schemeClr val="accent1"/>
              </a:solidFill>
            </a:endParaRPr>
          </a:p>
        </p:txBody>
      </p:sp>
      <p:sp>
        <p:nvSpPr>
          <p:cNvPr id="11" name="Rectangle 10"/>
          <p:cNvSpPr>
            <a:spLocks noChangeArrowheads="1"/>
          </p:cNvSpPr>
          <p:nvPr/>
        </p:nvSpPr>
        <p:spPr bwMode="auto">
          <a:xfrm>
            <a:off x="6387180" y="2571750"/>
            <a:ext cx="2113910" cy="1536328"/>
          </a:xfrm>
          <a:prstGeom prst="rect">
            <a:avLst/>
          </a:prstGeom>
          <a:noFill/>
          <a:ln w="9525">
            <a:noFill/>
            <a:miter lim="800000"/>
            <a:headEnd/>
            <a:tailEnd/>
          </a:ln>
        </p:spPr>
        <p:txBody>
          <a:bodyPr wrap="square" lIns="68589" tIns="34295" rIns="68589" bIns="34295">
            <a:spAutoFit/>
          </a:bodyPr>
          <a:lstStyle/>
          <a:p>
            <a:pPr>
              <a:lnSpc>
                <a:spcPts val="1425"/>
              </a:lnSpc>
            </a:pPr>
            <a:r>
              <a:rPr lang="zh-CN" altLang="en-US" sz="2000" b="1" dirty="0">
                <a:solidFill>
                  <a:srgbClr val="FFFFFF"/>
                </a:solidFill>
                <a:latin typeface="楷体" pitchFamily="49" charset="-122"/>
                <a:ea typeface="楷体" pitchFamily="49" charset="-122"/>
                <a:cs typeface="Segoe UI" charset="0"/>
              </a:rPr>
              <a:t>软件维护</a:t>
            </a:r>
            <a:endParaRPr lang="en-US" altLang="zh-CN" sz="2000" b="1" dirty="0">
              <a:solidFill>
                <a:srgbClr val="FFFFFF"/>
              </a:solidFill>
              <a:latin typeface="楷体" pitchFamily="49" charset="-122"/>
              <a:ea typeface="楷体" pitchFamily="49" charset="-122"/>
              <a:cs typeface="Segoe UI" charset="0"/>
            </a:endParaRPr>
          </a:p>
          <a:p>
            <a:pPr>
              <a:lnSpc>
                <a:spcPts val="1425"/>
              </a:lnSpc>
            </a:pPr>
            <a:endParaRPr lang="en-US" sz="1800" b="1" dirty="0">
              <a:solidFill>
                <a:srgbClr val="FFFFFF"/>
              </a:solidFill>
              <a:latin typeface="楷体" pitchFamily="49" charset="-122"/>
              <a:ea typeface="楷体" pitchFamily="49" charset="-122"/>
              <a:cs typeface="Segoe UI" charset="0"/>
            </a:endParaRPr>
          </a:p>
          <a:p>
            <a:pPr>
              <a:lnSpc>
                <a:spcPct val="150000"/>
              </a:lnSpc>
            </a:pPr>
            <a:r>
              <a:rPr lang="zh-CN" altLang="en-US" sz="1600" b="1" dirty="0">
                <a:solidFill>
                  <a:srgbClr val="FFFFFF"/>
                </a:solidFill>
                <a:latin typeface="楷体" pitchFamily="49" charset="-122"/>
                <a:ea typeface="楷体" pitchFamily="49" charset="-122"/>
                <a:cs typeface="Segoe UI" charset="0"/>
              </a:rPr>
              <a:t>改正错误</a:t>
            </a:r>
            <a:endParaRPr lang="en-US" altLang="zh-CN" sz="1600" b="1" dirty="0">
              <a:solidFill>
                <a:srgbClr val="FFFFFF"/>
              </a:solidFill>
              <a:latin typeface="楷体" pitchFamily="49" charset="-122"/>
              <a:ea typeface="楷体" pitchFamily="49" charset="-122"/>
              <a:cs typeface="Segoe UI" charset="0"/>
            </a:endParaRPr>
          </a:p>
          <a:p>
            <a:pPr>
              <a:lnSpc>
                <a:spcPct val="150000"/>
              </a:lnSpc>
            </a:pPr>
            <a:r>
              <a:rPr lang="zh-CN" altLang="en-US" sz="1600" b="1" dirty="0">
                <a:solidFill>
                  <a:srgbClr val="FFFFFF"/>
                </a:solidFill>
                <a:latin typeface="楷体" pitchFamily="49" charset="-122"/>
                <a:ea typeface="楷体" pitchFamily="49" charset="-122"/>
                <a:cs typeface="Segoe UI" charset="0"/>
              </a:rPr>
              <a:t>适应新环境</a:t>
            </a:r>
            <a:endParaRPr lang="en-US" altLang="zh-CN" sz="1600" b="1" dirty="0">
              <a:solidFill>
                <a:srgbClr val="FFFFFF"/>
              </a:solidFill>
              <a:latin typeface="楷体" pitchFamily="49" charset="-122"/>
              <a:ea typeface="楷体" pitchFamily="49" charset="-122"/>
              <a:cs typeface="Segoe UI" charset="0"/>
            </a:endParaRPr>
          </a:p>
          <a:p>
            <a:pPr>
              <a:lnSpc>
                <a:spcPct val="150000"/>
              </a:lnSpc>
            </a:pPr>
            <a:r>
              <a:rPr lang="zh-CN" altLang="en-US" sz="1600" b="1" dirty="0">
                <a:solidFill>
                  <a:srgbClr val="FFFFFF"/>
                </a:solidFill>
                <a:latin typeface="楷体" pitchFamily="49" charset="-122"/>
                <a:ea typeface="楷体" pitchFamily="49" charset="-122"/>
                <a:cs typeface="Segoe UI" charset="0"/>
              </a:rPr>
              <a:t>满足新需求</a:t>
            </a:r>
            <a:endParaRPr lang="en-US" sz="1600" b="1" dirty="0">
              <a:solidFill>
                <a:srgbClr val="FFFFFF"/>
              </a:solidFill>
              <a:latin typeface="楷体" pitchFamily="49" charset="-122"/>
              <a:ea typeface="楷体" pitchFamily="49" charset="-122"/>
              <a:cs typeface="Segoe UI" charset="0"/>
            </a:endParaRPr>
          </a:p>
        </p:txBody>
      </p:sp>
      <p:sp>
        <p:nvSpPr>
          <p:cNvPr id="12" name="Rectangle 11"/>
          <p:cNvSpPr>
            <a:spLocks noChangeArrowheads="1"/>
          </p:cNvSpPr>
          <p:nvPr/>
        </p:nvSpPr>
        <p:spPr bwMode="auto">
          <a:xfrm>
            <a:off x="3672536" y="2571750"/>
            <a:ext cx="2113910" cy="1905660"/>
          </a:xfrm>
          <a:prstGeom prst="rect">
            <a:avLst/>
          </a:prstGeom>
          <a:noFill/>
          <a:ln w="9525">
            <a:noFill/>
            <a:miter lim="800000"/>
            <a:headEnd/>
            <a:tailEnd/>
          </a:ln>
        </p:spPr>
        <p:txBody>
          <a:bodyPr wrap="square" lIns="68589" tIns="34295" rIns="68589" bIns="34295">
            <a:spAutoFit/>
          </a:bodyPr>
          <a:lstStyle/>
          <a:p>
            <a:pPr>
              <a:lnSpc>
                <a:spcPts val="1425"/>
              </a:lnSpc>
            </a:pPr>
            <a:r>
              <a:rPr lang="zh-CN" altLang="en-US" sz="2000" b="1" dirty="0">
                <a:solidFill>
                  <a:srgbClr val="FFFFFF"/>
                </a:solidFill>
                <a:latin typeface="楷体" pitchFamily="49" charset="-122"/>
                <a:ea typeface="楷体" pitchFamily="49" charset="-122"/>
                <a:cs typeface="Segoe UI" charset="0"/>
              </a:rPr>
              <a:t>软件开发</a:t>
            </a:r>
            <a:endParaRPr lang="en-US" altLang="zh-CN" sz="2000" b="1" dirty="0">
              <a:solidFill>
                <a:srgbClr val="FFFFFF"/>
              </a:solidFill>
              <a:latin typeface="楷体" pitchFamily="49" charset="-122"/>
              <a:ea typeface="楷体" pitchFamily="49" charset="-122"/>
              <a:cs typeface="Segoe UI" charset="0"/>
            </a:endParaRPr>
          </a:p>
          <a:p>
            <a:pPr>
              <a:lnSpc>
                <a:spcPts val="1425"/>
              </a:lnSpc>
            </a:pPr>
            <a:endParaRPr lang="en-US" sz="1800" b="1" dirty="0">
              <a:solidFill>
                <a:srgbClr val="FFFFFF"/>
              </a:solidFill>
              <a:latin typeface="楷体" pitchFamily="49" charset="-122"/>
              <a:ea typeface="楷体" pitchFamily="49" charset="-122"/>
              <a:cs typeface="Segoe UI" charset="0"/>
            </a:endParaRPr>
          </a:p>
          <a:p>
            <a:pPr>
              <a:lnSpc>
                <a:spcPct val="150000"/>
              </a:lnSpc>
            </a:pPr>
            <a:r>
              <a:rPr lang="zh-CN" altLang="en-US" sz="1600" b="1" dirty="0">
                <a:solidFill>
                  <a:srgbClr val="FFFFFF"/>
                </a:solidFill>
                <a:latin typeface="楷体" pitchFamily="49" charset="-122"/>
                <a:ea typeface="楷体" pitchFamily="49" charset="-122"/>
                <a:cs typeface="Segoe UI" charset="0"/>
              </a:rPr>
              <a:t>总体设计</a:t>
            </a:r>
            <a:endParaRPr lang="en-US" altLang="zh-CN" sz="1600" b="1" dirty="0">
              <a:solidFill>
                <a:srgbClr val="FFFFFF"/>
              </a:solidFill>
              <a:latin typeface="楷体" pitchFamily="49" charset="-122"/>
              <a:ea typeface="楷体" pitchFamily="49" charset="-122"/>
              <a:cs typeface="Segoe UI" charset="0"/>
            </a:endParaRPr>
          </a:p>
          <a:p>
            <a:pPr>
              <a:lnSpc>
                <a:spcPct val="150000"/>
              </a:lnSpc>
            </a:pPr>
            <a:r>
              <a:rPr lang="zh-CN" altLang="en-US" sz="1600" b="1" dirty="0">
                <a:solidFill>
                  <a:srgbClr val="FFFFFF"/>
                </a:solidFill>
                <a:latin typeface="楷体" pitchFamily="49" charset="-122"/>
                <a:ea typeface="楷体" pitchFamily="49" charset="-122"/>
                <a:cs typeface="Segoe UI" charset="0"/>
              </a:rPr>
              <a:t>详细设计</a:t>
            </a:r>
            <a:endParaRPr lang="en-US" altLang="zh-CN" sz="1600" b="1" dirty="0">
              <a:solidFill>
                <a:srgbClr val="FFFFFF"/>
              </a:solidFill>
              <a:latin typeface="楷体" pitchFamily="49" charset="-122"/>
              <a:ea typeface="楷体" pitchFamily="49" charset="-122"/>
              <a:cs typeface="Segoe UI" charset="0"/>
            </a:endParaRPr>
          </a:p>
          <a:p>
            <a:pPr>
              <a:lnSpc>
                <a:spcPct val="150000"/>
              </a:lnSpc>
            </a:pPr>
            <a:r>
              <a:rPr lang="zh-CN" altLang="en-US" sz="1600" b="1" dirty="0">
                <a:solidFill>
                  <a:srgbClr val="FFFFFF"/>
                </a:solidFill>
                <a:latin typeface="楷体" pitchFamily="49" charset="-122"/>
                <a:ea typeface="楷体" pitchFamily="49" charset="-122"/>
                <a:cs typeface="Segoe UI" charset="0"/>
              </a:rPr>
              <a:t>编码和单元测试</a:t>
            </a:r>
            <a:endParaRPr lang="en-US" altLang="zh-CN" sz="1600" b="1" dirty="0">
              <a:solidFill>
                <a:srgbClr val="FFFFFF"/>
              </a:solidFill>
              <a:latin typeface="楷体" pitchFamily="49" charset="-122"/>
              <a:ea typeface="楷体" pitchFamily="49" charset="-122"/>
              <a:cs typeface="Segoe UI" charset="0"/>
            </a:endParaRPr>
          </a:p>
          <a:p>
            <a:pPr>
              <a:lnSpc>
                <a:spcPct val="150000"/>
              </a:lnSpc>
            </a:pPr>
            <a:r>
              <a:rPr lang="zh-CN" altLang="en-US" sz="1600" b="1" dirty="0">
                <a:solidFill>
                  <a:srgbClr val="FFFFFF"/>
                </a:solidFill>
                <a:latin typeface="楷体" pitchFamily="49" charset="-122"/>
                <a:ea typeface="楷体" pitchFamily="49" charset="-122"/>
                <a:cs typeface="Segoe UI" charset="0"/>
              </a:rPr>
              <a:t>综合测试</a:t>
            </a:r>
            <a:endParaRPr lang="en-US" sz="1600" b="1" dirty="0">
              <a:solidFill>
                <a:srgbClr val="FFFFFF"/>
              </a:solidFill>
              <a:latin typeface="楷体" pitchFamily="49" charset="-122"/>
              <a:ea typeface="楷体" pitchFamily="49" charset="-122"/>
              <a:cs typeface="Segoe UI" charset="0"/>
            </a:endParaRPr>
          </a:p>
        </p:txBody>
      </p:sp>
      <p:sp>
        <p:nvSpPr>
          <p:cNvPr id="13" name="Rectangle 12"/>
          <p:cNvSpPr>
            <a:spLocks noChangeArrowheads="1"/>
          </p:cNvSpPr>
          <p:nvPr/>
        </p:nvSpPr>
        <p:spPr bwMode="auto">
          <a:xfrm>
            <a:off x="886454" y="2571750"/>
            <a:ext cx="2113910" cy="1536328"/>
          </a:xfrm>
          <a:prstGeom prst="rect">
            <a:avLst/>
          </a:prstGeom>
          <a:noFill/>
          <a:ln w="9525">
            <a:noFill/>
            <a:miter lim="800000"/>
            <a:headEnd/>
            <a:tailEnd/>
          </a:ln>
        </p:spPr>
        <p:txBody>
          <a:bodyPr wrap="square" lIns="68589" tIns="34295" rIns="68589" bIns="34295">
            <a:spAutoFit/>
          </a:bodyPr>
          <a:lstStyle/>
          <a:p>
            <a:pPr>
              <a:lnSpc>
                <a:spcPts val="1425"/>
              </a:lnSpc>
            </a:pPr>
            <a:r>
              <a:rPr lang="zh-CN" altLang="en-US" sz="2000" b="1" dirty="0">
                <a:solidFill>
                  <a:srgbClr val="FFFFFF"/>
                </a:solidFill>
                <a:latin typeface="楷体" pitchFamily="49" charset="-122"/>
                <a:ea typeface="楷体" pitchFamily="49" charset="-122"/>
                <a:cs typeface="Segoe UI" charset="0"/>
              </a:rPr>
              <a:t>软件定义</a:t>
            </a:r>
            <a:endParaRPr lang="en-US" sz="2000" b="1" dirty="0">
              <a:solidFill>
                <a:srgbClr val="FFFFFF"/>
              </a:solidFill>
              <a:latin typeface="楷体" pitchFamily="49" charset="-122"/>
              <a:ea typeface="楷体" pitchFamily="49" charset="-122"/>
              <a:cs typeface="Segoe UI" charset="0"/>
            </a:endParaRPr>
          </a:p>
          <a:p>
            <a:pPr>
              <a:lnSpc>
                <a:spcPts val="1425"/>
              </a:lnSpc>
            </a:pPr>
            <a:endParaRPr lang="en-US" sz="1800" b="1" dirty="0">
              <a:solidFill>
                <a:srgbClr val="FFFFFF"/>
              </a:solidFill>
              <a:latin typeface="楷体" pitchFamily="49" charset="-122"/>
              <a:ea typeface="楷体" pitchFamily="49" charset="-122"/>
              <a:cs typeface="Segoe UI" charset="0"/>
            </a:endParaRPr>
          </a:p>
          <a:p>
            <a:pPr>
              <a:lnSpc>
                <a:spcPct val="150000"/>
              </a:lnSpc>
            </a:pPr>
            <a:r>
              <a:rPr lang="zh-CN" altLang="en-US" sz="1600" b="1" dirty="0">
                <a:solidFill>
                  <a:srgbClr val="FFFFFF"/>
                </a:solidFill>
                <a:latin typeface="楷体" pitchFamily="49" charset="-122"/>
                <a:ea typeface="楷体" pitchFamily="49" charset="-122"/>
                <a:cs typeface="Segoe UI" charset="0"/>
              </a:rPr>
              <a:t>问题定义</a:t>
            </a:r>
            <a:endParaRPr lang="en-US" altLang="zh-CN" sz="1600" b="1" dirty="0">
              <a:solidFill>
                <a:srgbClr val="FFFFFF"/>
              </a:solidFill>
              <a:latin typeface="楷体" pitchFamily="49" charset="-122"/>
              <a:ea typeface="楷体" pitchFamily="49" charset="-122"/>
              <a:cs typeface="Segoe UI" charset="0"/>
            </a:endParaRPr>
          </a:p>
          <a:p>
            <a:pPr>
              <a:lnSpc>
                <a:spcPct val="150000"/>
              </a:lnSpc>
            </a:pPr>
            <a:r>
              <a:rPr lang="zh-CN" altLang="en-US" sz="1600" b="1" dirty="0">
                <a:solidFill>
                  <a:srgbClr val="FFFFFF"/>
                </a:solidFill>
                <a:latin typeface="楷体" pitchFamily="49" charset="-122"/>
                <a:ea typeface="楷体" pitchFamily="49" charset="-122"/>
                <a:cs typeface="Segoe UI" charset="0"/>
              </a:rPr>
              <a:t>可行性研究</a:t>
            </a:r>
            <a:endParaRPr lang="en-US" altLang="zh-CN" sz="1600" b="1" dirty="0">
              <a:solidFill>
                <a:srgbClr val="FFFFFF"/>
              </a:solidFill>
              <a:latin typeface="楷体" pitchFamily="49" charset="-122"/>
              <a:ea typeface="楷体" pitchFamily="49" charset="-122"/>
              <a:cs typeface="Segoe UI" charset="0"/>
            </a:endParaRPr>
          </a:p>
          <a:p>
            <a:pPr>
              <a:lnSpc>
                <a:spcPct val="150000"/>
              </a:lnSpc>
            </a:pPr>
            <a:r>
              <a:rPr lang="zh-CN" altLang="en-US" sz="1600" b="1" dirty="0">
                <a:solidFill>
                  <a:srgbClr val="FFFFFF"/>
                </a:solidFill>
                <a:latin typeface="楷体" pitchFamily="49" charset="-122"/>
                <a:ea typeface="楷体" pitchFamily="49" charset="-122"/>
                <a:cs typeface="Segoe UI" charset="0"/>
              </a:rPr>
              <a:t>需求分析</a:t>
            </a:r>
            <a:endParaRPr lang="en-US" sz="1600" b="1" dirty="0">
              <a:solidFill>
                <a:srgbClr val="FFFFFF"/>
              </a:solidFill>
              <a:latin typeface="楷体" pitchFamily="49" charset="-122"/>
              <a:ea typeface="楷体" pitchFamily="49" charset="-122"/>
              <a:cs typeface="Segoe UI" charset="0"/>
            </a:endParaRPr>
          </a:p>
        </p:txBody>
      </p:sp>
      <p:grpSp>
        <p:nvGrpSpPr>
          <p:cNvPr id="30" name="组合 29"/>
          <p:cNvGrpSpPr/>
          <p:nvPr/>
        </p:nvGrpSpPr>
        <p:grpSpPr>
          <a:xfrm>
            <a:off x="3231270" y="1028700"/>
            <a:ext cx="2174552" cy="1377553"/>
            <a:chOff x="3231270" y="1028700"/>
            <a:chExt cx="2174552" cy="1377553"/>
          </a:xfrm>
        </p:grpSpPr>
        <p:sp>
          <p:nvSpPr>
            <p:cNvPr id="20" name="Orange"/>
            <p:cNvSpPr/>
            <p:nvPr/>
          </p:nvSpPr>
          <p:spPr bwMode="auto">
            <a:xfrm>
              <a:off x="3231270" y="1028700"/>
              <a:ext cx="2174552" cy="1377553"/>
            </a:xfrm>
            <a:prstGeom prst="roundRect">
              <a:avLst>
                <a:gd name="adj" fmla="val 0"/>
              </a:avLst>
            </a:prstGeom>
            <a:solidFill>
              <a:schemeClr val="tx1"/>
            </a:solidFill>
            <a:ln>
              <a:noFill/>
              <a:headEnd type="none" w="med" len="med"/>
              <a:tailEnd type="none" w="med" len="med"/>
            </a:ln>
            <a:effectLst/>
          </p:spPr>
          <p:style>
            <a:lnRef idx="1">
              <a:schemeClr val="accent4"/>
            </a:lnRef>
            <a:fillRef idx="3">
              <a:schemeClr val="accent4"/>
            </a:fillRef>
            <a:effectRef idx="2">
              <a:schemeClr val="accent4"/>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22" name="Freeform 79"/>
            <p:cNvSpPr>
              <a:spLocks noEditPoints="1"/>
            </p:cNvSpPr>
            <p:nvPr/>
          </p:nvSpPr>
          <p:spPr bwMode="auto">
            <a:xfrm>
              <a:off x="3728421" y="1185420"/>
              <a:ext cx="1181441" cy="1085531"/>
            </a:xfrm>
            <a:custGeom>
              <a:avLst/>
              <a:gdLst>
                <a:gd name="T0" fmla="*/ 406 w 413"/>
                <a:gd name="T1" fmla="*/ 0 h 380"/>
                <a:gd name="T2" fmla="*/ 7 w 413"/>
                <a:gd name="T3" fmla="*/ 0 h 380"/>
                <a:gd name="T4" fmla="*/ 0 w 413"/>
                <a:gd name="T5" fmla="*/ 7 h 380"/>
                <a:gd name="T6" fmla="*/ 0 w 413"/>
                <a:gd name="T7" fmla="*/ 273 h 380"/>
                <a:gd name="T8" fmla="*/ 7 w 413"/>
                <a:gd name="T9" fmla="*/ 281 h 380"/>
                <a:gd name="T10" fmla="*/ 133 w 413"/>
                <a:gd name="T11" fmla="*/ 281 h 380"/>
                <a:gd name="T12" fmla="*/ 133 w 413"/>
                <a:gd name="T13" fmla="*/ 332 h 380"/>
                <a:gd name="T14" fmla="*/ 73 w 413"/>
                <a:gd name="T15" fmla="*/ 332 h 380"/>
                <a:gd name="T16" fmla="*/ 65 w 413"/>
                <a:gd name="T17" fmla="*/ 340 h 380"/>
                <a:gd name="T18" fmla="*/ 65 w 413"/>
                <a:gd name="T19" fmla="*/ 373 h 380"/>
                <a:gd name="T20" fmla="*/ 73 w 413"/>
                <a:gd name="T21" fmla="*/ 380 h 380"/>
                <a:gd name="T22" fmla="*/ 339 w 413"/>
                <a:gd name="T23" fmla="*/ 380 h 380"/>
                <a:gd name="T24" fmla="*/ 346 w 413"/>
                <a:gd name="T25" fmla="*/ 373 h 380"/>
                <a:gd name="T26" fmla="*/ 346 w 413"/>
                <a:gd name="T27" fmla="*/ 340 h 380"/>
                <a:gd name="T28" fmla="*/ 339 w 413"/>
                <a:gd name="T29" fmla="*/ 332 h 380"/>
                <a:gd name="T30" fmla="*/ 280 w 413"/>
                <a:gd name="T31" fmla="*/ 332 h 380"/>
                <a:gd name="T32" fmla="*/ 280 w 413"/>
                <a:gd name="T33" fmla="*/ 281 h 380"/>
                <a:gd name="T34" fmla="*/ 406 w 413"/>
                <a:gd name="T35" fmla="*/ 281 h 380"/>
                <a:gd name="T36" fmla="*/ 413 w 413"/>
                <a:gd name="T37" fmla="*/ 273 h 380"/>
                <a:gd name="T38" fmla="*/ 413 w 413"/>
                <a:gd name="T39" fmla="*/ 7 h 380"/>
                <a:gd name="T40" fmla="*/ 406 w 413"/>
                <a:gd name="T41" fmla="*/ 0 h 380"/>
                <a:gd name="T42" fmla="*/ 331 w 413"/>
                <a:gd name="T43" fmla="*/ 366 h 380"/>
                <a:gd name="T44" fmla="*/ 80 w 413"/>
                <a:gd name="T45" fmla="*/ 366 h 380"/>
                <a:gd name="T46" fmla="*/ 80 w 413"/>
                <a:gd name="T47" fmla="*/ 347 h 380"/>
                <a:gd name="T48" fmla="*/ 331 w 413"/>
                <a:gd name="T49" fmla="*/ 347 h 380"/>
                <a:gd name="T50" fmla="*/ 331 w 413"/>
                <a:gd name="T51" fmla="*/ 366 h 380"/>
                <a:gd name="T52" fmla="*/ 266 w 413"/>
                <a:gd name="T53" fmla="*/ 332 h 380"/>
                <a:gd name="T54" fmla="*/ 148 w 413"/>
                <a:gd name="T55" fmla="*/ 332 h 380"/>
                <a:gd name="T56" fmla="*/ 148 w 413"/>
                <a:gd name="T57" fmla="*/ 281 h 380"/>
                <a:gd name="T58" fmla="*/ 266 w 413"/>
                <a:gd name="T59" fmla="*/ 281 h 380"/>
                <a:gd name="T60" fmla="*/ 266 w 413"/>
                <a:gd name="T61" fmla="*/ 332 h 380"/>
                <a:gd name="T62" fmla="*/ 399 w 413"/>
                <a:gd name="T63" fmla="*/ 266 h 380"/>
                <a:gd name="T64" fmla="*/ 15 w 413"/>
                <a:gd name="T65" fmla="*/ 266 h 380"/>
                <a:gd name="T66" fmla="*/ 15 w 413"/>
                <a:gd name="T67" fmla="*/ 15 h 380"/>
                <a:gd name="T68" fmla="*/ 399 w 413"/>
                <a:gd name="T69" fmla="*/ 15 h 380"/>
                <a:gd name="T70" fmla="*/ 399 w 413"/>
                <a:gd name="T71" fmla="*/ 266 h 380"/>
                <a:gd name="T72" fmla="*/ 40 w 413"/>
                <a:gd name="T73" fmla="*/ 247 h 380"/>
                <a:gd name="T74" fmla="*/ 373 w 413"/>
                <a:gd name="T75" fmla="*/ 247 h 380"/>
                <a:gd name="T76" fmla="*/ 381 w 413"/>
                <a:gd name="T77" fmla="*/ 240 h 380"/>
                <a:gd name="T78" fmla="*/ 381 w 413"/>
                <a:gd name="T79" fmla="*/ 41 h 380"/>
                <a:gd name="T80" fmla="*/ 373 w 413"/>
                <a:gd name="T81" fmla="*/ 33 h 380"/>
                <a:gd name="T82" fmla="*/ 40 w 413"/>
                <a:gd name="T83" fmla="*/ 33 h 380"/>
                <a:gd name="T84" fmla="*/ 33 w 413"/>
                <a:gd name="T85" fmla="*/ 41 h 380"/>
                <a:gd name="T86" fmla="*/ 33 w 413"/>
                <a:gd name="T87" fmla="*/ 240 h 380"/>
                <a:gd name="T88" fmla="*/ 40 w 413"/>
                <a:gd name="T89" fmla="*/ 247 h 380"/>
                <a:gd name="T90" fmla="*/ 47 w 413"/>
                <a:gd name="T91" fmla="*/ 48 h 380"/>
                <a:gd name="T92" fmla="*/ 366 w 413"/>
                <a:gd name="T93" fmla="*/ 48 h 380"/>
                <a:gd name="T94" fmla="*/ 366 w 413"/>
                <a:gd name="T95" fmla="*/ 233 h 380"/>
                <a:gd name="T96" fmla="*/ 47 w 413"/>
                <a:gd name="T97" fmla="*/ 233 h 380"/>
                <a:gd name="T98" fmla="*/ 47 w 413"/>
                <a:gd name="T99" fmla="*/ 4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380">
                  <a:moveTo>
                    <a:pt x="406" y="0"/>
                  </a:moveTo>
                  <a:cubicBezTo>
                    <a:pt x="7" y="0"/>
                    <a:pt x="7" y="0"/>
                    <a:pt x="7" y="0"/>
                  </a:cubicBezTo>
                  <a:cubicBezTo>
                    <a:pt x="3" y="0"/>
                    <a:pt x="0" y="3"/>
                    <a:pt x="0" y="7"/>
                  </a:cubicBezTo>
                  <a:cubicBezTo>
                    <a:pt x="0" y="273"/>
                    <a:pt x="0" y="273"/>
                    <a:pt x="0" y="273"/>
                  </a:cubicBezTo>
                  <a:cubicBezTo>
                    <a:pt x="0" y="277"/>
                    <a:pt x="3" y="281"/>
                    <a:pt x="7" y="281"/>
                  </a:cubicBezTo>
                  <a:cubicBezTo>
                    <a:pt x="133" y="281"/>
                    <a:pt x="133" y="281"/>
                    <a:pt x="133" y="281"/>
                  </a:cubicBezTo>
                  <a:cubicBezTo>
                    <a:pt x="133" y="332"/>
                    <a:pt x="133" y="332"/>
                    <a:pt x="133" y="332"/>
                  </a:cubicBezTo>
                  <a:cubicBezTo>
                    <a:pt x="73" y="332"/>
                    <a:pt x="73" y="332"/>
                    <a:pt x="73" y="332"/>
                  </a:cubicBezTo>
                  <a:cubicBezTo>
                    <a:pt x="69" y="332"/>
                    <a:pt x="65" y="336"/>
                    <a:pt x="65" y="340"/>
                  </a:cubicBezTo>
                  <a:cubicBezTo>
                    <a:pt x="65" y="373"/>
                    <a:pt x="65" y="373"/>
                    <a:pt x="65" y="373"/>
                  </a:cubicBezTo>
                  <a:cubicBezTo>
                    <a:pt x="65" y="377"/>
                    <a:pt x="69" y="380"/>
                    <a:pt x="73" y="380"/>
                  </a:cubicBezTo>
                  <a:cubicBezTo>
                    <a:pt x="339" y="380"/>
                    <a:pt x="339" y="380"/>
                    <a:pt x="339" y="380"/>
                  </a:cubicBezTo>
                  <a:cubicBezTo>
                    <a:pt x="343" y="380"/>
                    <a:pt x="346" y="377"/>
                    <a:pt x="346" y="373"/>
                  </a:cubicBezTo>
                  <a:cubicBezTo>
                    <a:pt x="346" y="340"/>
                    <a:pt x="346" y="340"/>
                    <a:pt x="346" y="340"/>
                  </a:cubicBezTo>
                  <a:cubicBezTo>
                    <a:pt x="346" y="336"/>
                    <a:pt x="343" y="332"/>
                    <a:pt x="339" y="332"/>
                  </a:cubicBezTo>
                  <a:cubicBezTo>
                    <a:pt x="280" y="332"/>
                    <a:pt x="280" y="332"/>
                    <a:pt x="280" y="332"/>
                  </a:cubicBezTo>
                  <a:cubicBezTo>
                    <a:pt x="280" y="281"/>
                    <a:pt x="280" y="281"/>
                    <a:pt x="280" y="281"/>
                  </a:cubicBezTo>
                  <a:cubicBezTo>
                    <a:pt x="406" y="281"/>
                    <a:pt x="406" y="281"/>
                    <a:pt x="406" y="281"/>
                  </a:cubicBezTo>
                  <a:cubicBezTo>
                    <a:pt x="410" y="281"/>
                    <a:pt x="413" y="277"/>
                    <a:pt x="413" y="273"/>
                  </a:cubicBezTo>
                  <a:cubicBezTo>
                    <a:pt x="413" y="7"/>
                    <a:pt x="413" y="7"/>
                    <a:pt x="413" y="7"/>
                  </a:cubicBezTo>
                  <a:cubicBezTo>
                    <a:pt x="413" y="3"/>
                    <a:pt x="410" y="0"/>
                    <a:pt x="406" y="0"/>
                  </a:cubicBezTo>
                  <a:close/>
                  <a:moveTo>
                    <a:pt x="331" y="366"/>
                  </a:moveTo>
                  <a:cubicBezTo>
                    <a:pt x="80" y="366"/>
                    <a:pt x="80" y="366"/>
                    <a:pt x="80" y="366"/>
                  </a:cubicBezTo>
                  <a:cubicBezTo>
                    <a:pt x="80" y="347"/>
                    <a:pt x="80" y="347"/>
                    <a:pt x="80" y="347"/>
                  </a:cubicBezTo>
                  <a:cubicBezTo>
                    <a:pt x="331" y="347"/>
                    <a:pt x="331" y="347"/>
                    <a:pt x="331" y="347"/>
                  </a:cubicBezTo>
                  <a:lnTo>
                    <a:pt x="331" y="366"/>
                  </a:lnTo>
                  <a:close/>
                  <a:moveTo>
                    <a:pt x="266" y="332"/>
                  </a:moveTo>
                  <a:cubicBezTo>
                    <a:pt x="148" y="332"/>
                    <a:pt x="148" y="332"/>
                    <a:pt x="148" y="332"/>
                  </a:cubicBezTo>
                  <a:cubicBezTo>
                    <a:pt x="148" y="281"/>
                    <a:pt x="148" y="281"/>
                    <a:pt x="148" y="281"/>
                  </a:cubicBezTo>
                  <a:cubicBezTo>
                    <a:pt x="266" y="281"/>
                    <a:pt x="266" y="281"/>
                    <a:pt x="266" y="281"/>
                  </a:cubicBezTo>
                  <a:lnTo>
                    <a:pt x="266" y="332"/>
                  </a:lnTo>
                  <a:close/>
                  <a:moveTo>
                    <a:pt x="399" y="266"/>
                  </a:moveTo>
                  <a:cubicBezTo>
                    <a:pt x="15" y="266"/>
                    <a:pt x="15" y="266"/>
                    <a:pt x="15" y="266"/>
                  </a:cubicBezTo>
                  <a:cubicBezTo>
                    <a:pt x="15" y="15"/>
                    <a:pt x="15" y="15"/>
                    <a:pt x="15" y="15"/>
                  </a:cubicBezTo>
                  <a:cubicBezTo>
                    <a:pt x="399" y="15"/>
                    <a:pt x="399" y="15"/>
                    <a:pt x="399" y="15"/>
                  </a:cubicBezTo>
                  <a:lnTo>
                    <a:pt x="399" y="266"/>
                  </a:lnTo>
                  <a:close/>
                  <a:moveTo>
                    <a:pt x="40" y="247"/>
                  </a:moveTo>
                  <a:cubicBezTo>
                    <a:pt x="373" y="247"/>
                    <a:pt x="373" y="247"/>
                    <a:pt x="373" y="247"/>
                  </a:cubicBezTo>
                  <a:cubicBezTo>
                    <a:pt x="377" y="247"/>
                    <a:pt x="381" y="244"/>
                    <a:pt x="381" y="240"/>
                  </a:cubicBezTo>
                  <a:cubicBezTo>
                    <a:pt x="381" y="41"/>
                    <a:pt x="381" y="41"/>
                    <a:pt x="381" y="41"/>
                  </a:cubicBezTo>
                  <a:cubicBezTo>
                    <a:pt x="381" y="37"/>
                    <a:pt x="377" y="33"/>
                    <a:pt x="373" y="33"/>
                  </a:cubicBezTo>
                  <a:cubicBezTo>
                    <a:pt x="40" y="33"/>
                    <a:pt x="40" y="33"/>
                    <a:pt x="40" y="33"/>
                  </a:cubicBezTo>
                  <a:cubicBezTo>
                    <a:pt x="36" y="33"/>
                    <a:pt x="33" y="37"/>
                    <a:pt x="33" y="41"/>
                  </a:cubicBezTo>
                  <a:cubicBezTo>
                    <a:pt x="33" y="240"/>
                    <a:pt x="33" y="240"/>
                    <a:pt x="33" y="240"/>
                  </a:cubicBezTo>
                  <a:cubicBezTo>
                    <a:pt x="33" y="244"/>
                    <a:pt x="36" y="247"/>
                    <a:pt x="40" y="247"/>
                  </a:cubicBezTo>
                  <a:close/>
                  <a:moveTo>
                    <a:pt x="47" y="48"/>
                  </a:moveTo>
                  <a:cubicBezTo>
                    <a:pt x="366" y="48"/>
                    <a:pt x="366" y="48"/>
                    <a:pt x="366" y="48"/>
                  </a:cubicBezTo>
                  <a:cubicBezTo>
                    <a:pt x="366" y="233"/>
                    <a:pt x="366" y="233"/>
                    <a:pt x="366" y="233"/>
                  </a:cubicBezTo>
                  <a:cubicBezTo>
                    <a:pt x="47" y="233"/>
                    <a:pt x="47" y="233"/>
                    <a:pt x="47" y="233"/>
                  </a:cubicBezTo>
                  <a:lnTo>
                    <a:pt x="47" y="48"/>
                  </a:lnTo>
                  <a:close/>
                </a:path>
              </a:pathLst>
            </a:custGeom>
            <a:solidFill>
              <a:schemeClr val="accent5"/>
            </a:solidFill>
            <a:ln>
              <a:noFill/>
            </a:ln>
          </p:spPr>
          <p:txBody>
            <a:bodyPr vert="horz" wrap="square" lIns="68589" tIns="34295" rIns="68589" bIns="34295" numCol="1" anchor="t" anchorCtr="0" compatLnSpc="1">
              <a:prstTxWarp prst="textNoShape">
                <a:avLst/>
              </a:prstTxWarp>
            </a:bodyPr>
            <a:lstStyle/>
            <a:p>
              <a:endParaRPr lang="en-US"/>
            </a:p>
          </p:txBody>
        </p:sp>
      </p:grpSp>
      <p:grpSp>
        <p:nvGrpSpPr>
          <p:cNvPr id="31" name="组合 30"/>
          <p:cNvGrpSpPr/>
          <p:nvPr/>
        </p:nvGrpSpPr>
        <p:grpSpPr>
          <a:xfrm>
            <a:off x="6052739" y="1028695"/>
            <a:ext cx="2174552" cy="1377553"/>
            <a:chOff x="6052739" y="1028695"/>
            <a:chExt cx="2174552" cy="1377553"/>
          </a:xfrm>
        </p:grpSpPr>
        <p:sp>
          <p:nvSpPr>
            <p:cNvPr id="19" name="Red"/>
            <p:cNvSpPr/>
            <p:nvPr/>
          </p:nvSpPr>
          <p:spPr bwMode="auto">
            <a:xfrm>
              <a:off x="6052739" y="1028695"/>
              <a:ext cx="2174552" cy="1377553"/>
            </a:xfrm>
            <a:prstGeom prst="roundRect">
              <a:avLst>
                <a:gd name="adj" fmla="val 0"/>
              </a:avLst>
            </a:prstGeom>
            <a:solidFill>
              <a:schemeClr val="tx1"/>
            </a:solidFill>
            <a:ln>
              <a:noFill/>
              <a:headEnd type="none" w="med" len="med"/>
              <a:tailEnd type="none" w="med" len="med"/>
            </a:ln>
            <a:effectLst/>
          </p:spPr>
          <p:style>
            <a:lnRef idx="1">
              <a:schemeClr val="accent5"/>
            </a:lnRef>
            <a:fillRef idx="3">
              <a:schemeClr val="accent5"/>
            </a:fillRef>
            <a:effectRef idx="2">
              <a:schemeClr val="accent5"/>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23" name="Freeform 84"/>
            <p:cNvSpPr>
              <a:spLocks noEditPoints="1"/>
            </p:cNvSpPr>
            <p:nvPr/>
          </p:nvSpPr>
          <p:spPr bwMode="auto">
            <a:xfrm>
              <a:off x="6715140" y="1214428"/>
              <a:ext cx="1075987" cy="1064111"/>
            </a:xfrm>
            <a:custGeom>
              <a:avLst/>
              <a:gdLst>
                <a:gd name="T0" fmla="*/ 314 w 314"/>
                <a:gd name="T1" fmla="*/ 301 h 311"/>
                <a:gd name="T2" fmla="*/ 189 w 314"/>
                <a:gd name="T3" fmla="*/ 176 h 311"/>
                <a:gd name="T4" fmla="*/ 214 w 314"/>
                <a:gd name="T5" fmla="*/ 107 h 311"/>
                <a:gd name="T6" fmla="*/ 107 w 314"/>
                <a:gd name="T7" fmla="*/ 0 h 311"/>
                <a:gd name="T8" fmla="*/ 0 w 314"/>
                <a:gd name="T9" fmla="*/ 107 h 311"/>
                <a:gd name="T10" fmla="*/ 107 w 314"/>
                <a:gd name="T11" fmla="*/ 215 h 311"/>
                <a:gd name="T12" fmla="*/ 179 w 314"/>
                <a:gd name="T13" fmla="*/ 186 h 311"/>
                <a:gd name="T14" fmla="*/ 304 w 314"/>
                <a:gd name="T15" fmla="*/ 311 h 311"/>
                <a:gd name="T16" fmla="*/ 314 w 314"/>
                <a:gd name="T17" fmla="*/ 301 h 311"/>
                <a:gd name="T18" fmla="*/ 107 w 314"/>
                <a:gd name="T19" fmla="*/ 200 h 311"/>
                <a:gd name="T20" fmla="*/ 14 w 314"/>
                <a:gd name="T21" fmla="*/ 107 h 311"/>
                <a:gd name="T22" fmla="*/ 107 w 314"/>
                <a:gd name="T23" fmla="*/ 15 h 311"/>
                <a:gd name="T24" fmla="*/ 199 w 314"/>
                <a:gd name="T25" fmla="*/ 107 h 311"/>
                <a:gd name="T26" fmla="*/ 107 w 314"/>
                <a:gd name="T27" fmla="*/ 20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4" h="311">
                  <a:moveTo>
                    <a:pt x="314" y="301"/>
                  </a:moveTo>
                  <a:cubicBezTo>
                    <a:pt x="189" y="176"/>
                    <a:pt x="189" y="176"/>
                    <a:pt x="189" y="176"/>
                  </a:cubicBezTo>
                  <a:cubicBezTo>
                    <a:pt x="205" y="157"/>
                    <a:pt x="214" y="133"/>
                    <a:pt x="214" y="107"/>
                  </a:cubicBezTo>
                  <a:cubicBezTo>
                    <a:pt x="214" y="48"/>
                    <a:pt x="166" y="0"/>
                    <a:pt x="107" y="0"/>
                  </a:cubicBezTo>
                  <a:cubicBezTo>
                    <a:pt x="48" y="0"/>
                    <a:pt x="0" y="48"/>
                    <a:pt x="0" y="107"/>
                  </a:cubicBezTo>
                  <a:cubicBezTo>
                    <a:pt x="0" y="167"/>
                    <a:pt x="48" y="215"/>
                    <a:pt x="107" y="215"/>
                  </a:cubicBezTo>
                  <a:cubicBezTo>
                    <a:pt x="135" y="215"/>
                    <a:pt x="160" y="204"/>
                    <a:pt x="179" y="186"/>
                  </a:cubicBezTo>
                  <a:cubicBezTo>
                    <a:pt x="304" y="311"/>
                    <a:pt x="304" y="311"/>
                    <a:pt x="304" y="311"/>
                  </a:cubicBezTo>
                  <a:lnTo>
                    <a:pt x="314" y="301"/>
                  </a:lnTo>
                  <a:close/>
                  <a:moveTo>
                    <a:pt x="107" y="200"/>
                  </a:moveTo>
                  <a:cubicBezTo>
                    <a:pt x="56" y="200"/>
                    <a:pt x="14" y="158"/>
                    <a:pt x="14" y="107"/>
                  </a:cubicBezTo>
                  <a:cubicBezTo>
                    <a:pt x="14" y="57"/>
                    <a:pt x="56" y="15"/>
                    <a:pt x="107" y="15"/>
                  </a:cubicBezTo>
                  <a:cubicBezTo>
                    <a:pt x="158" y="15"/>
                    <a:pt x="199" y="57"/>
                    <a:pt x="199" y="107"/>
                  </a:cubicBezTo>
                  <a:cubicBezTo>
                    <a:pt x="199" y="158"/>
                    <a:pt x="158" y="200"/>
                    <a:pt x="107" y="200"/>
                  </a:cubicBezTo>
                  <a:close/>
                </a:path>
              </a:pathLst>
            </a:custGeom>
            <a:solidFill>
              <a:schemeClr val="accent3"/>
            </a:solidFill>
            <a:ln>
              <a:noFill/>
            </a:ln>
          </p:spPr>
          <p:txBody>
            <a:bodyPr vert="horz" wrap="square" lIns="68589" tIns="34295" rIns="68589" bIns="34295" numCol="1" anchor="t" anchorCtr="0" compatLnSpc="1">
              <a:prstTxWarp prst="textNoShape">
                <a:avLst/>
              </a:prstTxWarp>
            </a:bodyPr>
            <a:lstStyle/>
            <a:p>
              <a:endParaRPr lang="en-US"/>
            </a:p>
          </p:txBody>
        </p:sp>
      </p:grpSp>
      <p:grpSp>
        <p:nvGrpSpPr>
          <p:cNvPr id="29" name="组合 28"/>
          <p:cNvGrpSpPr/>
          <p:nvPr/>
        </p:nvGrpSpPr>
        <p:grpSpPr>
          <a:xfrm>
            <a:off x="500034" y="1000114"/>
            <a:ext cx="2174552" cy="1377553"/>
            <a:chOff x="500034" y="1000114"/>
            <a:chExt cx="2174552" cy="1377553"/>
          </a:xfrm>
        </p:grpSpPr>
        <p:sp>
          <p:nvSpPr>
            <p:cNvPr id="21" name="Dark Blue"/>
            <p:cNvSpPr/>
            <p:nvPr/>
          </p:nvSpPr>
          <p:spPr bwMode="auto">
            <a:xfrm>
              <a:off x="500034" y="1000114"/>
              <a:ext cx="2174552" cy="1377553"/>
            </a:xfrm>
            <a:prstGeom prst="roundRect">
              <a:avLst>
                <a:gd name="adj" fmla="val 0"/>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endParaRPr lang="en-US" sz="1700" dirty="0">
                <a:solidFill>
                  <a:srgbClr val="FFFFFF">
                    <a:alpha val="98824"/>
                  </a:srgbClr>
                </a:solidFill>
                <a:latin typeface="Segoe UI" pitchFamily="34" charset="0"/>
                <a:ea typeface="Segoe UI" pitchFamily="34" charset="0"/>
                <a:cs typeface="Segoe UI" pitchFamily="34" charset="0"/>
              </a:endParaRPr>
            </a:p>
          </p:txBody>
        </p:sp>
        <p:sp>
          <p:nvSpPr>
            <p:cNvPr id="24" name="Freeform 80"/>
            <p:cNvSpPr>
              <a:spLocks noEditPoints="1"/>
            </p:cNvSpPr>
            <p:nvPr/>
          </p:nvSpPr>
          <p:spPr bwMode="auto">
            <a:xfrm>
              <a:off x="1214414" y="1142990"/>
              <a:ext cx="764880" cy="1127935"/>
            </a:xfrm>
            <a:custGeom>
              <a:avLst/>
              <a:gdLst>
                <a:gd name="T0" fmla="*/ 273 w 280"/>
                <a:gd name="T1" fmla="*/ 0 h 413"/>
                <a:gd name="T2" fmla="*/ 7 w 280"/>
                <a:gd name="T3" fmla="*/ 0 h 413"/>
                <a:gd name="T4" fmla="*/ 0 w 280"/>
                <a:gd name="T5" fmla="*/ 7 h 413"/>
                <a:gd name="T6" fmla="*/ 0 w 280"/>
                <a:gd name="T7" fmla="*/ 406 h 413"/>
                <a:gd name="T8" fmla="*/ 7 w 280"/>
                <a:gd name="T9" fmla="*/ 413 h 413"/>
                <a:gd name="T10" fmla="*/ 273 w 280"/>
                <a:gd name="T11" fmla="*/ 413 h 413"/>
                <a:gd name="T12" fmla="*/ 280 w 280"/>
                <a:gd name="T13" fmla="*/ 406 h 413"/>
                <a:gd name="T14" fmla="*/ 280 w 280"/>
                <a:gd name="T15" fmla="*/ 7 h 413"/>
                <a:gd name="T16" fmla="*/ 273 w 280"/>
                <a:gd name="T17" fmla="*/ 0 h 413"/>
                <a:gd name="T18" fmla="*/ 266 w 280"/>
                <a:gd name="T19" fmla="*/ 398 h 413"/>
                <a:gd name="T20" fmla="*/ 14 w 280"/>
                <a:gd name="T21" fmla="*/ 398 h 413"/>
                <a:gd name="T22" fmla="*/ 14 w 280"/>
                <a:gd name="T23" fmla="*/ 14 h 413"/>
                <a:gd name="T24" fmla="*/ 266 w 280"/>
                <a:gd name="T25" fmla="*/ 14 h 413"/>
                <a:gd name="T26" fmla="*/ 266 w 280"/>
                <a:gd name="T27" fmla="*/ 398 h 413"/>
                <a:gd name="T28" fmla="*/ 108 w 280"/>
                <a:gd name="T29" fmla="*/ 81 h 413"/>
                <a:gd name="T30" fmla="*/ 174 w 280"/>
                <a:gd name="T31" fmla="*/ 81 h 413"/>
                <a:gd name="T32" fmla="*/ 198 w 280"/>
                <a:gd name="T33" fmla="*/ 57 h 413"/>
                <a:gd name="T34" fmla="*/ 174 w 280"/>
                <a:gd name="T35" fmla="*/ 33 h 413"/>
                <a:gd name="T36" fmla="*/ 108 w 280"/>
                <a:gd name="T37" fmla="*/ 33 h 413"/>
                <a:gd name="T38" fmla="*/ 84 w 280"/>
                <a:gd name="T39" fmla="*/ 57 h 413"/>
                <a:gd name="T40" fmla="*/ 108 w 280"/>
                <a:gd name="T41" fmla="*/ 81 h 413"/>
                <a:gd name="T42" fmla="*/ 108 w 280"/>
                <a:gd name="T43" fmla="*/ 48 h 413"/>
                <a:gd name="T44" fmla="*/ 174 w 280"/>
                <a:gd name="T45" fmla="*/ 48 h 413"/>
                <a:gd name="T46" fmla="*/ 184 w 280"/>
                <a:gd name="T47" fmla="*/ 57 h 413"/>
                <a:gd name="T48" fmla="*/ 174 w 280"/>
                <a:gd name="T49" fmla="*/ 66 h 413"/>
                <a:gd name="T50" fmla="*/ 108 w 280"/>
                <a:gd name="T51" fmla="*/ 66 h 413"/>
                <a:gd name="T52" fmla="*/ 99 w 280"/>
                <a:gd name="T53" fmla="*/ 57 h 413"/>
                <a:gd name="T54" fmla="*/ 108 w 280"/>
                <a:gd name="T55" fmla="*/ 48 h 413"/>
                <a:gd name="T56" fmla="*/ 140 w 280"/>
                <a:gd name="T57" fmla="*/ 207 h 413"/>
                <a:gd name="T58" fmla="*/ 73 w 280"/>
                <a:gd name="T59" fmla="*/ 207 h 413"/>
                <a:gd name="T60" fmla="*/ 73 w 280"/>
                <a:gd name="T61" fmla="*/ 140 h 413"/>
                <a:gd name="T62" fmla="*/ 140 w 280"/>
                <a:gd name="T63" fmla="*/ 140 h 413"/>
                <a:gd name="T64" fmla="*/ 140 w 280"/>
                <a:gd name="T65" fmla="*/ 207 h 413"/>
                <a:gd name="T66" fmla="*/ 206 w 280"/>
                <a:gd name="T67" fmla="*/ 280 h 413"/>
                <a:gd name="T68" fmla="*/ 74 w 280"/>
                <a:gd name="T69" fmla="*/ 280 h 413"/>
                <a:gd name="T70" fmla="*/ 74 w 280"/>
                <a:gd name="T71" fmla="*/ 266 h 413"/>
                <a:gd name="T72" fmla="*/ 206 w 280"/>
                <a:gd name="T73" fmla="*/ 266 h 413"/>
                <a:gd name="T74" fmla="*/ 206 w 280"/>
                <a:gd name="T75" fmla="*/ 280 h 413"/>
                <a:gd name="T76" fmla="*/ 75 w 280"/>
                <a:gd name="T77" fmla="*/ 232 h 413"/>
                <a:gd name="T78" fmla="*/ 207 w 280"/>
                <a:gd name="T79" fmla="*/ 232 h 413"/>
                <a:gd name="T80" fmla="*/ 207 w 280"/>
                <a:gd name="T81" fmla="*/ 247 h 413"/>
                <a:gd name="T82" fmla="*/ 75 w 280"/>
                <a:gd name="T83" fmla="*/ 247 h 413"/>
                <a:gd name="T84" fmla="*/ 75 w 280"/>
                <a:gd name="T85" fmla="*/ 232 h 413"/>
                <a:gd name="T86" fmla="*/ 74 w 280"/>
                <a:gd name="T87" fmla="*/ 313 h 413"/>
                <a:gd name="T88" fmla="*/ 74 w 280"/>
                <a:gd name="T89" fmla="*/ 299 h 413"/>
                <a:gd name="T90" fmla="*/ 206 w 280"/>
                <a:gd name="T91" fmla="*/ 299 h 413"/>
                <a:gd name="T92" fmla="*/ 206 w 280"/>
                <a:gd name="T93" fmla="*/ 313 h 413"/>
                <a:gd name="T94" fmla="*/ 74 w 280"/>
                <a:gd name="T95" fmla="*/ 313 h 413"/>
                <a:gd name="T96" fmla="*/ 206 w 280"/>
                <a:gd name="T97" fmla="*/ 347 h 413"/>
                <a:gd name="T98" fmla="*/ 73 w 280"/>
                <a:gd name="T99" fmla="*/ 347 h 413"/>
                <a:gd name="T100" fmla="*/ 73 w 280"/>
                <a:gd name="T101" fmla="*/ 332 h 413"/>
                <a:gd name="T102" fmla="*/ 206 w 280"/>
                <a:gd name="T103" fmla="*/ 332 h 413"/>
                <a:gd name="T104" fmla="*/ 206 w 280"/>
                <a:gd name="T105" fmla="*/ 347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80" h="413">
                  <a:moveTo>
                    <a:pt x="273" y="0"/>
                  </a:moveTo>
                  <a:cubicBezTo>
                    <a:pt x="7" y="0"/>
                    <a:pt x="7" y="0"/>
                    <a:pt x="7" y="0"/>
                  </a:cubicBezTo>
                  <a:cubicBezTo>
                    <a:pt x="3" y="0"/>
                    <a:pt x="0" y="3"/>
                    <a:pt x="0" y="7"/>
                  </a:cubicBezTo>
                  <a:cubicBezTo>
                    <a:pt x="0" y="406"/>
                    <a:pt x="0" y="406"/>
                    <a:pt x="0" y="406"/>
                  </a:cubicBezTo>
                  <a:cubicBezTo>
                    <a:pt x="0" y="410"/>
                    <a:pt x="3" y="413"/>
                    <a:pt x="7" y="413"/>
                  </a:cubicBezTo>
                  <a:cubicBezTo>
                    <a:pt x="273" y="413"/>
                    <a:pt x="273" y="413"/>
                    <a:pt x="273" y="413"/>
                  </a:cubicBezTo>
                  <a:cubicBezTo>
                    <a:pt x="277" y="413"/>
                    <a:pt x="280" y="410"/>
                    <a:pt x="280" y="406"/>
                  </a:cubicBezTo>
                  <a:cubicBezTo>
                    <a:pt x="280" y="7"/>
                    <a:pt x="280" y="7"/>
                    <a:pt x="280" y="7"/>
                  </a:cubicBezTo>
                  <a:cubicBezTo>
                    <a:pt x="280" y="3"/>
                    <a:pt x="277" y="0"/>
                    <a:pt x="273" y="0"/>
                  </a:cubicBezTo>
                  <a:close/>
                  <a:moveTo>
                    <a:pt x="266" y="398"/>
                  </a:moveTo>
                  <a:cubicBezTo>
                    <a:pt x="14" y="398"/>
                    <a:pt x="14" y="398"/>
                    <a:pt x="14" y="398"/>
                  </a:cubicBezTo>
                  <a:cubicBezTo>
                    <a:pt x="14" y="14"/>
                    <a:pt x="14" y="14"/>
                    <a:pt x="14" y="14"/>
                  </a:cubicBezTo>
                  <a:cubicBezTo>
                    <a:pt x="266" y="14"/>
                    <a:pt x="266" y="14"/>
                    <a:pt x="266" y="14"/>
                  </a:cubicBezTo>
                  <a:lnTo>
                    <a:pt x="266" y="398"/>
                  </a:lnTo>
                  <a:close/>
                  <a:moveTo>
                    <a:pt x="108" y="81"/>
                  </a:moveTo>
                  <a:cubicBezTo>
                    <a:pt x="174" y="81"/>
                    <a:pt x="174" y="81"/>
                    <a:pt x="174" y="81"/>
                  </a:cubicBezTo>
                  <a:cubicBezTo>
                    <a:pt x="187" y="81"/>
                    <a:pt x="198" y="70"/>
                    <a:pt x="198" y="57"/>
                  </a:cubicBezTo>
                  <a:cubicBezTo>
                    <a:pt x="198" y="44"/>
                    <a:pt x="187" y="33"/>
                    <a:pt x="174" y="33"/>
                  </a:cubicBezTo>
                  <a:cubicBezTo>
                    <a:pt x="108" y="33"/>
                    <a:pt x="108" y="33"/>
                    <a:pt x="108" y="33"/>
                  </a:cubicBezTo>
                  <a:cubicBezTo>
                    <a:pt x="95" y="33"/>
                    <a:pt x="84" y="44"/>
                    <a:pt x="84" y="57"/>
                  </a:cubicBezTo>
                  <a:cubicBezTo>
                    <a:pt x="84" y="70"/>
                    <a:pt x="95" y="81"/>
                    <a:pt x="108" y="81"/>
                  </a:cubicBezTo>
                  <a:close/>
                  <a:moveTo>
                    <a:pt x="108" y="48"/>
                  </a:moveTo>
                  <a:cubicBezTo>
                    <a:pt x="174" y="48"/>
                    <a:pt x="174" y="48"/>
                    <a:pt x="174" y="48"/>
                  </a:cubicBezTo>
                  <a:cubicBezTo>
                    <a:pt x="179" y="48"/>
                    <a:pt x="184" y="52"/>
                    <a:pt x="184" y="57"/>
                  </a:cubicBezTo>
                  <a:cubicBezTo>
                    <a:pt x="184" y="62"/>
                    <a:pt x="179" y="66"/>
                    <a:pt x="174" y="66"/>
                  </a:cubicBezTo>
                  <a:cubicBezTo>
                    <a:pt x="108" y="66"/>
                    <a:pt x="108" y="66"/>
                    <a:pt x="108" y="66"/>
                  </a:cubicBezTo>
                  <a:cubicBezTo>
                    <a:pt x="103" y="66"/>
                    <a:pt x="99" y="62"/>
                    <a:pt x="99" y="57"/>
                  </a:cubicBezTo>
                  <a:cubicBezTo>
                    <a:pt x="99" y="52"/>
                    <a:pt x="103" y="48"/>
                    <a:pt x="108" y="48"/>
                  </a:cubicBezTo>
                  <a:close/>
                  <a:moveTo>
                    <a:pt x="140" y="207"/>
                  </a:moveTo>
                  <a:cubicBezTo>
                    <a:pt x="73" y="207"/>
                    <a:pt x="73" y="207"/>
                    <a:pt x="73" y="207"/>
                  </a:cubicBezTo>
                  <a:cubicBezTo>
                    <a:pt x="73" y="140"/>
                    <a:pt x="73" y="140"/>
                    <a:pt x="73" y="140"/>
                  </a:cubicBezTo>
                  <a:cubicBezTo>
                    <a:pt x="140" y="140"/>
                    <a:pt x="140" y="140"/>
                    <a:pt x="140" y="140"/>
                  </a:cubicBezTo>
                  <a:lnTo>
                    <a:pt x="140" y="207"/>
                  </a:lnTo>
                  <a:close/>
                  <a:moveTo>
                    <a:pt x="206" y="280"/>
                  </a:moveTo>
                  <a:cubicBezTo>
                    <a:pt x="74" y="280"/>
                    <a:pt x="74" y="280"/>
                    <a:pt x="74" y="280"/>
                  </a:cubicBezTo>
                  <a:cubicBezTo>
                    <a:pt x="74" y="266"/>
                    <a:pt x="74" y="266"/>
                    <a:pt x="74" y="266"/>
                  </a:cubicBezTo>
                  <a:cubicBezTo>
                    <a:pt x="206" y="266"/>
                    <a:pt x="206" y="266"/>
                    <a:pt x="206" y="266"/>
                  </a:cubicBezTo>
                  <a:lnTo>
                    <a:pt x="206" y="280"/>
                  </a:lnTo>
                  <a:close/>
                  <a:moveTo>
                    <a:pt x="75" y="232"/>
                  </a:moveTo>
                  <a:cubicBezTo>
                    <a:pt x="207" y="232"/>
                    <a:pt x="207" y="232"/>
                    <a:pt x="207" y="232"/>
                  </a:cubicBezTo>
                  <a:cubicBezTo>
                    <a:pt x="207" y="247"/>
                    <a:pt x="207" y="247"/>
                    <a:pt x="207" y="247"/>
                  </a:cubicBezTo>
                  <a:cubicBezTo>
                    <a:pt x="75" y="247"/>
                    <a:pt x="75" y="247"/>
                    <a:pt x="75" y="247"/>
                  </a:cubicBezTo>
                  <a:lnTo>
                    <a:pt x="75" y="232"/>
                  </a:lnTo>
                  <a:close/>
                  <a:moveTo>
                    <a:pt x="74" y="313"/>
                  </a:moveTo>
                  <a:cubicBezTo>
                    <a:pt x="74" y="299"/>
                    <a:pt x="74" y="299"/>
                    <a:pt x="74" y="299"/>
                  </a:cubicBezTo>
                  <a:cubicBezTo>
                    <a:pt x="206" y="299"/>
                    <a:pt x="206" y="299"/>
                    <a:pt x="206" y="299"/>
                  </a:cubicBezTo>
                  <a:cubicBezTo>
                    <a:pt x="206" y="313"/>
                    <a:pt x="206" y="313"/>
                    <a:pt x="206" y="313"/>
                  </a:cubicBezTo>
                  <a:lnTo>
                    <a:pt x="74" y="313"/>
                  </a:lnTo>
                  <a:close/>
                  <a:moveTo>
                    <a:pt x="206" y="347"/>
                  </a:moveTo>
                  <a:cubicBezTo>
                    <a:pt x="73" y="347"/>
                    <a:pt x="73" y="347"/>
                    <a:pt x="73" y="347"/>
                  </a:cubicBezTo>
                  <a:cubicBezTo>
                    <a:pt x="73" y="332"/>
                    <a:pt x="73" y="332"/>
                    <a:pt x="73" y="332"/>
                  </a:cubicBezTo>
                  <a:cubicBezTo>
                    <a:pt x="206" y="332"/>
                    <a:pt x="206" y="332"/>
                    <a:pt x="206" y="332"/>
                  </a:cubicBezTo>
                  <a:lnTo>
                    <a:pt x="206" y="347"/>
                  </a:lnTo>
                  <a:close/>
                </a:path>
              </a:pathLst>
            </a:custGeom>
            <a:solidFill>
              <a:schemeClr val="accent6"/>
            </a:solidFill>
            <a:ln>
              <a:noFill/>
            </a:ln>
          </p:spPr>
          <p:txBody>
            <a:bodyPr vert="horz" wrap="square" lIns="68589" tIns="34295" rIns="68589" bIns="34295"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22097006"/>
      </p:ext>
    </p:extLst>
  </p:cSld>
  <p:clrMapOvr>
    <a:masterClrMapping/>
  </p:clrMapOvr>
  <mc:AlternateContent xmlns:mc="http://schemas.openxmlformats.org/markup-compatibility/2006" xmlns:p14="http://schemas.microsoft.com/office/powerpoint/2010/main">
    <mc:Choice Requires="p14">
      <p:transition spd="slow" p14:dur="1500">
        <p14:pa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nodeType="clickEffect">
                                  <p:stCondLst>
                                    <p:cond delay="0"/>
                                  </p:stCondLst>
                                  <p:childTnLst>
                                    <p:set>
                                      <p:cBhvr>
                                        <p:cTn id="30" dur="1" fill="hold">
                                          <p:stCondLst>
                                            <p:cond delay="0"/>
                                          </p:stCondLst>
                                        </p:cTn>
                                        <p:tgtEl>
                                          <p:spTgt spid="13">
                                            <p:txEl>
                                              <p:pRg st="2" end="2"/>
                                            </p:txEl>
                                          </p:spTgt>
                                        </p:tgtEl>
                                        <p:attrNameLst>
                                          <p:attrName>style.visibility</p:attrName>
                                        </p:attrNameLst>
                                      </p:cBhvr>
                                      <p:to>
                                        <p:strVal val="visible"/>
                                      </p:to>
                                    </p:set>
                                    <p:animEffect transition="in" filter="wipe(up)">
                                      <p:cBhvr>
                                        <p:cTn id="31" dur="500"/>
                                        <p:tgtEl>
                                          <p:spTgt spid="1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13">
                                            <p:txEl>
                                              <p:pRg st="3" end="3"/>
                                            </p:txEl>
                                          </p:spTgt>
                                        </p:tgtEl>
                                        <p:attrNameLst>
                                          <p:attrName>style.visibility</p:attrName>
                                        </p:attrNameLst>
                                      </p:cBhvr>
                                      <p:to>
                                        <p:strVal val="visible"/>
                                      </p:to>
                                    </p:set>
                                    <p:animEffect transition="in" filter="wipe(up)">
                                      <p:cBhvr>
                                        <p:cTn id="36" dur="500"/>
                                        <p:tgtEl>
                                          <p:spTgt spid="13">
                                            <p:txEl>
                                              <p:pRg st="3" end="3"/>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nodeType="clickEffect">
                                  <p:stCondLst>
                                    <p:cond delay="0"/>
                                  </p:stCondLst>
                                  <p:childTnLst>
                                    <p:set>
                                      <p:cBhvr>
                                        <p:cTn id="40" dur="1" fill="hold">
                                          <p:stCondLst>
                                            <p:cond delay="0"/>
                                          </p:stCondLst>
                                        </p:cTn>
                                        <p:tgtEl>
                                          <p:spTgt spid="13">
                                            <p:txEl>
                                              <p:pRg st="4" end="4"/>
                                            </p:txEl>
                                          </p:spTgt>
                                        </p:tgtEl>
                                        <p:attrNameLst>
                                          <p:attrName>style.visibility</p:attrName>
                                        </p:attrNameLst>
                                      </p:cBhvr>
                                      <p:to>
                                        <p:strVal val="visible"/>
                                      </p:to>
                                    </p:set>
                                    <p:animEffect transition="in" filter="wipe(up)">
                                      <p:cBhvr>
                                        <p:cTn id="41" dur="500"/>
                                        <p:tgtEl>
                                          <p:spTgt spid="13">
                                            <p:txEl>
                                              <p:pRg st="4" end="4"/>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1" fill="hold" nodeType="clickEffect">
                                  <p:stCondLst>
                                    <p:cond delay="0"/>
                                  </p:stCondLst>
                                  <p:childTnLst>
                                    <p:set>
                                      <p:cBhvr>
                                        <p:cTn id="45" dur="1" fill="hold">
                                          <p:stCondLst>
                                            <p:cond delay="0"/>
                                          </p:stCondLst>
                                        </p:cTn>
                                        <p:tgtEl>
                                          <p:spTgt spid="12">
                                            <p:txEl>
                                              <p:pRg st="2" end="2"/>
                                            </p:txEl>
                                          </p:spTgt>
                                        </p:tgtEl>
                                        <p:attrNameLst>
                                          <p:attrName>style.visibility</p:attrName>
                                        </p:attrNameLst>
                                      </p:cBhvr>
                                      <p:to>
                                        <p:strVal val="visible"/>
                                      </p:to>
                                    </p:set>
                                    <p:animEffect transition="in" filter="wipe(up)">
                                      <p:cBhvr>
                                        <p:cTn id="46" dur="500"/>
                                        <p:tgtEl>
                                          <p:spTgt spid="12">
                                            <p:txEl>
                                              <p:pRg st="2" end="2"/>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1" fill="hold" nodeType="clickEffect">
                                  <p:stCondLst>
                                    <p:cond delay="0"/>
                                  </p:stCondLst>
                                  <p:childTnLst>
                                    <p:set>
                                      <p:cBhvr>
                                        <p:cTn id="50" dur="1" fill="hold">
                                          <p:stCondLst>
                                            <p:cond delay="0"/>
                                          </p:stCondLst>
                                        </p:cTn>
                                        <p:tgtEl>
                                          <p:spTgt spid="12">
                                            <p:txEl>
                                              <p:pRg st="3" end="3"/>
                                            </p:txEl>
                                          </p:spTgt>
                                        </p:tgtEl>
                                        <p:attrNameLst>
                                          <p:attrName>style.visibility</p:attrName>
                                        </p:attrNameLst>
                                      </p:cBhvr>
                                      <p:to>
                                        <p:strVal val="visible"/>
                                      </p:to>
                                    </p:set>
                                    <p:animEffect transition="in" filter="wipe(up)">
                                      <p:cBhvr>
                                        <p:cTn id="51" dur="500"/>
                                        <p:tgtEl>
                                          <p:spTgt spid="12">
                                            <p:txEl>
                                              <p:pRg st="3" end="3"/>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1" fill="hold" nodeType="clickEffect">
                                  <p:stCondLst>
                                    <p:cond delay="0"/>
                                  </p:stCondLst>
                                  <p:childTnLst>
                                    <p:set>
                                      <p:cBhvr>
                                        <p:cTn id="55" dur="1" fill="hold">
                                          <p:stCondLst>
                                            <p:cond delay="0"/>
                                          </p:stCondLst>
                                        </p:cTn>
                                        <p:tgtEl>
                                          <p:spTgt spid="12">
                                            <p:txEl>
                                              <p:pRg st="4" end="4"/>
                                            </p:txEl>
                                          </p:spTgt>
                                        </p:tgtEl>
                                        <p:attrNameLst>
                                          <p:attrName>style.visibility</p:attrName>
                                        </p:attrNameLst>
                                      </p:cBhvr>
                                      <p:to>
                                        <p:strVal val="visible"/>
                                      </p:to>
                                    </p:set>
                                    <p:animEffect transition="in" filter="wipe(up)">
                                      <p:cBhvr>
                                        <p:cTn id="56" dur="500"/>
                                        <p:tgtEl>
                                          <p:spTgt spid="12">
                                            <p:txEl>
                                              <p:pRg st="4" end="4"/>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12">
                                            <p:txEl>
                                              <p:pRg st="5" end="5"/>
                                            </p:txEl>
                                          </p:spTgt>
                                        </p:tgtEl>
                                        <p:attrNameLst>
                                          <p:attrName>style.visibility</p:attrName>
                                        </p:attrNameLst>
                                      </p:cBhvr>
                                      <p:to>
                                        <p:strVal val="visible"/>
                                      </p:to>
                                    </p:set>
                                    <p:animEffect transition="in" filter="wipe(up)">
                                      <p:cBhvr>
                                        <p:cTn id="61" dur="500"/>
                                        <p:tgtEl>
                                          <p:spTgt spid="12">
                                            <p:txEl>
                                              <p:pRg st="5" end="5"/>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1" fill="hold" nodeType="clickEffect">
                                  <p:stCondLst>
                                    <p:cond delay="0"/>
                                  </p:stCondLst>
                                  <p:childTnLst>
                                    <p:set>
                                      <p:cBhvr>
                                        <p:cTn id="65" dur="1" fill="hold">
                                          <p:stCondLst>
                                            <p:cond delay="0"/>
                                          </p:stCondLst>
                                        </p:cTn>
                                        <p:tgtEl>
                                          <p:spTgt spid="11">
                                            <p:txEl>
                                              <p:pRg st="2" end="2"/>
                                            </p:txEl>
                                          </p:spTgt>
                                        </p:tgtEl>
                                        <p:attrNameLst>
                                          <p:attrName>style.visibility</p:attrName>
                                        </p:attrNameLst>
                                      </p:cBhvr>
                                      <p:to>
                                        <p:strVal val="visible"/>
                                      </p:to>
                                    </p:set>
                                    <p:animEffect transition="in" filter="wipe(up)">
                                      <p:cBhvr>
                                        <p:cTn id="66" dur="500"/>
                                        <p:tgtEl>
                                          <p:spTgt spid="11">
                                            <p:txEl>
                                              <p:pRg st="2" end="2"/>
                                            </p:txEl>
                                          </p:spTgt>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nodeType="clickEffect">
                                  <p:stCondLst>
                                    <p:cond delay="0"/>
                                  </p:stCondLst>
                                  <p:childTnLst>
                                    <p:set>
                                      <p:cBhvr>
                                        <p:cTn id="70" dur="1" fill="hold">
                                          <p:stCondLst>
                                            <p:cond delay="0"/>
                                          </p:stCondLst>
                                        </p:cTn>
                                        <p:tgtEl>
                                          <p:spTgt spid="11">
                                            <p:txEl>
                                              <p:pRg st="3" end="3"/>
                                            </p:txEl>
                                          </p:spTgt>
                                        </p:tgtEl>
                                        <p:attrNameLst>
                                          <p:attrName>style.visibility</p:attrName>
                                        </p:attrNameLst>
                                      </p:cBhvr>
                                      <p:to>
                                        <p:strVal val="visible"/>
                                      </p:to>
                                    </p:set>
                                    <p:animEffect transition="in" filter="wipe(up)">
                                      <p:cBhvr>
                                        <p:cTn id="71" dur="500"/>
                                        <p:tgtEl>
                                          <p:spTgt spid="11">
                                            <p:txEl>
                                              <p:pRg st="3" end="3"/>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1" fill="hold" nodeType="clickEffect">
                                  <p:stCondLst>
                                    <p:cond delay="0"/>
                                  </p:stCondLst>
                                  <p:childTnLst>
                                    <p:set>
                                      <p:cBhvr>
                                        <p:cTn id="75" dur="1" fill="hold">
                                          <p:stCondLst>
                                            <p:cond delay="0"/>
                                          </p:stCondLst>
                                        </p:cTn>
                                        <p:tgtEl>
                                          <p:spTgt spid="11">
                                            <p:txEl>
                                              <p:pRg st="4" end="4"/>
                                            </p:txEl>
                                          </p:spTgt>
                                        </p:tgtEl>
                                        <p:attrNameLst>
                                          <p:attrName>style.visibility</p:attrName>
                                        </p:attrNameLst>
                                      </p:cBhvr>
                                      <p:to>
                                        <p:strVal val="visible"/>
                                      </p:to>
                                    </p:set>
                                    <p:animEffect transition="in" filter="wipe(up)">
                                      <p:cBhvr>
                                        <p:cTn id="76" dur="500"/>
                                        <p:tgtEl>
                                          <p:spTgt spid="1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Title 2"/>
          <p:cNvSpPr>
            <a:spLocks noGrp="1"/>
          </p:cNvSpPr>
          <p:nvPr>
            <p:ph type="title"/>
          </p:nvPr>
        </p:nvSpPr>
        <p:spPr>
          <a:xfrm>
            <a:off x="285825" y="171450"/>
            <a:ext cx="6280916" cy="457049"/>
          </a:xfrm>
        </p:spPr>
        <p:txBody>
          <a:bodyPr/>
          <a:lstStyle/>
          <a:p>
            <a:r>
              <a:rPr altLang="zh-CN" dirty="0"/>
              <a:t>1. 3 </a:t>
            </a:r>
            <a:r>
              <a:rPr lang="zh-CN" altLang="en-US" b="1" dirty="0">
                <a:latin typeface="楷体" pitchFamily="49" charset="-122"/>
                <a:ea typeface="楷体" pitchFamily="49" charset="-122"/>
              </a:rPr>
              <a:t>软件生命周期</a:t>
            </a:r>
            <a:endParaRPr lang="en-US" dirty="0"/>
          </a:p>
        </p:txBody>
      </p:sp>
      <p:grpSp>
        <p:nvGrpSpPr>
          <p:cNvPr id="2" name="Group 6"/>
          <p:cNvGrpSpPr/>
          <p:nvPr/>
        </p:nvGrpSpPr>
        <p:grpSpPr>
          <a:xfrm>
            <a:off x="285824" y="1428749"/>
            <a:ext cx="12666266" cy="1508760"/>
            <a:chOff x="381000" y="1904999"/>
            <a:chExt cx="16883957" cy="2011680"/>
          </a:xfrm>
        </p:grpSpPr>
        <p:grpSp>
          <p:nvGrpSpPr>
            <p:cNvPr id="6" name="Group 86"/>
            <p:cNvGrpSpPr/>
            <p:nvPr/>
          </p:nvGrpSpPr>
          <p:grpSpPr>
            <a:xfrm>
              <a:off x="4630222" y="1904999"/>
              <a:ext cx="2026976" cy="2011680"/>
              <a:chOff x="4630222" y="1904999"/>
              <a:chExt cx="2026976" cy="2011680"/>
            </a:xfrm>
          </p:grpSpPr>
          <p:sp>
            <p:nvSpPr>
              <p:cNvPr id="42" name="Rectangle 41"/>
              <p:cNvSpPr/>
              <p:nvPr/>
            </p:nvSpPr>
            <p:spPr bwMode="auto">
              <a:xfrm>
                <a:off x="4630222"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需求分析</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4" name="TextBox 43"/>
              <p:cNvSpPr txBox="1"/>
              <p:nvPr/>
            </p:nvSpPr>
            <p:spPr>
              <a:xfrm>
                <a:off x="630078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3</a:t>
                </a:r>
              </a:p>
            </p:txBody>
          </p:sp>
          <p:pic>
            <p:nvPicPr>
              <p:cNvPr id="68" name="Picture 4" descr="\\MAGNUM\Projects\Microsoft\Cloud Power FY12\Design\ICONS_PNG\Check_mark.png"/>
              <p:cNvPicPr>
                <a:picLocks noChangeAspect="1" noChangeArrowheads="1"/>
              </p:cNvPicPr>
              <p:nvPr/>
            </p:nvPicPr>
            <p:blipFill rotWithShape="1">
              <a:blip r:embed="rId4" cstate="print">
                <a:lum bright="100000"/>
              </a:blip>
              <a:srcRect t="11515"/>
              <a:stretch/>
            </p:blipFill>
            <p:spPr bwMode="auto">
              <a:xfrm>
                <a:off x="4669492" y="1927464"/>
                <a:ext cx="1253470" cy="1109124"/>
              </a:xfrm>
              <a:prstGeom prst="rect">
                <a:avLst/>
              </a:prstGeom>
              <a:noFill/>
            </p:spPr>
          </p:pic>
        </p:grpSp>
        <p:grpSp>
          <p:nvGrpSpPr>
            <p:cNvPr id="8" name="Group 85"/>
            <p:cNvGrpSpPr/>
            <p:nvPr/>
          </p:nvGrpSpPr>
          <p:grpSpPr>
            <a:xfrm>
              <a:off x="2505611" y="1904999"/>
              <a:ext cx="2022972" cy="2011680"/>
              <a:chOff x="2505611" y="1904999"/>
              <a:chExt cx="2022972" cy="2011680"/>
            </a:xfrm>
          </p:grpSpPr>
          <p:sp>
            <p:nvSpPr>
              <p:cNvPr id="33" name="Rectangle 32"/>
              <p:cNvSpPr/>
              <p:nvPr/>
            </p:nvSpPr>
            <p:spPr bwMode="auto">
              <a:xfrm>
                <a:off x="2505611"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可行性分析</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35" name="TextBox 34"/>
              <p:cNvSpPr txBox="1"/>
              <p:nvPr/>
            </p:nvSpPr>
            <p:spPr>
              <a:xfrm>
                <a:off x="4172168"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2</a:t>
                </a:r>
              </a:p>
            </p:txBody>
          </p:sp>
          <p:pic>
            <p:nvPicPr>
              <p:cNvPr id="73" name="Picture 72"/>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655779" y="1983751"/>
                <a:ext cx="883759" cy="875588"/>
              </a:xfrm>
              <a:prstGeom prst="rect">
                <a:avLst/>
              </a:prstGeom>
              <a:effectLst/>
            </p:spPr>
          </p:pic>
        </p:grpSp>
        <p:grpSp>
          <p:nvGrpSpPr>
            <p:cNvPr id="9" name="Group 4"/>
            <p:cNvGrpSpPr/>
            <p:nvPr/>
          </p:nvGrpSpPr>
          <p:grpSpPr>
            <a:xfrm>
              <a:off x="381000" y="1904999"/>
              <a:ext cx="2026976" cy="2011680"/>
              <a:chOff x="381000" y="1904999"/>
              <a:chExt cx="2026976" cy="2011680"/>
            </a:xfrm>
          </p:grpSpPr>
          <p:sp>
            <p:nvSpPr>
              <p:cNvPr id="30" name="Rectangle 29"/>
              <p:cNvSpPr/>
              <p:nvPr/>
            </p:nvSpPr>
            <p:spPr bwMode="auto">
              <a:xfrm>
                <a:off x="381000"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问题定义</a:t>
                </a:r>
                <a:endParaRPr 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32" name="TextBox 31"/>
              <p:cNvSpPr txBox="1"/>
              <p:nvPr/>
            </p:nvSpPr>
            <p:spPr>
              <a:xfrm>
                <a:off x="2051561"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1</a:t>
                </a:r>
              </a:p>
            </p:txBody>
          </p:sp>
          <p:pic>
            <p:nvPicPr>
              <p:cNvPr id="34" name="Picture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299" y="2057549"/>
                <a:ext cx="880541" cy="880541"/>
              </a:xfrm>
              <a:prstGeom prst="rect">
                <a:avLst/>
              </a:prstGeom>
            </p:spPr>
          </p:pic>
        </p:grpSp>
        <p:grpSp>
          <p:nvGrpSpPr>
            <p:cNvPr id="10" name="Group 88"/>
            <p:cNvGrpSpPr/>
            <p:nvPr/>
          </p:nvGrpSpPr>
          <p:grpSpPr>
            <a:xfrm>
              <a:off x="8879444" y="1904999"/>
              <a:ext cx="2012580" cy="2011680"/>
              <a:chOff x="8879444" y="1904999"/>
              <a:chExt cx="2012580" cy="2011680"/>
            </a:xfrm>
          </p:grpSpPr>
          <p:sp>
            <p:nvSpPr>
              <p:cNvPr id="48" name="Rectangle 47"/>
              <p:cNvSpPr/>
              <p:nvPr/>
            </p:nvSpPr>
            <p:spPr bwMode="auto">
              <a:xfrm>
                <a:off x="8879444"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详细设计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50" name="TextBox 49"/>
              <p:cNvSpPr txBox="1"/>
              <p:nvPr/>
            </p:nvSpPr>
            <p:spPr>
              <a:xfrm>
                <a:off x="10535609"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5</a:t>
                </a:r>
              </a:p>
            </p:txBody>
          </p:sp>
          <p:grpSp>
            <p:nvGrpSpPr>
              <p:cNvPr id="11" name="Group 73"/>
              <p:cNvGrpSpPr/>
              <p:nvPr/>
            </p:nvGrpSpPr>
            <p:grpSpPr>
              <a:xfrm>
                <a:off x="9097886" y="2146891"/>
                <a:ext cx="958921" cy="671283"/>
                <a:chOff x="7792360" y="3461097"/>
                <a:chExt cx="568974" cy="299861"/>
              </a:xfrm>
            </p:grpSpPr>
            <p:sp>
              <p:nvSpPr>
                <p:cNvPr id="75"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9"/>
                <p:cNvSpPr>
                  <a:spLocks noChangeArrowheads="1"/>
                </p:cNvSpPr>
                <p:nvPr/>
              </p:nvSpPr>
              <p:spPr bwMode="auto">
                <a:xfrm>
                  <a:off x="7891463" y="3675653"/>
                  <a:ext cx="212661"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9"/>
                <p:cNvSpPr>
                  <a:spLocks noChangeArrowheads="1"/>
                </p:cNvSpPr>
                <p:nvPr/>
              </p:nvSpPr>
              <p:spPr bwMode="auto">
                <a:xfrm>
                  <a:off x="7792360" y="3675644"/>
                  <a:ext cx="27431"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9"/>
                <p:cNvSpPr>
                  <a:spLocks noChangeArrowheads="1"/>
                </p:cNvSpPr>
                <p:nvPr/>
              </p:nvSpPr>
              <p:spPr bwMode="auto">
                <a:xfrm>
                  <a:off x="7832804" y="3675653"/>
                  <a:ext cx="45719"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87"/>
            <p:cNvGrpSpPr/>
            <p:nvPr/>
          </p:nvGrpSpPr>
          <p:grpSpPr>
            <a:xfrm>
              <a:off x="6754833" y="1904999"/>
              <a:ext cx="2022972" cy="2011680"/>
              <a:chOff x="6754833" y="1904999"/>
              <a:chExt cx="2022972" cy="2011680"/>
            </a:xfrm>
          </p:grpSpPr>
          <p:sp>
            <p:nvSpPr>
              <p:cNvPr id="45" name="Rectangle 44"/>
              <p:cNvSpPr/>
              <p:nvPr/>
            </p:nvSpPr>
            <p:spPr bwMode="auto">
              <a:xfrm>
                <a:off x="6754833"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总体设计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7" name="TextBox 46"/>
              <p:cNvSpPr txBox="1"/>
              <p:nvPr/>
            </p:nvSpPr>
            <p:spPr>
              <a:xfrm>
                <a:off x="842139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4</a:t>
                </a:r>
              </a:p>
            </p:txBody>
          </p:sp>
          <p:grpSp>
            <p:nvGrpSpPr>
              <p:cNvPr id="13" name="Group 78"/>
              <p:cNvGrpSpPr/>
              <p:nvPr>
                <p:custDataLst>
                  <p:tags r:id="rId1"/>
                </p:custDataLst>
              </p:nvPr>
            </p:nvGrpSpPr>
            <p:grpSpPr>
              <a:xfrm>
                <a:off x="6856412" y="1967341"/>
                <a:ext cx="1105890" cy="850820"/>
                <a:chOff x="3127606" y="1031618"/>
                <a:chExt cx="1905261" cy="1465821"/>
              </a:xfrm>
            </p:grpSpPr>
            <p:pic>
              <p:nvPicPr>
                <p:cNvPr id="80" name="Picture 6" descr="\\MAGNUM\Projects\Microsoft\Cloud Power FY12\Design\ICONS_PNG\Cloud.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Lst>
                </a:blip>
                <a:srcRect t="15452" b="16319"/>
                <a:stretch/>
              </p:blipFill>
              <p:spPr bwMode="auto">
                <a:xfrm>
                  <a:off x="3423223" y="1031618"/>
                  <a:ext cx="1609644" cy="1098248"/>
                </a:xfrm>
                <a:prstGeom prst="rect">
                  <a:avLst/>
                </a:prstGeom>
                <a:noFill/>
              </p:spPr>
            </p:pic>
            <p:pic>
              <p:nvPicPr>
                <p:cNvPr id="81" name="Picture 2" descr="\\MAGNUM\Projects\Microsoft\Cloud Power FY12\Design\Icons\PNGs\Server_2.png"/>
                <p:cNvPicPr>
                  <a:picLocks noChangeAspect="1" noChangeArrowheads="1"/>
                </p:cNvPicPr>
                <p:nvPr/>
              </p:nvPicPr>
              <p:blipFill rotWithShape="1">
                <a:blip r:embed="rId9" cstate="print">
                  <a:lum bright="100000"/>
                  <a:extLst>
                    <a:ext uri="{BEBA8EAE-BF5A-486C-A8C5-ECC9F3942E4B}">
                      <a14:imgProps xmlns:a14="http://schemas.microsoft.com/office/drawing/2010/main">
                        <a14:imgLayer r:embed="rId10">
                          <a14:imgEffect>
                            <a14:colorTemperature colorTemp="1500"/>
                          </a14:imgEffect>
                        </a14:imgLayer>
                      </a14:imgProps>
                    </a:ext>
                  </a:extLst>
                </a:blip>
                <a:srcRect l="27619" t="9540" r="26586" b="9151"/>
                <a:stretch/>
              </p:blipFill>
              <p:spPr bwMode="auto">
                <a:xfrm>
                  <a:off x="3537558" y="1444626"/>
                  <a:ext cx="589660" cy="916080"/>
                </a:xfrm>
                <a:prstGeom prst="rect">
                  <a:avLst/>
                </a:prstGeom>
                <a:noFill/>
                <a:effectLst>
                  <a:outerShdw blurRad="50800" dist="12700" sx="103000" sy="103000" algn="ctr" rotWithShape="0">
                    <a:prstClr val="black">
                      <a:alpha val="40000"/>
                    </a:prstClr>
                  </a:outerShdw>
                </a:effectLst>
              </p:spPr>
            </p:pic>
            <p:pic>
              <p:nvPicPr>
                <p:cNvPr id="82" name="Picture 2" descr="\\MAGNUM\Projects\Microsoft\Cloud Power FY12\Design\Icons\PNGs\Server_2.png"/>
                <p:cNvPicPr>
                  <a:picLocks noChangeAspect="1" noChangeArrowheads="1"/>
                </p:cNvPicPr>
                <p:nvPr/>
              </p:nvPicPr>
              <p:blipFill rotWithShape="1">
                <a:blip r:embed="rId9" cstate="print">
                  <a:lum bright="100000"/>
                  <a:extLst>
                    <a:ext uri="{BEBA8EAE-BF5A-486C-A8C5-ECC9F3942E4B}">
                      <a14:imgProps xmlns:a14="http://schemas.microsoft.com/office/drawing/2010/main">
                        <a14:imgLayer r:embed="rId10">
                          <a14:imgEffect>
                            <a14:colorTemperature colorTemp="1500"/>
                          </a14:imgEffect>
                        </a14:imgLayer>
                      </a14:imgProps>
                    </a:ext>
                  </a:extLst>
                </a:blip>
                <a:srcRect l="27619" t="9540" r="26586" b="9151"/>
                <a:stretch/>
              </p:blipFill>
              <p:spPr bwMode="auto">
                <a:xfrm>
                  <a:off x="3127606" y="1581359"/>
                  <a:ext cx="589659" cy="916080"/>
                </a:xfrm>
                <a:prstGeom prst="rect">
                  <a:avLst/>
                </a:prstGeom>
                <a:noFill/>
                <a:effectLst>
                  <a:outerShdw blurRad="50800" dist="12700" sx="103000" sy="103000" algn="ctr" rotWithShape="0">
                    <a:prstClr val="black">
                      <a:alpha val="40000"/>
                    </a:prstClr>
                  </a:outerShdw>
                </a:effectLst>
              </p:spPr>
            </p:pic>
          </p:grpSp>
        </p:grpSp>
        <p:grpSp>
          <p:nvGrpSpPr>
            <p:cNvPr id="14" name="Group 89"/>
            <p:cNvGrpSpPr/>
            <p:nvPr/>
          </p:nvGrpSpPr>
          <p:grpSpPr>
            <a:xfrm>
              <a:off x="11004055" y="1904999"/>
              <a:ext cx="2012580" cy="2011680"/>
              <a:chOff x="11004055" y="1904999"/>
              <a:chExt cx="2012580" cy="2011680"/>
            </a:xfrm>
          </p:grpSpPr>
          <p:sp>
            <p:nvSpPr>
              <p:cNvPr id="36" name="Rectangle 35"/>
              <p:cNvSpPr/>
              <p:nvPr/>
            </p:nvSpPr>
            <p:spPr bwMode="auto">
              <a:xfrm>
                <a:off x="11004055" y="1904999"/>
                <a:ext cx="2011679"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b="1" dirty="0">
                    <a:gradFill>
                      <a:gsLst>
                        <a:gs pos="0">
                          <a:srgbClr val="FFFFFF"/>
                        </a:gs>
                        <a:gs pos="100000">
                          <a:srgbClr val="FFFFFF"/>
                        </a:gs>
                      </a:gsLst>
                      <a:lin ang="5400000" scaled="0"/>
                    </a:gradFill>
                    <a:latin typeface="楷体" pitchFamily="49" charset="-122"/>
                    <a:ea typeface="楷体" pitchFamily="49" charset="-122"/>
                  </a:rPr>
                  <a:t>编码和单元测试</a:t>
                </a:r>
                <a:endParaRPr lang="en-US" altLang="en-US" b="1" dirty="0">
                  <a:gradFill>
                    <a:gsLst>
                      <a:gs pos="0">
                        <a:srgbClr val="FFFFFF"/>
                      </a:gs>
                      <a:gs pos="100000">
                        <a:srgbClr val="FFFFFF"/>
                      </a:gs>
                    </a:gsLst>
                    <a:lin ang="5400000" scaled="0"/>
                  </a:gradFill>
                  <a:latin typeface="楷体" pitchFamily="49" charset="-122"/>
                  <a:ea typeface="楷体" pitchFamily="49" charset="-122"/>
                </a:endParaRPr>
              </a:p>
            </p:txBody>
          </p:sp>
          <p:sp>
            <p:nvSpPr>
              <p:cNvPr id="38" name="TextBox 37"/>
              <p:cNvSpPr txBox="1"/>
              <p:nvPr/>
            </p:nvSpPr>
            <p:spPr>
              <a:xfrm>
                <a:off x="1266022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6</a:t>
                </a:r>
              </a:p>
            </p:txBody>
          </p:sp>
          <p:pic>
            <p:nvPicPr>
              <p:cNvPr id="83" name="Picture 3" descr="\\SFP\Work\White_Whale\3-22036_Kuleen_Bharadwaj\PPT\3_PlatformVision_Kuleen\SFP_Art\Plane Slide\mon_noti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39211" y="1983751"/>
                <a:ext cx="746401" cy="875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90"/>
            <p:cNvGrpSpPr/>
            <p:nvPr/>
          </p:nvGrpSpPr>
          <p:grpSpPr>
            <a:xfrm>
              <a:off x="13128666" y="1904999"/>
              <a:ext cx="2017182" cy="2011680"/>
              <a:chOff x="13128666" y="1904999"/>
              <a:chExt cx="2017182" cy="2011680"/>
            </a:xfrm>
          </p:grpSpPr>
          <p:sp>
            <p:nvSpPr>
              <p:cNvPr id="39" name="Rectangle 38"/>
              <p:cNvSpPr/>
              <p:nvPr/>
            </p:nvSpPr>
            <p:spPr bwMode="auto">
              <a:xfrm>
                <a:off x="13128666"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综合测试</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41" name="TextBox 40"/>
              <p:cNvSpPr txBox="1"/>
              <p:nvPr/>
            </p:nvSpPr>
            <p:spPr>
              <a:xfrm>
                <a:off x="1478943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7</a:t>
                </a:r>
              </a:p>
            </p:txBody>
          </p:sp>
          <p:pic>
            <p:nvPicPr>
              <p:cNvPr id="84" name="Picture 7" descr="\\MAGNUM\Projects\Microsoft\Cloud Power FY12\Design\ICONS_PNG\Physical_Virtual.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Lst>
              </a:blip>
              <a:srcRect l="7856" t="39072" r="7907" b="5885"/>
              <a:stretch/>
            </p:blipFill>
            <p:spPr bwMode="auto">
              <a:xfrm>
                <a:off x="13200761" y="1984614"/>
                <a:ext cx="1275651" cy="833547"/>
              </a:xfrm>
              <a:prstGeom prst="rect">
                <a:avLst/>
              </a:prstGeom>
              <a:noFill/>
            </p:spPr>
          </p:pic>
        </p:grpSp>
        <p:grpSp>
          <p:nvGrpSpPr>
            <p:cNvPr id="16" name="Group 95"/>
            <p:cNvGrpSpPr/>
            <p:nvPr/>
          </p:nvGrpSpPr>
          <p:grpSpPr>
            <a:xfrm>
              <a:off x="15253277" y="1904999"/>
              <a:ext cx="2011680" cy="2011680"/>
              <a:chOff x="15253277" y="1904999"/>
              <a:chExt cx="2011680" cy="2011680"/>
            </a:xfrm>
          </p:grpSpPr>
          <p:sp>
            <p:nvSpPr>
              <p:cNvPr id="63" name="Rectangle 62"/>
              <p:cNvSpPr/>
              <p:nvPr/>
            </p:nvSpPr>
            <p:spPr bwMode="auto">
              <a:xfrm>
                <a:off x="15253277"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软件维护</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65" name="TextBox 64"/>
              <p:cNvSpPr txBox="1"/>
              <p:nvPr/>
            </p:nvSpPr>
            <p:spPr>
              <a:xfrm>
                <a:off x="16892363" y="1904999"/>
                <a:ext cx="356415" cy="615553"/>
              </a:xfrm>
              <a:prstGeom prst="rect">
                <a:avLst/>
              </a:prstGeom>
              <a:noFill/>
            </p:spPr>
            <p:txBody>
              <a:bodyPr wrap="none" lIns="0" tIns="0" rIns="45720" bIns="0" rtlCol="0">
                <a:spAutoFit/>
              </a:bodyPr>
              <a:lstStyle/>
              <a:p>
                <a:pPr algn="r"/>
                <a:r>
                  <a:rPr lang="en-US" sz="3000" b="1" dirty="0">
                    <a:solidFill>
                      <a:schemeClr val="tx2">
                        <a:lumMod val="75000"/>
                      </a:schemeClr>
                    </a:solidFill>
                  </a:rPr>
                  <a:t>8</a:t>
                </a:r>
              </a:p>
            </p:txBody>
          </p:sp>
          <p:pic>
            <p:nvPicPr>
              <p:cNvPr id="85"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26772" y="2043731"/>
                <a:ext cx="640905" cy="77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98" name="Rectangle 97"/>
          <p:cNvSpPr/>
          <p:nvPr/>
        </p:nvSpPr>
        <p:spPr bwMode="auto">
          <a:xfrm>
            <a:off x="285825" y="3552453"/>
            <a:ext cx="7884646"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包括问题性质、工程目标、工程规模，并经客户认可的书面报告</a:t>
            </a:r>
            <a:endParaRPr lang="en-US" sz="2100" b="1" dirty="0">
              <a:gradFill>
                <a:gsLst>
                  <a:gs pos="0">
                    <a:srgbClr val="FFFFFF"/>
                  </a:gs>
                  <a:gs pos="100000">
                    <a:srgbClr val="FFFFFF"/>
                  </a:gs>
                </a:gsLst>
                <a:lin ang="5400000" scaled="0"/>
              </a:gradFill>
              <a:latin typeface="楷体" pitchFamily="49" charset="-122"/>
              <a:ea typeface="楷体" pitchFamily="49" charset="-122"/>
            </a:endParaRPr>
          </a:p>
        </p:txBody>
      </p:sp>
      <p:sp>
        <p:nvSpPr>
          <p:cNvPr id="99" name="Rectangle 98"/>
          <p:cNvSpPr/>
          <p:nvPr/>
        </p:nvSpPr>
        <p:spPr bwMode="auto">
          <a:xfrm>
            <a:off x="285825" y="3017520"/>
            <a:ext cx="7884646" cy="453683"/>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关键问题：“要解决的问题是什么？”</a:t>
            </a:r>
            <a:endParaRPr lang="en-US" sz="21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17" name="Group 99"/>
          <p:cNvGrpSpPr/>
          <p:nvPr/>
        </p:nvGrpSpPr>
        <p:grpSpPr>
          <a:xfrm>
            <a:off x="285824" y="1428749"/>
            <a:ext cx="1520628" cy="1508760"/>
            <a:chOff x="381000" y="1904999"/>
            <a:chExt cx="2026976" cy="2011680"/>
          </a:xfrm>
        </p:grpSpPr>
        <p:sp>
          <p:nvSpPr>
            <p:cNvPr id="101" name="Rectangle 100"/>
            <p:cNvSpPr/>
            <p:nvPr/>
          </p:nvSpPr>
          <p:spPr bwMode="auto">
            <a:xfrm>
              <a:off x="381000" y="1904999"/>
              <a:ext cx="2011680" cy="201168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问题定义</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02" name="TextBox 101"/>
            <p:cNvSpPr txBox="1"/>
            <p:nvPr/>
          </p:nvSpPr>
          <p:spPr>
            <a:xfrm>
              <a:off x="2051561" y="1904999"/>
              <a:ext cx="356415" cy="615553"/>
            </a:xfrm>
            <a:prstGeom prst="rect">
              <a:avLst/>
            </a:prstGeom>
            <a:noFill/>
          </p:spPr>
          <p:txBody>
            <a:bodyPr wrap="none" lIns="0" tIns="0" rIns="45720" bIns="0" rtlCol="0">
              <a:spAutoFit/>
            </a:bodyPr>
            <a:lstStyle/>
            <a:p>
              <a:r>
                <a:rPr lang="en-US" sz="3000" b="1" dirty="0">
                  <a:solidFill>
                    <a:srgbClr val="FFC000"/>
                  </a:solidFill>
                </a:rPr>
                <a:t>1</a:t>
              </a:r>
            </a:p>
          </p:txBody>
        </p:sp>
        <p:pic>
          <p:nvPicPr>
            <p:cNvPr id="103" name="Picture 10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299" y="2057549"/>
              <a:ext cx="880541" cy="880541"/>
            </a:xfrm>
            <a:prstGeom prst="rect">
              <a:avLst/>
            </a:prstGeom>
          </p:spPr>
        </p:pic>
      </p:grpSp>
    </p:spTree>
    <p:extLst>
      <p:ext uri="{BB962C8B-B14F-4D97-AF65-F5344CB8AC3E}">
        <p14:creationId xmlns:p14="http://schemas.microsoft.com/office/powerpoint/2010/main" val="4059854724"/>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2000" fill="hold"/>
                                        <p:tgtEl>
                                          <p:spTgt spid="2"/>
                                        </p:tgtEl>
                                        <p:attrNameLst>
                                          <p:attrName>ppt_x</p:attrName>
                                        </p:attrNameLst>
                                      </p:cBhvr>
                                      <p:tavLst>
                                        <p:tav tm="0">
                                          <p:val>
                                            <p:strVal val="1+#ppt_w/2"/>
                                          </p:val>
                                        </p:tav>
                                        <p:tav tm="100000">
                                          <p:val>
                                            <p:strVal val="#ppt_x"/>
                                          </p:val>
                                        </p:tav>
                                      </p:tavLst>
                                    </p:anim>
                                    <p:anim calcmode="lin" valueType="num">
                                      <p:cBhvr additive="base">
                                        <p:cTn id="8" dur="2000" fill="hold"/>
                                        <p:tgtEl>
                                          <p:spTgt spid="2"/>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22" presetClass="entr" presetSubtype="4"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wipe(dow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decel="100000" fill="hold" grpId="0" nodeType="clickEffect">
                                  <p:stCondLst>
                                    <p:cond delay="0"/>
                                  </p:stCondLst>
                                  <p:childTnLst>
                                    <p:set>
                                      <p:cBhvr>
                                        <p:cTn id="16" dur="1" fill="hold">
                                          <p:stCondLst>
                                            <p:cond delay="0"/>
                                          </p:stCondLst>
                                        </p:cTn>
                                        <p:tgtEl>
                                          <p:spTgt spid="99"/>
                                        </p:tgtEl>
                                        <p:attrNameLst>
                                          <p:attrName>style.visibility</p:attrName>
                                        </p:attrNameLst>
                                      </p:cBhvr>
                                      <p:to>
                                        <p:strVal val="visible"/>
                                      </p:to>
                                    </p:set>
                                    <p:anim calcmode="lin" valueType="num">
                                      <p:cBhvr additive="base">
                                        <p:cTn id="17" dur="1000" fill="hold"/>
                                        <p:tgtEl>
                                          <p:spTgt spid="99"/>
                                        </p:tgtEl>
                                        <p:attrNameLst>
                                          <p:attrName>ppt_x</p:attrName>
                                        </p:attrNameLst>
                                      </p:cBhvr>
                                      <p:tavLst>
                                        <p:tav tm="0">
                                          <p:val>
                                            <p:strVal val="1+#ppt_w/2"/>
                                          </p:val>
                                        </p:tav>
                                        <p:tav tm="100000">
                                          <p:val>
                                            <p:strVal val="#ppt_x"/>
                                          </p:val>
                                        </p:tav>
                                      </p:tavLst>
                                    </p:anim>
                                    <p:anim calcmode="lin" valueType="num">
                                      <p:cBhvr additive="base">
                                        <p:cTn id="18" dur="10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2" decel="100000" fill="hold" grpId="0" nodeType="clickEffect">
                                  <p:stCondLst>
                                    <p:cond delay="0"/>
                                  </p:stCondLst>
                                  <p:childTnLst>
                                    <p:set>
                                      <p:cBhvr>
                                        <p:cTn id="22" dur="1" fill="hold">
                                          <p:stCondLst>
                                            <p:cond delay="0"/>
                                          </p:stCondLst>
                                        </p:cTn>
                                        <p:tgtEl>
                                          <p:spTgt spid="98"/>
                                        </p:tgtEl>
                                        <p:attrNameLst>
                                          <p:attrName>style.visibility</p:attrName>
                                        </p:attrNameLst>
                                      </p:cBhvr>
                                      <p:to>
                                        <p:strVal val="visible"/>
                                      </p:to>
                                    </p:set>
                                    <p:anim calcmode="lin" valueType="num">
                                      <p:cBhvr additive="base">
                                        <p:cTn id="23" dur="1000" fill="hold"/>
                                        <p:tgtEl>
                                          <p:spTgt spid="98"/>
                                        </p:tgtEl>
                                        <p:attrNameLst>
                                          <p:attrName>ppt_x</p:attrName>
                                        </p:attrNameLst>
                                      </p:cBhvr>
                                      <p:tavLst>
                                        <p:tav tm="0">
                                          <p:val>
                                            <p:strVal val="1+#ppt_w/2"/>
                                          </p:val>
                                        </p:tav>
                                        <p:tav tm="100000">
                                          <p:val>
                                            <p:strVal val="#ppt_x"/>
                                          </p:val>
                                        </p:tav>
                                      </p:tavLst>
                                    </p:anim>
                                    <p:anim calcmode="lin" valueType="num">
                                      <p:cBhvr additive="base">
                                        <p:cTn id="24" dur="1000" fill="hold"/>
                                        <p:tgtEl>
                                          <p:spTgt spid="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Rectangle 97"/>
          <p:cNvSpPr/>
          <p:nvPr/>
        </p:nvSpPr>
        <p:spPr bwMode="auto">
          <a:xfrm>
            <a:off x="285825" y="3552453"/>
            <a:ext cx="7873846"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不是解决具体问题，而是研究问题的范围，价值与可行性</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00" name="Rectangle 99"/>
          <p:cNvSpPr/>
          <p:nvPr/>
        </p:nvSpPr>
        <p:spPr bwMode="auto">
          <a:xfrm>
            <a:off x="285825" y="4104610"/>
            <a:ext cx="7873846"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是客户是否继续进行这项工程的决定的重要依据</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sp>
        <p:nvSpPr>
          <p:cNvPr id="99" name="Rectangle 98"/>
          <p:cNvSpPr/>
          <p:nvPr/>
        </p:nvSpPr>
        <p:spPr bwMode="auto">
          <a:xfrm>
            <a:off x="285825" y="3017520"/>
            <a:ext cx="7873846" cy="453683"/>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关键问题：对上一阶段所确定的问题有行得通的解决办法吗？</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2" name="Group 4"/>
          <p:cNvGrpSpPr/>
          <p:nvPr/>
        </p:nvGrpSpPr>
        <p:grpSpPr>
          <a:xfrm>
            <a:off x="285824" y="1428749"/>
            <a:ext cx="12666266" cy="1508760"/>
            <a:chOff x="381000" y="1904999"/>
            <a:chExt cx="16883957" cy="2011680"/>
          </a:xfrm>
        </p:grpSpPr>
        <p:grpSp>
          <p:nvGrpSpPr>
            <p:cNvPr id="6" name="Group 218"/>
            <p:cNvGrpSpPr/>
            <p:nvPr/>
          </p:nvGrpSpPr>
          <p:grpSpPr>
            <a:xfrm>
              <a:off x="4630222" y="1904999"/>
              <a:ext cx="2026976" cy="2011680"/>
              <a:chOff x="4630222" y="1904999"/>
              <a:chExt cx="2026976" cy="2011680"/>
            </a:xfrm>
          </p:grpSpPr>
          <p:sp>
            <p:nvSpPr>
              <p:cNvPr id="259" name="Rectangle 258"/>
              <p:cNvSpPr/>
              <p:nvPr/>
            </p:nvSpPr>
            <p:spPr bwMode="auto">
              <a:xfrm>
                <a:off x="4630222"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需求分析</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60" name="TextBox 259"/>
              <p:cNvSpPr txBox="1"/>
              <p:nvPr/>
            </p:nvSpPr>
            <p:spPr>
              <a:xfrm>
                <a:off x="630078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3</a:t>
                </a:r>
              </a:p>
            </p:txBody>
          </p:sp>
          <p:pic>
            <p:nvPicPr>
              <p:cNvPr id="261" name="Picture 4" descr="\\MAGNUM\Projects\Microsoft\Cloud Power FY12\Design\ICONS_PNG\Check_mark.png"/>
              <p:cNvPicPr>
                <a:picLocks noChangeAspect="1" noChangeArrowheads="1"/>
              </p:cNvPicPr>
              <p:nvPr/>
            </p:nvPicPr>
            <p:blipFill rotWithShape="1">
              <a:blip r:embed="rId5" cstate="print">
                <a:lum bright="100000"/>
              </a:blip>
              <a:srcRect t="11515"/>
              <a:stretch/>
            </p:blipFill>
            <p:spPr bwMode="auto">
              <a:xfrm>
                <a:off x="4669492" y="1927464"/>
                <a:ext cx="1253470" cy="1109124"/>
              </a:xfrm>
              <a:prstGeom prst="rect">
                <a:avLst/>
              </a:prstGeom>
              <a:noFill/>
            </p:spPr>
          </p:pic>
        </p:grpSp>
        <p:grpSp>
          <p:nvGrpSpPr>
            <p:cNvPr id="8" name="Group 220"/>
            <p:cNvGrpSpPr/>
            <p:nvPr/>
          </p:nvGrpSpPr>
          <p:grpSpPr>
            <a:xfrm>
              <a:off x="2505611" y="1904999"/>
              <a:ext cx="2022972" cy="2011680"/>
              <a:chOff x="2505611" y="1904999"/>
              <a:chExt cx="2022972" cy="2011680"/>
            </a:xfrm>
          </p:grpSpPr>
          <p:sp>
            <p:nvSpPr>
              <p:cNvPr id="253" name="Rectangle 252"/>
              <p:cNvSpPr/>
              <p:nvPr/>
            </p:nvSpPr>
            <p:spPr bwMode="auto">
              <a:xfrm>
                <a:off x="2505611"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可行性研究</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4" name="TextBox 253"/>
              <p:cNvSpPr txBox="1"/>
              <p:nvPr/>
            </p:nvSpPr>
            <p:spPr>
              <a:xfrm>
                <a:off x="4172168"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2</a:t>
                </a:r>
              </a:p>
            </p:txBody>
          </p:sp>
          <p:pic>
            <p:nvPicPr>
              <p:cNvPr id="255" name="Picture 254"/>
              <p:cNvPicPr>
                <a:picLocks noChangeAspect="1"/>
              </p:cNvPicPr>
              <p:nvPr>
                <p:custDataLst>
                  <p:tags r:id="rId3"/>
                </p:custDataLst>
              </p:nvPr>
            </p:nvPicPr>
            <p:blipFill>
              <a:blip r:embed="rId6">
                <a:extLst>
                  <a:ext uri="{28A0092B-C50C-407E-A947-70E740481C1C}">
                    <a14:useLocalDpi xmlns:a14="http://schemas.microsoft.com/office/drawing/2010/main" val="0"/>
                  </a:ext>
                </a:extLst>
              </a:blip>
              <a:stretch>
                <a:fillRect/>
              </a:stretch>
            </p:blipFill>
            <p:spPr>
              <a:xfrm>
                <a:off x="2655779" y="1983751"/>
                <a:ext cx="883759" cy="875588"/>
              </a:xfrm>
              <a:prstGeom prst="rect">
                <a:avLst/>
              </a:prstGeom>
              <a:effectLst/>
            </p:spPr>
          </p:pic>
        </p:grpSp>
        <p:grpSp>
          <p:nvGrpSpPr>
            <p:cNvPr id="9" name="Group 221"/>
            <p:cNvGrpSpPr/>
            <p:nvPr/>
          </p:nvGrpSpPr>
          <p:grpSpPr>
            <a:xfrm>
              <a:off x="381000" y="1904999"/>
              <a:ext cx="2026976" cy="2011680"/>
              <a:chOff x="381000" y="1904999"/>
              <a:chExt cx="2026976" cy="2011680"/>
            </a:xfrm>
          </p:grpSpPr>
          <p:sp>
            <p:nvSpPr>
              <p:cNvPr id="250" name="Rectangle 249"/>
              <p:cNvSpPr/>
              <p:nvPr/>
            </p:nvSpPr>
            <p:spPr bwMode="auto">
              <a:xfrm>
                <a:off x="381000"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问题定义</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1" name="TextBox 250"/>
              <p:cNvSpPr txBox="1"/>
              <p:nvPr/>
            </p:nvSpPr>
            <p:spPr>
              <a:xfrm>
                <a:off x="2051561"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1</a:t>
                </a:r>
              </a:p>
            </p:txBody>
          </p:sp>
          <p:pic>
            <p:nvPicPr>
              <p:cNvPr id="252" name="Picture 25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06299" y="2057549"/>
                <a:ext cx="880541" cy="880541"/>
              </a:xfrm>
              <a:prstGeom prst="rect">
                <a:avLst/>
              </a:prstGeom>
            </p:spPr>
          </p:pic>
        </p:grpSp>
        <p:grpSp>
          <p:nvGrpSpPr>
            <p:cNvPr id="10" name="Group 222"/>
            <p:cNvGrpSpPr/>
            <p:nvPr/>
          </p:nvGrpSpPr>
          <p:grpSpPr>
            <a:xfrm>
              <a:off x="8879444" y="1904999"/>
              <a:ext cx="2012580" cy="2011680"/>
              <a:chOff x="8879444" y="1904999"/>
              <a:chExt cx="2012580" cy="2011680"/>
            </a:xfrm>
          </p:grpSpPr>
          <p:sp>
            <p:nvSpPr>
              <p:cNvPr id="243" name="Rectangle 242"/>
              <p:cNvSpPr/>
              <p:nvPr/>
            </p:nvSpPr>
            <p:spPr bwMode="auto">
              <a:xfrm>
                <a:off x="8879444"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详细设计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44" name="TextBox 243"/>
              <p:cNvSpPr txBox="1"/>
              <p:nvPr/>
            </p:nvSpPr>
            <p:spPr>
              <a:xfrm>
                <a:off x="10535609"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5</a:t>
                </a:r>
              </a:p>
            </p:txBody>
          </p:sp>
          <p:grpSp>
            <p:nvGrpSpPr>
              <p:cNvPr id="11" name="Group 244"/>
              <p:cNvGrpSpPr/>
              <p:nvPr/>
            </p:nvGrpSpPr>
            <p:grpSpPr>
              <a:xfrm>
                <a:off x="9098012" y="2146879"/>
                <a:ext cx="958800" cy="671282"/>
                <a:chOff x="7792432" y="3461097"/>
                <a:chExt cx="568902" cy="299861"/>
              </a:xfrm>
            </p:grpSpPr>
            <p:sp>
              <p:nvSpPr>
                <p:cNvPr id="246"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9"/>
                <p:cNvSpPr>
                  <a:spLocks noChangeArrowheads="1"/>
                </p:cNvSpPr>
                <p:nvPr/>
              </p:nvSpPr>
              <p:spPr bwMode="auto">
                <a:xfrm>
                  <a:off x="7891463" y="3675653"/>
                  <a:ext cx="212661"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
                <p:cNvSpPr>
                  <a:spLocks noChangeArrowheads="1"/>
                </p:cNvSpPr>
                <p:nvPr/>
              </p:nvSpPr>
              <p:spPr bwMode="auto">
                <a:xfrm>
                  <a:off x="7792432" y="3675653"/>
                  <a:ext cx="27432"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9"/>
                <p:cNvSpPr>
                  <a:spLocks noChangeArrowheads="1"/>
                </p:cNvSpPr>
                <p:nvPr/>
              </p:nvSpPr>
              <p:spPr bwMode="auto">
                <a:xfrm>
                  <a:off x="7832804" y="3675653"/>
                  <a:ext cx="45719"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2" name="Group 223"/>
            <p:cNvGrpSpPr/>
            <p:nvPr/>
          </p:nvGrpSpPr>
          <p:grpSpPr>
            <a:xfrm>
              <a:off x="6754833" y="1904999"/>
              <a:ext cx="2022972" cy="2011680"/>
              <a:chOff x="6754833" y="1904999"/>
              <a:chExt cx="2022972" cy="2011680"/>
            </a:xfrm>
          </p:grpSpPr>
          <p:sp>
            <p:nvSpPr>
              <p:cNvPr id="237" name="Rectangle 236"/>
              <p:cNvSpPr/>
              <p:nvPr/>
            </p:nvSpPr>
            <p:spPr bwMode="auto">
              <a:xfrm>
                <a:off x="6754833"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总体设计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8" name="TextBox 237"/>
              <p:cNvSpPr txBox="1"/>
              <p:nvPr/>
            </p:nvSpPr>
            <p:spPr>
              <a:xfrm>
                <a:off x="842139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4</a:t>
                </a:r>
              </a:p>
            </p:txBody>
          </p:sp>
          <p:grpSp>
            <p:nvGrpSpPr>
              <p:cNvPr id="13" name="Group 238"/>
              <p:cNvGrpSpPr/>
              <p:nvPr>
                <p:custDataLst>
                  <p:tags r:id="rId2"/>
                </p:custDataLst>
              </p:nvPr>
            </p:nvGrpSpPr>
            <p:grpSpPr>
              <a:xfrm>
                <a:off x="6856412" y="1967341"/>
                <a:ext cx="1105890" cy="850820"/>
                <a:chOff x="3127606" y="1031618"/>
                <a:chExt cx="1905261" cy="1465821"/>
              </a:xfrm>
            </p:grpSpPr>
            <p:pic>
              <p:nvPicPr>
                <p:cNvPr id="240" name="Picture 6" descr="\\MAGNUM\Projects\Microsoft\Cloud Power FY12\Design\ICONS_PNG\Cloud.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Lst>
                </a:blip>
                <a:srcRect t="15452" b="16319"/>
                <a:stretch/>
              </p:blipFill>
              <p:spPr bwMode="auto">
                <a:xfrm>
                  <a:off x="3423223" y="1031618"/>
                  <a:ext cx="1609644" cy="1098248"/>
                </a:xfrm>
                <a:prstGeom prst="rect">
                  <a:avLst/>
                </a:prstGeom>
                <a:noFill/>
              </p:spPr>
            </p:pic>
            <p:pic>
              <p:nvPicPr>
                <p:cNvPr id="241" name="Picture 2" descr="\\MAGNUM\Projects\Microsoft\Cloud Power FY12\Design\Icons\PNGs\Server_2.png"/>
                <p:cNvPicPr>
                  <a:picLocks noChangeAspect="1" noChangeArrowheads="1"/>
                </p:cNvPicPr>
                <p:nvPr/>
              </p:nvPicPr>
              <p:blipFill rotWithShape="1">
                <a:blip r:embed="rId10" cstate="print">
                  <a:lum bright="100000"/>
                  <a:extLst>
                    <a:ext uri="{BEBA8EAE-BF5A-486C-A8C5-ECC9F3942E4B}">
                      <a14:imgProps xmlns:a14="http://schemas.microsoft.com/office/drawing/2010/main">
                        <a14:imgLayer r:embed="rId11">
                          <a14:imgEffect>
                            <a14:colorTemperature colorTemp="1500"/>
                          </a14:imgEffect>
                        </a14:imgLayer>
                      </a14:imgProps>
                    </a:ext>
                  </a:extLst>
                </a:blip>
                <a:srcRect l="27619" t="9540" r="26586" b="9151"/>
                <a:stretch/>
              </p:blipFill>
              <p:spPr bwMode="auto">
                <a:xfrm>
                  <a:off x="3537558" y="1444626"/>
                  <a:ext cx="589660" cy="916080"/>
                </a:xfrm>
                <a:prstGeom prst="rect">
                  <a:avLst/>
                </a:prstGeom>
                <a:noFill/>
                <a:effectLst>
                  <a:outerShdw blurRad="50800" dist="12700" sx="103000" sy="103000" algn="ctr" rotWithShape="0">
                    <a:prstClr val="black">
                      <a:alpha val="40000"/>
                    </a:prstClr>
                  </a:outerShdw>
                </a:effectLst>
              </p:spPr>
            </p:pic>
            <p:pic>
              <p:nvPicPr>
                <p:cNvPr id="242" name="Picture 2" descr="\\MAGNUM\Projects\Microsoft\Cloud Power FY12\Design\Icons\PNGs\Server_2.png"/>
                <p:cNvPicPr>
                  <a:picLocks noChangeAspect="1" noChangeArrowheads="1"/>
                </p:cNvPicPr>
                <p:nvPr/>
              </p:nvPicPr>
              <p:blipFill rotWithShape="1">
                <a:blip r:embed="rId10" cstate="print">
                  <a:lum bright="100000"/>
                  <a:extLst>
                    <a:ext uri="{BEBA8EAE-BF5A-486C-A8C5-ECC9F3942E4B}">
                      <a14:imgProps xmlns:a14="http://schemas.microsoft.com/office/drawing/2010/main">
                        <a14:imgLayer r:embed="rId11">
                          <a14:imgEffect>
                            <a14:colorTemperature colorTemp="1500"/>
                          </a14:imgEffect>
                        </a14:imgLayer>
                      </a14:imgProps>
                    </a:ext>
                  </a:extLst>
                </a:blip>
                <a:srcRect l="27619" t="9540" r="26586" b="9151"/>
                <a:stretch/>
              </p:blipFill>
              <p:spPr bwMode="auto">
                <a:xfrm>
                  <a:off x="3127606" y="1581359"/>
                  <a:ext cx="589659" cy="916080"/>
                </a:xfrm>
                <a:prstGeom prst="rect">
                  <a:avLst/>
                </a:prstGeom>
                <a:noFill/>
                <a:effectLst>
                  <a:outerShdw blurRad="50800" dist="12700" sx="103000" sy="103000" algn="ctr" rotWithShape="0">
                    <a:prstClr val="black">
                      <a:alpha val="40000"/>
                    </a:prstClr>
                  </a:outerShdw>
                </a:effectLst>
              </p:spPr>
            </p:pic>
          </p:grpSp>
        </p:grpSp>
        <p:grpSp>
          <p:nvGrpSpPr>
            <p:cNvPr id="14" name="Group 224"/>
            <p:cNvGrpSpPr/>
            <p:nvPr/>
          </p:nvGrpSpPr>
          <p:grpSpPr>
            <a:xfrm>
              <a:off x="11004055" y="1904999"/>
              <a:ext cx="2012580" cy="2011680"/>
              <a:chOff x="11004055" y="1904999"/>
              <a:chExt cx="2012580" cy="2011680"/>
            </a:xfrm>
          </p:grpSpPr>
          <p:sp>
            <p:nvSpPr>
              <p:cNvPr id="234" name="Rectangle 233"/>
              <p:cNvSpPr/>
              <p:nvPr/>
            </p:nvSpPr>
            <p:spPr bwMode="auto">
              <a:xfrm>
                <a:off x="11004055"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b="1" dirty="0">
                    <a:gradFill>
                      <a:gsLst>
                        <a:gs pos="0">
                          <a:srgbClr val="FFFFFF"/>
                        </a:gs>
                        <a:gs pos="100000">
                          <a:srgbClr val="FFFFFF"/>
                        </a:gs>
                      </a:gsLst>
                      <a:lin ang="5400000" scaled="0"/>
                    </a:gradFill>
                    <a:latin typeface="楷体" pitchFamily="49" charset="-122"/>
                    <a:ea typeface="楷体" pitchFamily="49" charset="-122"/>
                  </a:rPr>
                  <a:t>编码和单元测试</a:t>
                </a:r>
                <a:endParaRPr lang="en-US" altLang="en-US" b="1" dirty="0">
                  <a:gradFill>
                    <a:gsLst>
                      <a:gs pos="0">
                        <a:srgbClr val="FFFFFF"/>
                      </a:gs>
                      <a:gs pos="100000">
                        <a:srgbClr val="FFFFFF"/>
                      </a:gs>
                    </a:gsLst>
                    <a:lin ang="5400000" scaled="0"/>
                  </a:gradFill>
                  <a:latin typeface="楷体" pitchFamily="49" charset="-122"/>
                  <a:ea typeface="楷体" pitchFamily="49" charset="-122"/>
                </a:endParaRPr>
              </a:p>
            </p:txBody>
          </p:sp>
          <p:sp>
            <p:nvSpPr>
              <p:cNvPr id="235" name="TextBox 234"/>
              <p:cNvSpPr txBox="1"/>
              <p:nvPr/>
            </p:nvSpPr>
            <p:spPr>
              <a:xfrm>
                <a:off x="1266022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6</a:t>
                </a:r>
              </a:p>
            </p:txBody>
          </p:sp>
          <p:pic>
            <p:nvPicPr>
              <p:cNvPr id="236" name="Picture 3" descr="\\SFP\Work\White_Whale\3-22036_Kuleen_Bharadwaj\PPT\3_PlatformVision_Kuleen\SFP_Art\Plane Slide\mon_notie.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1139211" y="1983751"/>
                <a:ext cx="746401" cy="875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5" name="Group 225"/>
            <p:cNvGrpSpPr/>
            <p:nvPr/>
          </p:nvGrpSpPr>
          <p:grpSpPr>
            <a:xfrm>
              <a:off x="13128666" y="1904999"/>
              <a:ext cx="2017182" cy="2011680"/>
              <a:chOff x="13128666" y="1904999"/>
              <a:chExt cx="2017182" cy="2011680"/>
            </a:xfrm>
          </p:grpSpPr>
          <p:sp>
            <p:nvSpPr>
              <p:cNvPr id="231" name="Rectangle 230"/>
              <p:cNvSpPr/>
              <p:nvPr/>
            </p:nvSpPr>
            <p:spPr bwMode="auto">
              <a:xfrm>
                <a:off x="13128666"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综合测试</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2" name="TextBox 231"/>
              <p:cNvSpPr txBox="1"/>
              <p:nvPr/>
            </p:nvSpPr>
            <p:spPr>
              <a:xfrm>
                <a:off x="1478943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7</a:t>
                </a:r>
              </a:p>
            </p:txBody>
          </p:sp>
          <p:pic>
            <p:nvPicPr>
              <p:cNvPr id="233" name="Picture 7" descr="\\MAGNUM\Projects\Microsoft\Cloud Power FY12\Design\ICONS_PNG\Physical_Virtual.png"/>
              <p:cNvPicPr>
                <a:picLocks noChangeAspect="1" noChangeArrowheads="1"/>
              </p:cNvPicPr>
              <p:nvPr/>
            </p:nvPicPr>
            <p:blipFill rotWithShape="1">
              <a:blip r:embed="rId13" cstate="print">
                <a:extLst>
                  <a:ext uri="{BEBA8EAE-BF5A-486C-A8C5-ECC9F3942E4B}">
                    <a14:imgProps xmlns:a14="http://schemas.microsoft.com/office/drawing/2010/main">
                      <a14:imgLayer r:embed="rId14">
                        <a14:imgEffect>
                          <a14:brightnessContrast bright="100000"/>
                        </a14:imgEffect>
                      </a14:imgLayer>
                    </a14:imgProps>
                  </a:ext>
                </a:extLst>
              </a:blip>
              <a:srcRect l="7856" t="39072" r="7907" b="5885"/>
              <a:stretch/>
            </p:blipFill>
            <p:spPr bwMode="auto">
              <a:xfrm>
                <a:off x="13200761" y="1984614"/>
                <a:ext cx="1275651" cy="833547"/>
              </a:xfrm>
              <a:prstGeom prst="rect">
                <a:avLst/>
              </a:prstGeom>
              <a:noFill/>
            </p:spPr>
          </p:pic>
        </p:grpSp>
        <p:grpSp>
          <p:nvGrpSpPr>
            <p:cNvPr id="16" name="Group 226"/>
            <p:cNvGrpSpPr/>
            <p:nvPr/>
          </p:nvGrpSpPr>
          <p:grpSpPr>
            <a:xfrm>
              <a:off x="15253277" y="1904999"/>
              <a:ext cx="2011680" cy="2011680"/>
              <a:chOff x="15253277" y="1904999"/>
              <a:chExt cx="2011680" cy="2011680"/>
            </a:xfrm>
          </p:grpSpPr>
          <p:sp>
            <p:nvSpPr>
              <p:cNvPr id="228" name="Rectangle 227"/>
              <p:cNvSpPr/>
              <p:nvPr/>
            </p:nvSpPr>
            <p:spPr bwMode="auto">
              <a:xfrm>
                <a:off x="15253277"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软件维护</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29" name="TextBox 228"/>
              <p:cNvSpPr txBox="1"/>
              <p:nvPr/>
            </p:nvSpPr>
            <p:spPr>
              <a:xfrm>
                <a:off x="16892363" y="1904999"/>
                <a:ext cx="356415" cy="615553"/>
              </a:xfrm>
              <a:prstGeom prst="rect">
                <a:avLst/>
              </a:prstGeom>
              <a:noFill/>
            </p:spPr>
            <p:txBody>
              <a:bodyPr wrap="none" lIns="0" tIns="0" rIns="45720" bIns="0" rtlCol="0">
                <a:spAutoFit/>
              </a:bodyPr>
              <a:lstStyle/>
              <a:p>
                <a:pPr algn="r"/>
                <a:r>
                  <a:rPr lang="en-US" sz="3000" b="1" dirty="0">
                    <a:solidFill>
                      <a:schemeClr val="tx2">
                        <a:lumMod val="75000"/>
                      </a:schemeClr>
                    </a:solidFill>
                  </a:rPr>
                  <a:t>8</a:t>
                </a:r>
              </a:p>
            </p:txBody>
          </p:sp>
          <p:pic>
            <p:nvPicPr>
              <p:cNvPr id="230" name="Picture 2"/>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5426772" y="2043731"/>
                <a:ext cx="640905" cy="77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17" name="Group 274"/>
          <p:cNvGrpSpPr/>
          <p:nvPr/>
        </p:nvGrpSpPr>
        <p:grpSpPr>
          <a:xfrm>
            <a:off x="285824" y="1428749"/>
            <a:ext cx="1517624" cy="1508760"/>
            <a:chOff x="2505611" y="1904999"/>
            <a:chExt cx="2022972" cy="2011680"/>
          </a:xfrm>
        </p:grpSpPr>
        <p:sp>
          <p:nvSpPr>
            <p:cNvPr id="276" name="Rectangle 275"/>
            <p:cNvSpPr/>
            <p:nvPr/>
          </p:nvSpPr>
          <p:spPr bwMode="auto">
            <a:xfrm>
              <a:off x="2505611" y="1904999"/>
              <a:ext cx="2011680" cy="201168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可行性研究</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77" name="TextBox 276"/>
            <p:cNvSpPr txBox="1"/>
            <p:nvPr/>
          </p:nvSpPr>
          <p:spPr>
            <a:xfrm>
              <a:off x="4172168" y="1904999"/>
              <a:ext cx="356415" cy="615553"/>
            </a:xfrm>
            <a:prstGeom prst="rect">
              <a:avLst/>
            </a:prstGeom>
            <a:noFill/>
          </p:spPr>
          <p:txBody>
            <a:bodyPr wrap="none" lIns="0" tIns="0" rIns="45720" bIns="0" rtlCol="0">
              <a:spAutoFit/>
            </a:bodyPr>
            <a:lstStyle/>
            <a:p>
              <a:r>
                <a:rPr lang="en-US" sz="3000" b="1" dirty="0">
                  <a:solidFill>
                    <a:srgbClr val="FFC000"/>
                  </a:solidFill>
                </a:rPr>
                <a:t>2</a:t>
              </a:r>
            </a:p>
          </p:txBody>
        </p:sp>
        <p:pic>
          <p:nvPicPr>
            <p:cNvPr id="278" name="Picture 277"/>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655779" y="1983751"/>
              <a:ext cx="883759" cy="875588"/>
            </a:xfrm>
            <a:prstGeom prst="rect">
              <a:avLst/>
            </a:prstGeom>
            <a:effectLst/>
          </p:spPr>
        </p:pic>
      </p:grpSp>
      <p:sp>
        <p:nvSpPr>
          <p:cNvPr id="72" name="Title 2"/>
          <p:cNvSpPr>
            <a:spLocks noGrp="1"/>
          </p:cNvSpPr>
          <p:nvPr>
            <p:ph type="title"/>
          </p:nvPr>
        </p:nvSpPr>
        <p:spPr/>
        <p:txBody>
          <a:bodyPr/>
          <a:lstStyle/>
          <a:p>
            <a:r>
              <a:rPr altLang="zh-CN" dirty="0"/>
              <a:t>1. 3 </a:t>
            </a:r>
            <a:r>
              <a:rPr lang="zh-CN" altLang="en-US" b="1" dirty="0">
                <a:latin typeface="楷体" pitchFamily="49" charset="-122"/>
                <a:ea typeface="楷体" pitchFamily="49" charset="-122"/>
              </a:rPr>
              <a:t>软件生命周期</a:t>
            </a:r>
            <a:endParaRPr lang="en-US" dirty="0"/>
          </a:p>
        </p:txBody>
      </p:sp>
    </p:spTree>
    <p:extLst>
      <p:ext uri="{BB962C8B-B14F-4D97-AF65-F5344CB8AC3E}">
        <p14:creationId xmlns:p14="http://schemas.microsoft.com/office/powerpoint/2010/main" val="1020590068"/>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4.38322E-6 4.44444E-6 L -0.17441 4.44444E-6 " pathEditMode="relative" rAng="0" ptsTypes="AA">
                                      <p:cBhvr>
                                        <p:cTn id="6" dur="1000" fill="hold"/>
                                        <p:tgtEl>
                                          <p:spTgt spid="2"/>
                                        </p:tgtEl>
                                        <p:attrNameLst>
                                          <p:attrName>ppt_x</p:attrName>
                                          <p:attrName>ppt_y</p:attrName>
                                        </p:attrNameLst>
                                      </p:cBhvr>
                                      <p:rCtr x="-8727" y="0"/>
                                    </p:animMotion>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down)">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decel="10000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anim calcmode="lin" valueType="num">
                                      <p:cBhvr additive="base">
                                        <p:cTn id="15" dur="1000" fill="hold"/>
                                        <p:tgtEl>
                                          <p:spTgt spid="99"/>
                                        </p:tgtEl>
                                        <p:attrNameLst>
                                          <p:attrName>ppt_x</p:attrName>
                                        </p:attrNameLst>
                                      </p:cBhvr>
                                      <p:tavLst>
                                        <p:tav tm="0">
                                          <p:val>
                                            <p:strVal val="1+#ppt_w/2"/>
                                          </p:val>
                                        </p:tav>
                                        <p:tav tm="100000">
                                          <p:val>
                                            <p:strVal val="#ppt_x"/>
                                          </p:val>
                                        </p:tav>
                                      </p:tavLst>
                                    </p:anim>
                                    <p:anim calcmode="lin" valueType="num">
                                      <p:cBhvr additive="base">
                                        <p:cTn id="16" dur="10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additive="base">
                                        <p:cTn id="21" dur="1000" fill="hold"/>
                                        <p:tgtEl>
                                          <p:spTgt spid="98"/>
                                        </p:tgtEl>
                                        <p:attrNameLst>
                                          <p:attrName>ppt_x</p:attrName>
                                        </p:attrNameLst>
                                      </p:cBhvr>
                                      <p:tavLst>
                                        <p:tav tm="0">
                                          <p:val>
                                            <p:strVal val="1+#ppt_w/2"/>
                                          </p:val>
                                        </p:tav>
                                        <p:tav tm="100000">
                                          <p:val>
                                            <p:strVal val="#ppt_x"/>
                                          </p:val>
                                        </p:tav>
                                      </p:tavLst>
                                    </p:anim>
                                    <p:anim calcmode="lin" valueType="num">
                                      <p:cBhvr additive="base">
                                        <p:cTn id="22" dur="1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decel="100000" fill="hold" grpId="0" nodeType="click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1000" fill="hold"/>
                                        <p:tgtEl>
                                          <p:spTgt spid="100"/>
                                        </p:tgtEl>
                                        <p:attrNameLst>
                                          <p:attrName>ppt_x</p:attrName>
                                        </p:attrNameLst>
                                      </p:cBhvr>
                                      <p:tavLst>
                                        <p:tav tm="0">
                                          <p:val>
                                            <p:strVal val="1+#ppt_w/2"/>
                                          </p:val>
                                        </p:tav>
                                        <p:tav tm="100000">
                                          <p:val>
                                            <p:strVal val="#ppt_x"/>
                                          </p:val>
                                        </p:tav>
                                      </p:tavLst>
                                    </p:anim>
                                    <p:anim calcmode="lin" valueType="num">
                                      <p:cBhvr additive="base">
                                        <p:cTn id="28" dur="10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100" grpId="0" animBg="1"/>
      <p:bldP spid="9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of Crosshairs" hidden="1"/>
          <p:cNvGrpSpPr/>
          <p:nvPr/>
        </p:nvGrpSpPr>
        <p:grpSpPr>
          <a:xfrm>
            <a:off x="696221" y="1839040"/>
            <a:ext cx="18220964" cy="688181"/>
            <a:chOff x="928053" y="4429828"/>
            <a:chExt cx="24288292" cy="917575"/>
          </a:xfrm>
        </p:grpSpPr>
        <p:sp>
          <p:nvSpPr>
            <p:cNvPr id="18" name="Crosshair"/>
            <p:cNvSpPr>
              <a:spLocks/>
            </p:cNvSpPr>
            <p:nvPr/>
          </p:nvSpPr>
          <p:spPr bwMode="auto">
            <a:xfrm>
              <a:off x="92805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Crosshair"/>
            <p:cNvSpPr>
              <a:spLocks/>
            </p:cNvSpPr>
            <p:nvPr/>
          </p:nvSpPr>
          <p:spPr bwMode="auto">
            <a:xfrm>
              <a:off x="3052664"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Crosshair"/>
            <p:cNvSpPr>
              <a:spLocks/>
            </p:cNvSpPr>
            <p:nvPr/>
          </p:nvSpPr>
          <p:spPr bwMode="auto">
            <a:xfrm>
              <a:off x="5177275"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Crosshair"/>
            <p:cNvSpPr>
              <a:spLocks/>
            </p:cNvSpPr>
            <p:nvPr/>
          </p:nvSpPr>
          <p:spPr bwMode="auto">
            <a:xfrm>
              <a:off x="7301886"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Crosshair"/>
            <p:cNvSpPr>
              <a:spLocks/>
            </p:cNvSpPr>
            <p:nvPr/>
          </p:nvSpPr>
          <p:spPr bwMode="auto">
            <a:xfrm>
              <a:off x="9426497"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Crosshair"/>
            <p:cNvSpPr>
              <a:spLocks/>
            </p:cNvSpPr>
            <p:nvPr/>
          </p:nvSpPr>
          <p:spPr bwMode="auto">
            <a:xfrm>
              <a:off x="11551108"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rosshair"/>
            <p:cNvSpPr>
              <a:spLocks/>
            </p:cNvSpPr>
            <p:nvPr/>
          </p:nvSpPr>
          <p:spPr bwMode="auto">
            <a:xfrm>
              <a:off x="13675719"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Crosshair"/>
            <p:cNvSpPr>
              <a:spLocks/>
            </p:cNvSpPr>
            <p:nvPr/>
          </p:nvSpPr>
          <p:spPr bwMode="auto">
            <a:xfrm>
              <a:off x="1580033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Crosshair"/>
            <p:cNvSpPr>
              <a:spLocks/>
            </p:cNvSpPr>
            <p:nvPr/>
          </p:nvSpPr>
          <p:spPr bwMode="auto">
            <a:xfrm>
              <a:off x="17924941"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Crosshair"/>
            <p:cNvSpPr>
              <a:spLocks/>
            </p:cNvSpPr>
            <p:nvPr/>
          </p:nvSpPr>
          <p:spPr bwMode="auto">
            <a:xfrm>
              <a:off x="20049552"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Crosshair"/>
            <p:cNvSpPr>
              <a:spLocks/>
            </p:cNvSpPr>
            <p:nvPr/>
          </p:nvSpPr>
          <p:spPr bwMode="auto">
            <a:xfrm>
              <a:off x="2217416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Crosshair"/>
            <p:cNvSpPr>
              <a:spLocks/>
            </p:cNvSpPr>
            <p:nvPr/>
          </p:nvSpPr>
          <p:spPr bwMode="auto">
            <a:xfrm>
              <a:off x="2429877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Title 2"/>
          <p:cNvSpPr>
            <a:spLocks noGrp="1"/>
          </p:cNvSpPr>
          <p:nvPr>
            <p:ph type="title"/>
          </p:nvPr>
        </p:nvSpPr>
        <p:spPr>
          <a:xfrm>
            <a:off x="285825" y="171450"/>
            <a:ext cx="6280916" cy="457049"/>
          </a:xfrm>
        </p:spPr>
        <p:txBody>
          <a:bodyPr/>
          <a:lstStyle/>
          <a:p>
            <a:r>
              <a:rPr altLang="zh-CN" dirty="0"/>
              <a:t>1. 3 </a:t>
            </a:r>
            <a:r>
              <a:rPr lang="zh-CN" altLang="en-US" b="1" dirty="0">
                <a:latin typeface="楷体" pitchFamily="49" charset="-122"/>
                <a:ea typeface="楷体" pitchFamily="49" charset="-122"/>
              </a:rPr>
              <a:t>软件生命周期</a:t>
            </a:r>
            <a:endParaRPr lang="en-US" dirty="0"/>
          </a:p>
        </p:txBody>
      </p:sp>
      <p:sp>
        <p:nvSpPr>
          <p:cNvPr id="98" name="Rectangle 97"/>
          <p:cNvSpPr/>
          <p:nvPr/>
        </p:nvSpPr>
        <p:spPr bwMode="auto">
          <a:xfrm>
            <a:off x="285824" y="3552453"/>
            <a:ext cx="7870324"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用户和软件开发人员之间的断层</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sp>
        <p:nvSpPr>
          <p:cNvPr id="99" name="Rectangle 98"/>
          <p:cNvSpPr/>
          <p:nvPr/>
        </p:nvSpPr>
        <p:spPr bwMode="auto">
          <a:xfrm>
            <a:off x="285824" y="3017520"/>
            <a:ext cx="7870324" cy="453683"/>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关键问题：为了解决这个问题，系统必须做什么</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00" name="Rectangle 99"/>
          <p:cNvSpPr/>
          <p:nvPr/>
        </p:nvSpPr>
        <p:spPr bwMode="auto">
          <a:xfrm>
            <a:off x="285824" y="4104610"/>
            <a:ext cx="7870324"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通过双方密切配合，形成系统逻辑模型，撰写规格说明书</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3" name="Group 212"/>
          <p:cNvGrpSpPr/>
          <p:nvPr/>
        </p:nvGrpSpPr>
        <p:grpSpPr>
          <a:xfrm>
            <a:off x="-1311572" y="1428749"/>
            <a:ext cx="12658920" cy="1508760"/>
            <a:chOff x="381000" y="1904999"/>
            <a:chExt cx="16874164" cy="2011680"/>
          </a:xfrm>
        </p:grpSpPr>
        <p:grpSp>
          <p:nvGrpSpPr>
            <p:cNvPr id="7" name="Group 216"/>
            <p:cNvGrpSpPr/>
            <p:nvPr/>
          </p:nvGrpSpPr>
          <p:grpSpPr>
            <a:xfrm>
              <a:off x="4630222" y="1904999"/>
              <a:ext cx="2026976" cy="2011680"/>
              <a:chOff x="4630222" y="1904999"/>
              <a:chExt cx="2026976" cy="2011680"/>
            </a:xfrm>
          </p:grpSpPr>
          <p:sp>
            <p:nvSpPr>
              <p:cNvPr id="257" name="Rectangle 256"/>
              <p:cNvSpPr/>
              <p:nvPr/>
            </p:nvSpPr>
            <p:spPr bwMode="auto">
              <a:xfrm>
                <a:off x="4630222"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需求分析</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8" name="TextBox 257"/>
              <p:cNvSpPr txBox="1"/>
              <p:nvPr/>
            </p:nvSpPr>
            <p:spPr>
              <a:xfrm>
                <a:off x="630078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3</a:t>
                </a:r>
              </a:p>
            </p:txBody>
          </p:sp>
          <p:pic>
            <p:nvPicPr>
              <p:cNvPr id="259" name="Picture 4" descr="\\MAGNUM\Projects\Microsoft\Cloud Power FY12\Design\ICONS_PNG\Check_mark.png"/>
              <p:cNvPicPr>
                <a:picLocks noChangeAspect="1" noChangeArrowheads="1"/>
              </p:cNvPicPr>
              <p:nvPr/>
            </p:nvPicPr>
            <p:blipFill rotWithShape="1">
              <a:blip r:embed="rId4" cstate="print">
                <a:lum bright="100000"/>
              </a:blip>
              <a:srcRect t="11515"/>
              <a:stretch/>
            </p:blipFill>
            <p:spPr bwMode="auto">
              <a:xfrm>
                <a:off x="4669492" y="1927464"/>
                <a:ext cx="1253470" cy="1109124"/>
              </a:xfrm>
              <a:prstGeom prst="rect">
                <a:avLst/>
              </a:prstGeom>
              <a:noFill/>
            </p:spPr>
          </p:pic>
        </p:grpSp>
        <p:grpSp>
          <p:nvGrpSpPr>
            <p:cNvPr id="9" name="Group 218"/>
            <p:cNvGrpSpPr/>
            <p:nvPr/>
          </p:nvGrpSpPr>
          <p:grpSpPr>
            <a:xfrm>
              <a:off x="2505611" y="1904999"/>
              <a:ext cx="2022972" cy="2011680"/>
              <a:chOff x="2505611" y="1904999"/>
              <a:chExt cx="2022972" cy="2011680"/>
            </a:xfrm>
          </p:grpSpPr>
          <p:sp>
            <p:nvSpPr>
              <p:cNvPr id="251" name="Rectangle 250"/>
              <p:cNvSpPr/>
              <p:nvPr/>
            </p:nvSpPr>
            <p:spPr bwMode="auto">
              <a:xfrm>
                <a:off x="2505611"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需求分析</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2" name="TextBox 251"/>
              <p:cNvSpPr txBox="1"/>
              <p:nvPr/>
            </p:nvSpPr>
            <p:spPr>
              <a:xfrm>
                <a:off x="4172168"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2</a:t>
                </a:r>
              </a:p>
            </p:txBody>
          </p:sp>
          <p:pic>
            <p:nvPicPr>
              <p:cNvPr id="253" name="Picture 252"/>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655779" y="1983751"/>
                <a:ext cx="883759" cy="875588"/>
              </a:xfrm>
              <a:prstGeom prst="rect">
                <a:avLst/>
              </a:prstGeom>
              <a:effectLst/>
            </p:spPr>
          </p:pic>
        </p:grpSp>
        <p:grpSp>
          <p:nvGrpSpPr>
            <p:cNvPr id="10" name="Group 219"/>
            <p:cNvGrpSpPr/>
            <p:nvPr/>
          </p:nvGrpSpPr>
          <p:grpSpPr>
            <a:xfrm>
              <a:off x="381000" y="1904999"/>
              <a:ext cx="2026976" cy="2011680"/>
              <a:chOff x="381000" y="1904999"/>
              <a:chExt cx="2026976" cy="2011680"/>
            </a:xfrm>
          </p:grpSpPr>
          <p:sp>
            <p:nvSpPr>
              <p:cNvPr id="248" name="Rectangle 247"/>
              <p:cNvSpPr/>
              <p:nvPr/>
            </p:nvSpPr>
            <p:spPr bwMode="auto">
              <a:xfrm>
                <a:off x="381000"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问题定义</a:t>
                </a:r>
                <a:endParaRPr 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49" name="TextBox 248"/>
              <p:cNvSpPr txBox="1"/>
              <p:nvPr/>
            </p:nvSpPr>
            <p:spPr>
              <a:xfrm>
                <a:off x="2051561"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1</a:t>
                </a:r>
              </a:p>
            </p:txBody>
          </p:sp>
          <p:pic>
            <p:nvPicPr>
              <p:cNvPr id="250" name="Picture 24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299" y="2057549"/>
                <a:ext cx="880541" cy="880541"/>
              </a:xfrm>
              <a:prstGeom prst="rect">
                <a:avLst/>
              </a:prstGeom>
            </p:spPr>
          </p:pic>
        </p:grpSp>
        <p:grpSp>
          <p:nvGrpSpPr>
            <p:cNvPr id="11" name="Group 220"/>
            <p:cNvGrpSpPr/>
            <p:nvPr/>
          </p:nvGrpSpPr>
          <p:grpSpPr>
            <a:xfrm>
              <a:off x="8879444" y="1904999"/>
              <a:ext cx="2012580" cy="2011680"/>
              <a:chOff x="8879444" y="1904999"/>
              <a:chExt cx="2012580" cy="2011680"/>
            </a:xfrm>
          </p:grpSpPr>
          <p:sp>
            <p:nvSpPr>
              <p:cNvPr id="241" name="Rectangle 240"/>
              <p:cNvSpPr/>
              <p:nvPr/>
            </p:nvSpPr>
            <p:spPr bwMode="auto">
              <a:xfrm>
                <a:off x="8879444"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详细设计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42" name="TextBox 241"/>
              <p:cNvSpPr txBox="1"/>
              <p:nvPr/>
            </p:nvSpPr>
            <p:spPr>
              <a:xfrm>
                <a:off x="10535609"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5</a:t>
                </a:r>
              </a:p>
            </p:txBody>
          </p:sp>
          <p:grpSp>
            <p:nvGrpSpPr>
              <p:cNvPr id="12" name="Group 242"/>
              <p:cNvGrpSpPr/>
              <p:nvPr/>
            </p:nvGrpSpPr>
            <p:grpSpPr>
              <a:xfrm>
                <a:off x="9098012" y="2146879"/>
                <a:ext cx="958800" cy="671282"/>
                <a:chOff x="7792432" y="3461097"/>
                <a:chExt cx="568902" cy="299861"/>
              </a:xfrm>
            </p:grpSpPr>
            <p:sp>
              <p:nvSpPr>
                <p:cNvPr id="244"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9"/>
                <p:cNvSpPr>
                  <a:spLocks noChangeArrowheads="1"/>
                </p:cNvSpPr>
                <p:nvPr/>
              </p:nvSpPr>
              <p:spPr bwMode="auto">
                <a:xfrm>
                  <a:off x="7891463" y="3675653"/>
                  <a:ext cx="212661"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9"/>
                <p:cNvSpPr>
                  <a:spLocks noChangeArrowheads="1"/>
                </p:cNvSpPr>
                <p:nvPr/>
              </p:nvSpPr>
              <p:spPr bwMode="auto">
                <a:xfrm>
                  <a:off x="7792432" y="3675653"/>
                  <a:ext cx="27432"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Rectangle 9"/>
                <p:cNvSpPr>
                  <a:spLocks noChangeArrowheads="1"/>
                </p:cNvSpPr>
                <p:nvPr/>
              </p:nvSpPr>
              <p:spPr bwMode="auto">
                <a:xfrm>
                  <a:off x="7832804" y="3675653"/>
                  <a:ext cx="45719"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221"/>
            <p:cNvGrpSpPr/>
            <p:nvPr/>
          </p:nvGrpSpPr>
          <p:grpSpPr>
            <a:xfrm>
              <a:off x="6754833" y="1904999"/>
              <a:ext cx="2022972" cy="2011680"/>
              <a:chOff x="6754833" y="1904999"/>
              <a:chExt cx="2022972" cy="2011680"/>
            </a:xfrm>
          </p:grpSpPr>
          <p:sp>
            <p:nvSpPr>
              <p:cNvPr id="235" name="Rectangle 234"/>
              <p:cNvSpPr/>
              <p:nvPr/>
            </p:nvSpPr>
            <p:spPr bwMode="auto">
              <a:xfrm>
                <a:off x="6754833"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总体设计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6" name="TextBox 235"/>
              <p:cNvSpPr txBox="1"/>
              <p:nvPr/>
            </p:nvSpPr>
            <p:spPr>
              <a:xfrm>
                <a:off x="842139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4</a:t>
                </a:r>
              </a:p>
            </p:txBody>
          </p:sp>
          <p:grpSp>
            <p:nvGrpSpPr>
              <p:cNvPr id="14" name="Group 236"/>
              <p:cNvGrpSpPr/>
              <p:nvPr>
                <p:custDataLst>
                  <p:tags r:id="rId1"/>
                </p:custDataLst>
              </p:nvPr>
            </p:nvGrpSpPr>
            <p:grpSpPr>
              <a:xfrm>
                <a:off x="6856412" y="1967341"/>
                <a:ext cx="1105890" cy="850820"/>
                <a:chOff x="3127606" y="1031618"/>
                <a:chExt cx="1905261" cy="1465821"/>
              </a:xfrm>
            </p:grpSpPr>
            <p:pic>
              <p:nvPicPr>
                <p:cNvPr id="238" name="Picture 6" descr="\\MAGNUM\Projects\Microsoft\Cloud Power FY12\Design\ICONS_PNG\Cloud.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Lst>
                </a:blip>
                <a:srcRect t="15452" b="16319"/>
                <a:stretch/>
              </p:blipFill>
              <p:spPr bwMode="auto">
                <a:xfrm>
                  <a:off x="3423223" y="1031618"/>
                  <a:ext cx="1609644" cy="1098248"/>
                </a:xfrm>
                <a:prstGeom prst="rect">
                  <a:avLst/>
                </a:prstGeom>
                <a:noFill/>
              </p:spPr>
            </p:pic>
            <p:pic>
              <p:nvPicPr>
                <p:cNvPr id="239" name="Picture 2" descr="\\MAGNUM\Projects\Microsoft\Cloud Power FY12\Design\Icons\PNGs\Server_2.png"/>
                <p:cNvPicPr>
                  <a:picLocks noChangeAspect="1" noChangeArrowheads="1"/>
                </p:cNvPicPr>
                <p:nvPr/>
              </p:nvPicPr>
              <p:blipFill rotWithShape="1">
                <a:blip r:embed="rId9" cstate="print">
                  <a:lum bright="100000"/>
                  <a:extLst>
                    <a:ext uri="{BEBA8EAE-BF5A-486C-A8C5-ECC9F3942E4B}">
                      <a14:imgProps xmlns:a14="http://schemas.microsoft.com/office/drawing/2010/main">
                        <a14:imgLayer r:embed="rId10">
                          <a14:imgEffect>
                            <a14:colorTemperature colorTemp="1500"/>
                          </a14:imgEffect>
                        </a14:imgLayer>
                      </a14:imgProps>
                    </a:ext>
                  </a:extLst>
                </a:blip>
                <a:srcRect l="27619" t="9540" r="26586" b="9151"/>
                <a:stretch/>
              </p:blipFill>
              <p:spPr bwMode="auto">
                <a:xfrm>
                  <a:off x="3537558" y="1444626"/>
                  <a:ext cx="589660" cy="916080"/>
                </a:xfrm>
                <a:prstGeom prst="rect">
                  <a:avLst/>
                </a:prstGeom>
                <a:noFill/>
                <a:effectLst>
                  <a:outerShdw blurRad="50800" dist="12700" sx="103000" sy="103000" algn="ctr" rotWithShape="0">
                    <a:prstClr val="black">
                      <a:alpha val="40000"/>
                    </a:prstClr>
                  </a:outerShdw>
                </a:effectLst>
              </p:spPr>
            </p:pic>
            <p:pic>
              <p:nvPicPr>
                <p:cNvPr id="240" name="Picture 2" descr="\\MAGNUM\Projects\Microsoft\Cloud Power FY12\Design\Icons\PNGs\Server_2.png"/>
                <p:cNvPicPr>
                  <a:picLocks noChangeAspect="1" noChangeArrowheads="1"/>
                </p:cNvPicPr>
                <p:nvPr/>
              </p:nvPicPr>
              <p:blipFill rotWithShape="1">
                <a:blip r:embed="rId9" cstate="print">
                  <a:lum bright="100000"/>
                  <a:extLst>
                    <a:ext uri="{BEBA8EAE-BF5A-486C-A8C5-ECC9F3942E4B}">
                      <a14:imgProps xmlns:a14="http://schemas.microsoft.com/office/drawing/2010/main">
                        <a14:imgLayer r:embed="rId10">
                          <a14:imgEffect>
                            <a14:colorTemperature colorTemp="1500"/>
                          </a14:imgEffect>
                        </a14:imgLayer>
                      </a14:imgProps>
                    </a:ext>
                  </a:extLst>
                </a:blip>
                <a:srcRect l="27619" t="9540" r="26586" b="9151"/>
                <a:stretch/>
              </p:blipFill>
              <p:spPr bwMode="auto">
                <a:xfrm>
                  <a:off x="3127606" y="1581359"/>
                  <a:ext cx="589659" cy="916080"/>
                </a:xfrm>
                <a:prstGeom prst="rect">
                  <a:avLst/>
                </a:prstGeom>
                <a:noFill/>
                <a:effectLst>
                  <a:outerShdw blurRad="50800" dist="12700" sx="103000" sy="103000" algn="ctr" rotWithShape="0">
                    <a:prstClr val="black">
                      <a:alpha val="40000"/>
                    </a:prstClr>
                  </a:outerShdw>
                </a:effectLst>
              </p:spPr>
            </p:pic>
          </p:grpSp>
        </p:grpSp>
        <p:grpSp>
          <p:nvGrpSpPr>
            <p:cNvPr id="15" name="Group 222"/>
            <p:cNvGrpSpPr/>
            <p:nvPr/>
          </p:nvGrpSpPr>
          <p:grpSpPr>
            <a:xfrm>
              <a:off x="11004055" y="1904999"/>
              <a:ext cx="2012580" cy="2011680"/>
              <a:chOff x="11004055" y="1904999"/>
              <a:chExt cx="2012580" cy="2011680"/>
            </a:xfrm>
          </p:grpSpPr>
          <p:sp>
            <p:nvSpPr>
              <p:cNvPr id="232" name="Rectangle 231"/>
              <p:cNvSpPr/>
              <p:nvPr/>
            </p:nvSpPr>
            <p:spPr bwMode="auto">
              <a:xfrm>
                <a:off x="11004055"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b="1" dirty="0">
                    <a:gradFill>
                      <a:gsLst>
                        <a:gs pos="0">
                          <a:srgbClr val="FFFFFF"/>
                        </a:gs>
                        <a:gs pos="100000">
                          <a:srgbClr val="FFFFFF"/>
                        </a:gs>
                      </a:gsLst>
                      <a:lin ang="5400000" scaled="0"/>
                    </a:gradFill>
                    <a:latin typeface="楷体" pitchFamily="49" charset="-122"/>
                    <a:ea typeface="楷体" pitchFamily="49" charset="-122"/>
                  </a:rPr>
                  <a:t>编码和单元测试</a:t>
                </a:r>
                <a:endParaRPr lang="en-US" altLang="en-US" b="1" dirty="0">
                  <a:gradFill>
                    <a:gsLst>
                      <a:gs pos="0">
                        <a:srgbClr val="FFFFFF"/>
                      </a:gs>
                      <a:gs pos="100000">
                        <a:srgbClr val="FFFFFF"/>
                      </a:gs>
                    </a:gsLst>
                    <a:lin ang="5400000" scaled="0"/>
                  </a:gradFill>
                  <a:latin typeface="楷体" pitchFamily="49" charset="-122"/>
                  <a:ea typeface="楷体" pitchFamily="49" charset="-122"/>
                </a:endParaRPr>
              </a:p>
            </p:txBody>
          </p:sp>
          <p:sp>
            <p:nvSpPr>
              <p:cNvPr id="233" name="TextBox 232"/>
              <p:cNvSpPr txBox="1"/>
              <p:nvPr/>
            </p:nvSpPr>
            <p:spPr>
              <a:xfrm>
                <a:off x="1266022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6</a:t>
                </a:r>
              </a:p>
            </p:txBody>
          </p:sp>
          <p:pic>
            <p:nvPicPr>
              <p:cNvPr id="234" name="Picture 3" descr="\\SFP\Work\White_Whale\3-22036_Kuleen_Bharadwaj\PPT\3_PlatformVision_Kuleen\SFP_Art\Plane Slide\mon_noti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39211" y="1983751"/>
                <a:ext cx="746401" cy="875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223"/>
            <p:cNvGrpSpPr/>
            <p:nvPr/>
          </p:nvGrpSpPr>
          <p:grpSpPr>
            <a:xfrm>
              <a:off x="13128666" y="1904999"/>
              <a:ext cx="2017182" cy="2011680"/>
              <a:chOff x="13128666" y="1904999"/>
              <a:chExt cx="2017182" cy="2011680"/>
            </a:xfrm>
          </p:grpSpPr>
          <p:sp>
            <p:nvSpPr>
              <p:cNvPr id="229" name="Rectangle 228"/>
              <p:cNvSpPr/>
              <p:nvPr/>
            </p:nvSpPr>
            <p:spPr bwMode="auto">
              <a:xfrm>
                <a:off x="13128666"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综合测试</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0" name="TextBox 229"/>
              <p:cNvSpPr txBox="1"/>
              <p:nvPr/>
            </p:nvSpPr>
            <p:spPr>
              <a:xfrm>
                <a:off x="1478943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7</a:t>
                </a:r>
              </a:p>
            </p:txBody>
          </p:sp>
          <p:pic>
            <p:nvPicPr>
              <p:cNvPr id="231" name="Picture 7" descr="\\MAGNUM\Projects\Microsoft\Cloud Power FY12\Design\ICONS_PNG\Physical_Virtual.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Lst>
              </a:blip>
              <a:srcRect l="7856" t="39072" r="7907" b="5885"/>
              <a:stretch/>
            </p:blipFill>
            <p:spPr bwMode="auto">
              <a:xfrm>
                <a:off x="13200761" y="1984614"/>
                <a:ext cx="1275651" cy="833547"/>
              </a:xfrm>
              <a:prstGeom prst="rect">
                <a:avLst/>
              </a:prstGeom>
              <a:noFill/>
            </p:spPr>
          </p:pic>
        </p:grpSp>
        <p:grpSp>
          <p:nvGrpSpPr>
            <p:cNvPr id="17" name="Group 224"/>
            <p:cNvGrpSpPr/>
            <p:nvPr/>
          </p:nvGrpSpPr>
          <p:grpSpPr>
            <a:xfrm>
              <a:off x="15243484" y="1904999"/>
              <a:ext cx="2011680" cy="2011680"/>
              <a:chOff x="15243484" y="1904999"/>
              <a:chExt cx="2011680" cy="2011680"/>
            </a:xfrm>
          </p:grpSpPr>
          <p:sp>
            <p:nvSpPr>
              <p:cNvPr id="226" name="Rectangle 225"/>
              <p:cNvSpPr/>
              <p:nvPr/>
            </p:nvSpPr>
            <p:spPr bwMode="auto">
              <a:xfrm>
                <a:off x="15243484"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软件维护</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27" name="TextBox 226"/>
              <p:cNvSpPr txBox="1"/>
              <p:nvPr/>
            </p:nvSpPr>
            <p:spPr>
              <a:xfrm>
                <a:off x="16882570" y="1904999"/>
                <a:ext cx="356415" cy="615553"/>
              </a:xfrm>
              <a:prstGeom prst="rect">
                <a:avLst/>
              </a:prstGeom>
              <a:noFill/>
            </p:spPr>
            <p:txBody>
              <a:bodyPr wrap="none" lIns="0" tIns="0" rIns="45720" bIns="0" rtlCol="0">
                <a:spAutoFit/>
              </a:bodyPr>
              <a:lstStyle/>
              <a:p>
                <a:pPr algn="r"/>
                <a:r>
                  <a:rPr lang="en-US" sz="3000" b="1" dirty="0">
                    <a:solidFill>
                      <a:schemeClr val="tx2">
                        <a:lumMod val="75000"/>
                      </a:schemeClr>
                    </a:solidFill>
                  </a:rPr>
                  <a:t>8</a:t>
                </a:r>
              </a:p>
            </p:txBody>
          </p:sp>
          <p:pic>
            <p:nvPicPr>
              <p:cNvPr id="228"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16979" y="2043731"/>
                <a:ext cx="640905" cy="77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0" name="Group 276"/>
          <p:cNvGrpSpPr/>
          <p:nvPr/>
        </p:nvGrpSpPr>
        <p:grpSpPr>
          <a:xfrm>
            <a:off x="285824" y="1428749"/>
            <a:ext cx="1520628" cy="1508760"/>
            <a:chOff x="4630222" y="1904999"/>
            <a:chExt cx="2026976" cy="2011680"/>
          </a:xfrm>
        </p:grpSpPr>
        <p:sp>
          <p:nvSpPr>
            <p:cNvPr id="317" name="Rectangle 316"/>
            <p:cNvSpPr/>
            <p:nvPr/>
          </p:nvSpPr>
          <p:spPr bwMode="auto">
            <a:xfrm>
              <a:off x="4630222" y="1904999"/>
              <a:ext cx="2011680" cy="201168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需求分析</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318" name="TextBox 317"/>
            <p:cNvSpPr txBox="1"/>
            <p:nvPr/>
          </p:nvSpPr>
          <p:spPr>
            <a:xfrm>
              <a:off x="6300783" y="1904999"/>
              <a:ext cx="356415" cy="615553"/>
            </a:xfrm>
            <a:prstGeom prst="rect">
              <a:avLst/>
            </a:prstGeom>
            <a:noFill/>
          </p:spPr>
          <p:txBody>
            <a:bodyPr wrap="none" lIns="0" tIns="0" rIns="45720" bIns="0" rtlCol="0">
              <a:spAutoFit/>
            </a:bodyPr>
            <a:lstStyle/>
            <a:p>
              <a:r>
                <a:rPr lang="en-US" sz="3000" b="1" dirty="0">
                  <a:solidFill>
                    <a:srgbClr val="FFC000"/>
                  </a:solidFill>
                </a:rPr>
                <a:t>3</a:t>
              </a:r>
            </a:p>
          </p:txBody>
        </p:sp>
        <p:pic>
          <p:nvPicPr>
            <p:cNvPr id="319" name="Picture 4" descr="\\MAGNUM\Projects\Microsoft\Cloud Power FY12\Design\ICONS_PNG\Check_mark.png"/>
            <p:cNvPicPr>
              <a:picLocks noChangeAspect="1" noChangeArrowheads="1"/>
            </p:cNvPicPr>
            <p:nvPr/>
          </p:nvPicPr>
          <p:blipFill rotWithShape="1">
            <a:blip r:embed="rId4" cstate="print">
              <a:lum bright="100000"/>
            </a:blip>
            <a:srcRect t="11515"/>
            <a:stretch/>
          </p:blipFill>
          <p:spPr bwMode="auto">
            <a:xfrm>
              <a:off x="4669492" y="1927464"/>
              <a:ext cx="1253470" cy="1109124"/>
            </a:xfrm>
            <a:prstGeom prst="rect">
              <a:avLst/>
            </a:prstGeom>
            <a:noFill/>
          </p:spPr>
        </p:pic>
      </p:grpSp>
    </p:spTree>
    <p:extLst>
      <p:ext uri="{BB962C8B-B14F-4D97-AF65-F5344CB8AC3E}">
        <p14:creationId xmlns:p14="http://schemas.microsoft.com/office/powerpoint/2010/main" val="32137708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4.38322E-6 4.44444E-6 L -0.17441 4.44444E-6 " pathEditMode="relative" rAng="0" ptsTypes="AA">
                                      <p:cBhvr>
                                        <p:cTn id="6" dur="1000" fill="hold"/>
                                        <p:tgtEl>
                                          <p:spTgt spid="3"/>
                                        </p:tgtEl>
                                        <p:attrNameLst>
                                          <p:attrName>ppt_x</p:attrName>
                                          <p:attrName>ppt_y</p:attrName>
                                        </p:attrNameLst>
                                      </p:cBhvr>
                                      <p:rCtr x="-8727" y="0"/>
                                    </p:animMotion>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decel="10000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anim calcmode="lin" valueType="num">
                                      <p:cBhvr additive="base">
                                        <p:cTn id="15" dur="1000" fill="hold"/>
                                        <p:tgtEl>
                                          <p:spTgt spid="99"/>
                                        </p:tgtEl>
                                        <p:attrNameLst>
                                          <p:attrName>ppt_x</p:attrName>
                                        </p:attrNameLst>
                                      </p:cBhvr>
                                      <p:tavLst>
                                        <p:tav tm="0">
                                          <p:val>
                                            <p:strVal val="1+#ppt_w/2"/>
                                          </p:val>
                                        </p:tav>
                                        <p:tav tm="100000">
                                          <p:val>
                                            <p:strVal val="#ppt_x"/>
                                          </p:val>
                                        </p:tav>
                                      </p:tavLst>
                                    </p:anim>
                                    <p:anim calcmode="lin" valueType="num">
                                      <p:cBhvr additive="base">
                                        <p:cTn id="16" dur="10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additive="base">
                                        <p:cTn id="21" dur="1000" fill="hold"/>
                                        <p:tgtEl>
                                          <p:spTgt spid="98"/>
                                        </p:tgtEl>
                                        <p:attrNameLst>
                                          <p:attrName>ppt_x</p:attrName>
                                        </p:attrNameLst>
                                      </p:cBhvr>
                                      <p:tavLst>
                                        <p:tav tm="0">
                                          <p:val>
                                            <p:strVal val="1+#ppt_w/2"/>
                                          </p:val>
                                        </p:tav>
                                        <p:tav tm="100000">
                                          <p:val>
                                            <p:strVal val="#ppt_x"/>
                                          </p:val>
                                        </p:tav>
                                      </p:tavLst>
                                    </p:anim>
                                    <p:anim calcmode="lin" valueType="num">
                                      <p:cBhvr additive="base">
                                        <p:cTn id="22" dur="1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decel="100000" fill="hold" grpId="0" nodeType="clickEffect">
                                  <p:stCondLst>
                                    <p:cond delay="0"/>
                                  </p:stCondLst>
                                  <p:childTnLst>
                                    <p:set>
                                      <p:cBhvr>
                                        <p:cTn id="26" dur="1" fill="hold">
                                          <p:stCondLst>
                                            <p:cond delay="0"/>
                                          </p:stCondLst>
                                        </p:cTn>
                                        <p:tgtEl>
                                          <p:spTgt spid="100"/>
                                        </p:tgtEl>
                                        <p:attrNameLst>
                                          <p:attrName>style.visibility</p:attrName>
                                        </p:attrNameLst>
                                      </p:cBhvr>
                                      <p:to>
                                        <p:strVal val="visible"/>
                                      </p:to>
                                    </p:set>
                                    <p:anim calcmode="lin" valueType="num">
                                      <p:cBhvr additive="base">
                                        <p:cTn id="27" dur="1000" fill="hold"/>
                                        <p:tgtEl>
                                          <p:spTgt spid="100"/>
                                        </p:tgtEl>
                                        <p:attrNameLst>
                                          <p:attrName>ppt_x</p:attrName>
                                        </p:attrNameLst>
                                      </p:cBhvr>
                                      <p:tavLst>
                                        <p:tav tm="0">
                                          <p:val>
                                            <p:strVal val="1+#ppt_w/2"/>
                                          </p:val>
                                        </p:tav>
                                        <p:tav tm="100000">
                                          <p:val>
                                            <p:strVal val="#ppt_x"/>
                                          </p:val>
                                        </p:tav>
                                      </p:tavLst>
                                    </p:anim>
                                    <p:anim calcmode="lin" valueType="num">
                                      <p:cBhvr additive="base">
                                        <p:cTn id="28" dur="1000" fill="hold"/>
                                        <p:tgtEl>
                                          <p:spTgt spid="10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10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of Crosshairs" hidden="1"/>
          <p:cNvGrpSpPr/>
          <p:nvPr/>
        </p:nvGrpSpPr>
        <p:grpSpPr>
          <a:xfrm>
            <a:off x="696221" y="1839040"/>
            <a:ext cx="18220964" cy="688181"/>
            <a:chOff x="928053" y="4429828"/>
            <a:chExt cx="24288292" cy="917575"/>
          </a:xfrm>
        </p:grpSpPr>
        <p:sp>
          <p:nvSpPr>
            <p:cNvPr id="18" name="Crosshair"/>
            <p:cNvSpPr>
              <a:spLocks/>
            </p:cNvSpPr>
            <p:nvPr/>
          </p:nvSpPr>
          <p:spPr bwMode="auto">
            <a:xfrm>
              <a:off x="92805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Crosshair"/>
            <p:cNvSpPr>
              <a:spLocks/>
            </p:cNvSpPr>
            <p:nvPr/>
          </p:nvSpPr>
          <p:spPr bwMode="auto">
            <a:xfrm>
              <a:off x="3052664"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Crosshair"/>
            <p:cNvSpPr>
              <a:spLocks/>
            </p:cNvSpPr>
            <p:nvPr/>
          </p:nvSpPr>
          <p:spPr bwMode="auto">
            <a:xfrm>
              <a:off x="5177275"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Crosshair"/>
            <p:cNvSpPr>
              <a:spLocks/>
            </p:cNvSpPr>
            <p:nvPr/>
          </p:nvSpPr>
          <p:spPr bwMode="auto">
            <a:xfrm>
              <a:off x="7301886"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Crosshair"/>
            <p:cNvSpPr>
              <a:spLocks/>
            </p:cNvSpPr>
            <p:nvPr/>
          </p:nvSpPr>
          <p:spPr bwMode="auto">
            <a:xfrm>
              <a:off x="9426497"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Crosshair"/>
            <p:cNvSpPr>
              <a:spLocks/>
            </p:cNvSpPr>
            <p:nvPr/>
          </p:nvSpPr>
          <p:spPr bwMode="auto">
            <a:xfrm>
              <a:off x="11551108"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rosshair"/>
            <p:cNvSpPr>
              <a:spLocks/>
            </p:cNvSpPr>
            <p:nvPr/>
          </p:nvSpPr>
          <p:spPr bwMode="auto">
            <a:xfrm>
              <a:off x="13675719"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Crosshair"/>
            <p:cNvSpPr>
              <a:spLocks/>
            </p:cNvSpPr>
            <p:nvPr/>
          </p:nvSpPr>
          <p:spPr bwMode="auto">
            <a:xfrm>
              <a:off x="1580033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Crosshair"/>
            <p:cNvSpPr>
              <a:spLocks/>
            </p:cNvSpPr>
            <p:nvPr/>
          </p:nvSpPr>
          <p:spPr bwMode="auto">
            <a:xfrm>
              <a:off x="17924941"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Crosshair"/>
            <p:cNvSpPr>
              <a:spLocks/>
            </p:cNvSpPr>
            <p:nvPr/>
          </p:nvSpPr>
          <p:spPr bwMode="auto">
            <a:xfrm>
              <a:off x="20049552"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Crosshair"/>
            <p:cNvSpPr>
              <a:spLocks/>
            </p:cNvSpPr>
            <p:nvPr/>
          </p:nvSpPr>
          <p:spPr bwMode="auto">
            <a:xfrm>
              <a:off x="2217416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Crosshair"/>
            <p:cNvSpPr>
              <a:spLocks/>
            </p:cNvSpPr>
            <p:nvPr/>
          </p:nvSpPr>
          <p:spPr bwMode="auto">
            <a:xfrm>
              <a:off x="2429877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Title 2"/>
          <p:cNvSpPr>
            <a:spLocks noGrp="1"/>
          </p:cNvSpPr>
          <p:nvPr>
            <p:ph type="title"/>
          </p:nvPr>
        </p:nvSpPr>
        <p:spPr>
          <a:xfrm>
            <a:off x="285825" y="171450"/>
            <a:ext cx="6280916" cy="457049"/>
          </a:xfrm>
        </p:spPr>
        <p:txBody>
          <a:bodyPr/>
          <a:lstStyle/>
          <a:p>
            <a:r>
              <a:rPr altLang="zh-CN" dirty="0"/>
              <a:t>1. 3 </a:t>
            </a:r>
            <a:r>
              <a:rPr lang="zh-CN" altLang="en-US" b="1" dirty="0">
                <a:latin typeface="楷体" pitchFamily="49" charset="-122"/>
                <a:ea typeface="楷体" pitchFamily="49" charset="-122"/>
              </a:rPr>
              <a:t>软件生命周期</a:t>
            </a:r>
            <a:endParaRPr lang="en-US" dirty="0"/>
          </a:p>
        </p:txBody>
      </p:sp>
      <p:sp>
        <p:nvSpPr>
          <p:cNvPr id="98" name="Rectangle 97"/>
          <p:cNvSpPr/>
          <p:nvPr/>
        </p:nvSpPr>
        <p:spPr bwMode="auto">
          <a:xfrm>
            <a:off x="285824" y="3552453"/>
            <a:ext cx="7870324"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推荐几种可能的实现方案，并推荐一种最佳方案</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sp>
        <p:nvSpPr>
          <p:cNvPr id="99" name="Rectangle 98"/>
          <p:cNvSpPr/>
          <p:nvPr/>
        </p:nvSpPr>
        <p:spPr bwMode="auto">
          <a:xfrm>
            <a:off x="285720" y="3000378"/>
            <a:ext cx="7870324" cy="453683"/>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关键问题：概况的说，应该怎样实现目标系统？</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3" name="Group 211"/>
          <p:cNvGrpSpPr/>
          <p:nvPr/>
        </p:nvGrpSpPr>
        <p:grpSpPr>
          <a:xfrm>
            <a:off x="-2857552" y="1428742"/>
            <a:ext cx="12658920" cy="1508760"/>
            <a:chOff x="381000" y="1904999"/>
            <a:chExt cx="16874164" cy="2011680"/>
          </a:xfrm>
        </p:grpSpPr>
        <p:grpSp>
          <p:nvGrpSpPr>
            <p:cNvPr id="7" name="Group 215"/>
            <p:cNvGrpSpPr/>
            <p:nvPr/>
          </p:nvGrpSpPr>
          <p:grpSpPr>
            <a:xfrm>
              <a:off x="4630222" y="1904999"/>
              <a:ext cx="2026976" cy="2011680"/>
              <a:chOff x="4630222" y="1904999"/>
              <a:chExt cx="2026976" cy="2011680"/>
            </a:xfrm>
          </p:grpSpPr>
          <p:sp>
            <p:nvSpPr>
              <p:cNvPr id="256" name="Rectangle 255"/>
              <p:cNvSpPr/>
              <p:nvPr/>
            </p:nvSpPr>
            <p:spPr bwMode="auto">
              <a:xfrm>
                <a:off x="4630222"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总体设计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7" name="TextBox 256"/>
              <p:cNvSpPr txBox="1"/>
              <p:nvPr/>
            </p:nvSpPr>
            <p:spPr>
              <a:xfrm>
                <a:off x="630078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3</a:t>
                </a:r>
              </a:p>
            </p:txBody>
          </p:sp>
          <p:pic>
            <p:nvPicPr>
              <p:cNvPr id="258" name="Picture 4" descr="\\MAGNUM\Projects\Microsoft\Cloud Power FY12\Design\ICONS_PNG\Check_mark.png"/>
              <p:cNvPicPr>
                <a:picLocks noChangeAspect="1" noChangeArrowheads="1"/>
              </p:cNvPicPr>
              <p:nvPr/>
            </p:nvPicPr>
            <p:blipFill rotWithShape="1">
              <a:blip r:embed="rId6" cstate="print">
                <a:lum bright="100000"/>
              </a:blip>
              <a:srcRect t="11515"/>
              <a:stretch/>
            </p:blipFill>
            <p:spPr bwMode="auto">
              <a:xfrm>
                <a:off x="4669492" y="1927464"/>
                <a:ext cx="1253470" cy="1109124"/>
              </a:xfrm>
              <a:prstGeom prst="rect">
                <a:avLst/>
              </a:prstGeom>
              <a:noFill/>
            </p:spPr>
          </p:pic>
        </p:grpSp>
        <p:grpSp>
          <p:nvGrpSpPr>
            <p:cNvPr id="9" name="Group 217"/>
            <p:cNvGrpSpPr/>
            <p:nvPr/>
          </p:nvGrpSpPr>
          <p:grpSpPr>
            <a:xfrm>
              <a:off x="2505611" y="1904999"/>
              <a:ext cx="2022972" cy="2011680"/>
              <a:chOff x="2505611" y="1904999"/>
              <a:chExt cx="2022972" cy="2011680"/>
            </a:xfrm>
          </p:grpSpPr>
          <p:sp>
            <p:nvSpPr>
              <p:cNvPr id="250" name="Rectangle 249"/>
              <p:cNvSpPr/>
              <p:nvPr/>
            </p:nvSpPr>
            <p:spPr bwMode="auto">
              <a:xfrm>
                <a:off x="2505611"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可行性分析</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1" name="TextBox 250"/>
              <p:cNvSpPr txBox="1"/>
              <p:nvPr/>
            </p:nvSpPr>
            <p:spPr>
              <a:xfrm>
                <a:off x="4172168"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2</a:t>
                </a:r>
              </a:p>
            </p:txBody>
          </p:sp>
          <p:pic>
            <p:nvPicPr>
              <p:cNvPr id="252" name="Picture 251"/>
              <p:cNvPicPr>
                <a:picLocks noChangeAspect="1"/>
              </p:cNvPicPr>
              <p:nvPr>
                <p:custDataLst>
                  <p:tags r:id="rId3"/>
                </p:custDataLst>
              </p:nvPr>
            </p:nvPicPr>
            <p:blipFill>
              <a:blip r:embed="rId7">
                <a:extLst>
                  <a:ext uri="{28A0092B-C50C-407E-A947-70E740481C1C}">
                    <a14:useLocalDpi xmlns:a14="http://schemas.microsoft.com/office/drawing/2010/main" val="0"/>
                  </a:ext>
                </a:extLst>
              </a:blip>
              <a:stretch>
                <a:fillRect/>
              </a:stretch>
            </p:blipFill>
            <p:spPr>
              <a:xfrm>
                <a:off x="2655779" y="1983751"/>
                <a:ext cx="883759" cy="875588"/>
              </a:xfrm>
              <a:prstGeom prst="rect">
                <a:avLst/>
              </a:prstGeom>
              <a:effectLst/>
            </p:spPr>
          </p:pic>
        </p:grpSp>
        <p:grpSp>
          <p:nvGrpSpPr>
            <p:cNvPr id="10" name="Group 218"/>
            <p:cNvGrpSpPr/>
            <p:nvPr/>
          </p:nvGrpSpPr>
          <p:grpSpPr>
            <a:xfrm>
              <a:off x="381000" y="1904999"/>
              <a:ext cx="2026976" cy="2011680"/>
              <a:chOff x="381000" y="1904999"/>
              <a:chExt cx="2026976" cy="2011680"/>
            </a:xfrm>
          </p:grpSpPr>
          <p:sp>
            <p:nvSpPr>
              <p:cNvPr id="247" name="Rectangle 246"/>
              <p:cNvSpPr/>
              <p:nvPr/>
            </p:nvSpPr>
            <p:spPr bwMode="auto">
              <a:xfrm>
                <a:off x="381000"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问题定义</a:t>
                </a:r>
                <a:endParaRPr 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48" name="TextBox 247"/>
              <p:cNvSpPr txBox="1"/>
              <p:nvPr/>
            </p:nvSpPr>
            <p:spPr>
              <a:xfrm>
                <a:off x="2051561"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1</a:t>
                </a:r>
              </a:p>
            </p:txBody>
          </p:sp>
          <p:pic>
            <p:nvPicPr>
              <p:cNvPr id="249" name="Picture 24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06299" y="2057549"/>
                <a:ext cx="880541" cy="880541"/>
              </a:xfrm>
              <a:prstGeom prst="rect">
                <a:avLst/>
              </a:prstGeom>
            </p:spPr>
          </p:pic>
        </p:grpSp>
        <p:grpSp>
          <p:nvGrpSpPr>
            <p:cNvPr id="11" name="Group 219"/>
            <p:cNvGrpSpPr/>
            <p:nvPr/>
          </p:nvGrpSpPr>
          <p:grpSpPr>
            <a:xfrm>
              <a:off x="8879444" y="1904999"/>
              <a:ext cx="2012580" cy="2011680"/>
              <a:chOff x="8879444" y="1904999"/>
              <a:chExt cx="2012580" cy="2011680"/>
            </a:xfrm>
          </p:grpSpPr>
          <p:sp>
            <p:nvSpPr>
              <p:cNvPr id="240" name="Rectangle 239"/>
              <p:cNvSpPr/>
              <p:nvPr/>
            </p:nvSpPr>
            <p:spPr bwMode="auto">
              <a:xfrm>
                <a:off x="8879444"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详细设计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41" name="TextBox 240"/>
              <p:cNvSpPr txBox="1"/>
              <p:nvPr/>
            </p:nvSpPr>
            <p:spPr>
              <a:xfrm>
                <a:off x="10535609"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5</a:t>
                </a:r>
              </a:p>
            </p:txBody>
          </p:sp>
          <p:grpSp>
            <p:nvGrpSpPr>
              <p:cNvPr id="12" name="Group 241"/>
              <p:cNvGrpSpPr/>
              <p:nvPr/>
            </p:nvGrpSpPr>
            <p:grpSpPr>
              <a:xfrm>
                <a:off x="9098012" y="2146879"/>
                <a:ext cx="958800" cy="671282"/>
                <a:chOff x="7792432" y="3461097"/>
                <a:chExt cx="568902" cy="299861"/>
              </a:xfrm>
            </p:grpSpPr>
            <p:sp>
              <p:nvSpPr>
                <p:cNvPr id="243"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Rectangle 9"/>
                <p:cNvSpPr>
                  <a:spLocks noChangeArrowheads="1"/>
                </p:cNvSpPr>
                <p:nvPr/>
              </p:nvSpPr>
              <p:spPr bwMode="auto">
                <a:xfrm>
                  <a:off x="7891463" y="3675653"/>
                  <a:ext cx="212661"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Rectangle 9"/>
                <p:cNvSpPr>
                  <a:spLocks noChangeArrowheads="1"/>
                </p:cNvSpPr>
                <p:nvPr/>
              </p:nvSpPr>
              <p:spPr bwMode="auto">
                <a:xfrm>
                  <a:off x="7792432" y="3675653"/>
                  <a:ext cx="27432"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6" name="Rectangle 9"/>
                <p:cNvSpPr>
                  <a:spLocks noChangeArrowheads="1"/>
                </p:cNvSpPr>
                <p:nvPr/>
              </p:nvSpPr>
              <p:spPr bwMode="auto">
                <a:xfrm>
                  <a:off x="7832804" y="3675653"/>
                  <a:ext cx="45719"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220"/>
            <p:cNvGrpSpPr/>
            <p:nvPr/>
          </p:nvGrpSpPr>
          <p:grpSpPr>
            <a:xfrm>
              <a:off x="6754833" y="1904999"/>
              <a:ext cx="2022972" cy="2011680"/>
              <a:chOff x="6754833" y="1904999"/>
              <a:chExt cx="2022972" cy="2011680"/>
            </a:xfrm>
          </p:grpSpPr>
          <p:sp>
            <p:nvSpPr>
              <p:cNvPr id="234" name="Rectangle 233"/>
              <p:cNvSpPr/>
              <p:nvPr/>
            </p:nvSpPr>
            <p:spPr bwMode="auto">
              <a:xfrm>
                <a:off x="6754833"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总体设计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5" name="TextBox 234"/>
              <p:cNvSpPr txBox="1"/>
              <p:nvPr/>
            </p:nvSpPr>
            <p:spPr>
              <a:xfrm>
                <a:off x="842139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4</a:t>
                </a:r>
              </a:p>
            </p:txBody>
          </p:sp>
          <p:grpSp>
            <p:nvGrpSpPr>
              <p:cNvPr id="14" name="Group 235"/>
              <p:cNvGrpSpPr/>
              <p:nvPr>
                <p:custDataLst>
                  <p:tags r:id="rId2"/>
                </p:custDataLst>
              </p:nvPr>
            </p:nvGrpSpPr>
            <p:grpSpPr>
              <a:xfrm>
                <a:off x="6856412" y="1967341"/>
                <a:ext cx="1105890" cy="850820"/>
                <a:chOff x="3127606" y="1031618"/>
                <a:chExt cx="1905261" cy="1465821"/>
              </a:xfrm>
            </p:grpSpPr>
            <p:pic>
              <p:nvPicPr>
                <p:cNvPr id="237" name="Picture 6" descr="\\MAGNUM\Projects\Microsoft\Cloud Power FY12\Design\ICONS_PNG\Cloud.pn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Lst>
                </a:blip>
                <a:srcRect t="15452" b="16319"/>
                <a:stretch/>
              </p:blipFill>
              <p:spPr bwMode="auto">
                <a:xfrm>
                  <a:off x="3423223" y="1031618"/>
                  <a:ext cx="1609644" cy="1098248"/>
                </a:xfrm>
                <a:prstGeom prst="rect">
                  <a:avLst/>
                </a:prstGeom>
                <a:noFill/>
              </p:spPr>
            </p:pic>
            <p:pic>
              <p:nvPicPr>
                <p:cNvPr id="238" name="Picture 2" descr="\\MAGNUM\Projects\Microsoft\Cloud Power FY12\Design\Icons\PNGs\Server_2.png"/>
                <p:cNvPicPr>
                  <a:picLocks noChangeAspect="1" noChangeArrowheads="1"/>
                </p:cNvPicPr>
                <p:nvPr/>
              </p:nvPicPr>
              <p:blipFill rotWithShape="1">
                <a:blip r:embed="rId11" cstate="print">
                  <a:lum bright="100000"/>
                  <a:extLst>
                    <a:ext uri="{BEBA8EAE-BF5A-486C-A8C5-ECC9F3942E4B}">
                      <a14:imgProps xmlns:a14="http://schemas.microsoft.com/office/drawing/2010/main">
                        <a14:imgLayer r:embed="rId12">
                          <a14:imgEffect>
                            <a14:colorTemperature colorTemp="1500"/>
                          </a14:imgEffect>
                        </a14:imgLayer>
                      </a14:imgProps>
                    </a:ext>
                  </a:extLst>
                </a:blip>
                <a:srcRect l="27619" t="9540" r="26586" b="9151"/>
                <a:stretch/>
              </p:blipFill>
              <p:spPr bwMode="auto">
                <a:xfrm>
                  <a:off x="3537558" y="1444626"/>
                  <a:ext cx="589660" cy="916080"/>
                </a:xfrm>
                <a:prstGeom prst="rect">
                  <a:avLst/>
                </a:prstGeom>
                <a:noFill/>
                <a:effectLst>
                  <a:outerShdw blurRad="50800" dist="12700" sx="103000" sy="103000" algn="ctr" rotWithShape="0">
                    <a:prstClr val="black">
                      <a:alpha val="40000"/>
                    </a:prstClr>
                  </a:outerShdw>
                </a:effectLst>
              </p:spPr>
            </p:pic>
            <p:pic>
              <p:nvPicPr>
                <p:cNvPr id="239" name="Picture 2" descr="\\MAGNUM\Projects\Microsoft\Cloud Power FY12\Design\Icons\PNGs\Server_2.png"/>
                <p:cNvPicPr>
                  <a:picLocks noChangeAspect="1" noChangeArrowheads="1"/>
                </p:cNvPicPr>
                <p:nvPr/>
              </p:nvPicPr>
              <p:blipFill rotWithShape="1">
                <a:blip r:embed="rId11" cstate="print">
                  <a:lum bright="100000"/>
                  <a:extLst>
                    <a:ext uri="{BEBA8EAE-BF5A-486C-A8C5-ECC9F3942E4B}">
                      <a14:imgProps xmlns:a14="http://schemas.microsoft.com/office/drawing/2010/main">
                        <a14:imgLayer r:embed="rId12">
                          <a14:imgEffect>
                            <a14:colorTemperature colorTemp="1500"/>
                          </a14:imgEffect>
                        </a14:imgLayer>
                      </a14:imgProps>
                    </a:ext>
                  </a:extLst>
                </a:blip>
                <a:srcRect l="27619" t="9540" r="26586" b="9151"/>
                <a:stretch/>
              </p:blipFill>
              <p:spPr bwMode="auto">
                <a:xfrm>
                  <a:off x="3127606" y="1581359"/>
                  <a:ext cx="589659" cy="916080"/>
                </a:xfrm>
                <a:prstGeom prst="rect">
                  <a:avLst/>
                </a:prstGeom>
                <a:noFill/>
                <a:effectLst>
                  <a:outerShdw blurRad="50800" dist="12700" sx="103000" sy="103000" algn="ctr" rotWithShape="0">
                    <a:prstClr val="black">
                      <a:alpha val="40000"/>
                    </a:prstClr>
                  </a:outerShdw>
                </a:effectLst>
              </p:spPr>
            </p:pic>
          </p:grpSp>
        </p:grpSp>
        <p:grpSp>
          <p:nvGrpSpPr>
            <p:cNvPr id="15" name="Group 221"/>
            <p:cNvGrpSpPr/>
            <p:nvPr/>
          </p:nvGrpSpPr>
          <p:grpSpPr>
            <a:xfrm>
              <a:off x="11004055" y="1904999"/>
              <a:ext cx="2012580" cy="2011680"/>
              <a:chOff x="11004055" y="1904999"/>
              <a:chExt cx="2012580" cy="2011680"/>
            </a:xfrm>
          </p:grpSpPr>
          <p:sp>
            <p:nvSpPr>
              <p:cNvPr id="231" name="Rectangle 230"/>
              <p:cNvSpPr/>
              <p:nvPr/>
            </p:nvSpPr>
            <p:spPr bwMode="auto">
              <a:xfrm>
                <a:off x="11004055"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b="1" dirty="0">
                    <a:gradFill>
                      <a:gsLst>
                        <a:gs pos="0">
                          <a:srgbClr val="FFFFFF"/>
                        </a:gs>
                        <a:gs pos="100000">
                          <a:srgbClr val="FFFFFF"/>
                        </a:gs>
                      </a:gsLst>
                      <a:lin ang="5400000" scaled="0"/>
                    </a:gradFill>
                    <a:latin typeface="楷体" pitchFamily="49" charset="-122"/>
                    <a:ea typeface="楷体" pitchFamily="49" charset="-122"/>
                  </a:rPr>
                  <a:t>编码和单元测试</a:t>
                </a:r>
                <a:endParaRPr lang="en-US" altLang="en-US" b="1" dirty="0">
                  <a:gradFill>
                    <a:gsLst>
                      <a:gs pos="0">
                        <a:srgbClr val="FFFFFF"/>
                      </a:gs>
                      <a:gs pos="100000">
                        <a:srgbClr val="FFFFFF"/>
                      </a:gs>
                    </a:gsLst>
                    <a:lin ang="5400000" scaled="0"/>
                  </a:gradFill>
                  <a:latin typeface="楷体" pitchFamily="49" charset="-122"/>
                  <a:ea typeface="楷体" pitchFamily="49" charset="-122"/>
                </a:endParaRPr>
              </a:p>
            </p:txBody>
          </p:sp>
          <p:sp>
            <p:nvSpPr>
              <p:cNvPr id="232" name="TextBox 231"/>
              <p:cNvSpPr txBox="1"/>
              <p:nvPr/>
            </p:nvSpPr>
            <p:spPr>
              <a:xfrm>
                <a:off x="1266022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6</a:t>
                </a:r>
              </a:p>
            </p:txBody>
          </p:sp>
          <p:pic>
            <p:nvPicPr>
              <p:cNvPr id="233" name="Picture 3" descr="\\SFP\Work\White_Whale\3-22036_Kuleen_Bharadwaj\PPT\3_PlatformVision_Kuleen\SFP_Art\Plane Slide\mon_notie.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139211" y="1983751"/>
                <a:ext cx="746401" cy="875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222"/>
            <p:cNvGrpSpPr/>
            <p:nvPr/>
          </p:nvGrpSpPr>
          <p:grpSpPr>
            <a:xfrm>
              <a:off x="13128666" y="1904999"/>
              <a:ext cx="2017182" cy="2011680"/>
              <a:chOff x="13128666" y="1904999"/>
              <a:chExt cx="2017182" cy="2011680"/>
            </a:xfrm>
          </p:grpSpPr>
          <p:sp>
            <p:nvSpPr>
              <p:cNvPr id="228" name="Rectangle 227"/>
              <p:cNvSpPr/>
              <p:nvPr/>
            </p:nvSpPr>
            <p:spPr bwMode="auto">
              <a:xfrm>
                <a:off x="13128666"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综合测试</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29" name="TextBox 228"/>
              <p:cNvSpPr txBox="1"/>
              <p:nvPr/>
            </p:nvSpPr>
            <p:spPr>
              <a:xfrm>
                <a:off x="1478943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7</a:t>
                </a:r>
              </a:p>
            </p:txBody>
          </p:sp>
          <p:pic>
            <p:nvPicPr>
              <p:cNvPr id="230" name="Picture 7" descr="\\MAGNUM\Projects\Microsoft\Cloud Power FY12\Design\ICONS_PNG\Physical_Virtual.png"/>
              <p:cNvPicPr>
                <a:picLocks noChangeAspect="1" noChangeArrowheads="1"/>
              </p:cNvPicPr>
              <p:nvPr/>
            </p:nvPicPr>
            <p:blipFill rotWithShape="1">
              <a:blip r:embed="rId14" cstate="print">
                <a:extLst>
                  <a:ext uri="{BEBA8EAE-BF5A-486C-A8C5-ECC9F3942E4B}">
                    <a14:imgProps xmlns:a14="http://schemas.microsoft.com/office/drawing/2010/main">
                      <a14:imgLayer r:embed="rId15">
                        <a14:imgEffect>
                          <a14:brightnessContrast bright="100000"/>
                        </a14:imgEffect>
                      </a14:imgLayer>
                    </a14:imgProps>
                  </a:ext>
                </a:extLst>
              </a:blip>
              <a:srcRect l="7856" t="39072" r="7907" b="5885"/>
              <a:stretch/>
            </p:blipFill>
            <p:spPr bwMode="auto">
              <a:xfrm>
                <a:off x="13200761" y="1984614"/>
                <a:ext cx="1275651" cy="833547"/>
              </a:xfrm>
              <a:prstGeom prst="rect">
                <a:avLst/>
              </a:prstGeom>
              <a:noFill/>
            </p:spPr>
          </p:pic>
        </p:grpSp>
        <p:grpSp>
          <p:nvGrpSpPr>
            <p:cNvPr id="17" name="Group 223"/>
            <p:cNvGrpSpPr/>
            <p:nvPr/>
          </p:nvGrpSpPr>
          <p:grpSpPr>
            <a:xfrm>
              <a:off x="15243484" y="1904999"/>
              <a:ext cx="2011680" cy="2011680"/>
              <a:chOff x="15243484" y="1904999"/>
              <a:chExt cx="2011680" cy="2011680"/>
            </a:xfrm>
          </p:grpSpPr>
          <p:sp>
            <p:nvSpPr>
              <p:cNvPr id="225" name="Rectangle 224"/>
              <p:cNvSpPr/>
              <p:nvPr/>
            </p:nvSpPr>
            <p:spPr bwMode="auto">
              <a:xfrm>
                <a:off x="15243484"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软件维护</a:t>
                </a:r>
                <a:endParaRPr 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26" name="TextBox 225"/>
              <p:cNvSpPr txBox="1"/>
              <p:nvPr/>
            </p:nvSpPr>
            <p:spPr>
              <a:xfrm>
                <a:off x="16882570" y="1904999"/>
                <a:ext cx="356415" cy="615553"/>
              </a:xfrm>
              <a:prstGeom prst="rect">
                <a:avLst/>
              </a:prstGeom>
              <a:noFill/>
            </p:spPr>
            <p:txBody>
              <a:bodyPr wrap="none" lIns="0" tIns="0" rIns="45720" bIns="0" rtlCol="0">
                <a:spAutoFit/>
              </a:bodyPr>
              <a:lstStyle/>
              <a:p>
                <a:pPr algn="r"/>
                <a:r>
                  <a:rPr lang="en-US" sz="3000" b="1" dirty="0">
                    <a:solidFill>
                      <a:schemeClr val="tx2">
                        <a:lumMod val="75000"/>
                      </a:schemeClr>
                    </a:solidFill>
                  </a:rPr>
                  <a:t>8</a:t>
                </a:r>
              </a:p>
            </p:txBody>
          </p:sp>
          <p:pic>
            <p:nvPicPr>
              <p:cNvPr id="227" name="Picture 2"/>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16979" y="2043731"/>
                <a:ext cx="640905" cy="77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3" name="Group 284"/>
          <p:cNvGrpSpPr/>
          <p:nvPr/>
        </p:nvGrpSpPr>
        <p:grpSpPr>
          <a:xfrm>
            <a:off x="339732" y="1428749"/>
            <a:ext cx="1517624" cy="1508760"/>
            <a:chOff x="6754833" y="1904999"/>
            <a:chExt cx="2022972" cy="2011680"/>
          </a:xfrm>
        </p:grpSpPr>
        <p:sp>
          <p:nvSpPr>
            <p:cNvPr id="84" name="Rectangle 297"/>
            <p:cNvSpPr/>
            <p:nvPr/>
          </p:nvSpPr>
          <p:spPr bwMode="auto">
            <a:xfrm>
              <a:off x="6754833" y="1904999"/>
              <a:ext cx="2011680" cy="201168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总体设计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85" name="TextBox 84"/>
            <p:cNvSpPr txBox="1"/>
            <p:nvPr/>
          </p:nvSpPr>
          <p:spPr>
            <a:xfrm>
              <a:off x="8421390" y="1904999"/>
              <a:ext cx="356415" cy="615553"/>
            </a:xfrm>
            <a:prstGeom prst="rect">
              <a:avLst/>
            </a:prstGeom>
            <a:noFill/>
          </p:spPr>
          <p:txBody>
            <a:bodyPr wrap="none" lIns="0" tIns="0" rIns="45720" bIns="0" rtlCol="0">
              <a:spAutoFit/>
            </a:bodyPr>
            <a:lstStyle/>
            <a:p>
              <a:r>
                <a:rPr lang="en-US" sz="3000" b="1" dirty="0">
                  <a:solidFill>
                    <a:srgbClr val="FFC000"/>
                  </a:solidFill>
                </a:rPr>
                <a:t>4</a:t>
              </a:r>
            </a:p>
          </p:txBody>
        </p:sp>
        <p:grpSp>
          <p:nvGrpSpPr>
            <p:cNvPr id="86" name="Group 299"/>
            <p:cNvGrpSpPr/>
            <p:nvPr>
              <p:custDataLst>
                <p:tags r:id="rId1"/>
              </p:custDataLst>
            </p:nvPr>
          </p:nvGrpSpPr>
          <p:grpSpPr>
            <a:xfrm>
              <a:off x="6856412" y="1967341"/>
              <a:ext cx="1105890" cy="850820"/>
              <a:chOff x="3127606" y="1031618"/>
              <a:chExt cx="1905261" cy="1465821"/>
            </a:xfrm>
          </p:grpSpPr>
          <p:pic>
            <p:nvPicPr>
              <p:cNvPr id="87" name="Picture 6" descr="\\MAGNUM\Projects\Microsoft\Cloud Power FY12\Design\ICONS_PNG\Cloud.png"/>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rightnessContrast bright="100000"/>
                        </a14:imgEffect>
                      </a14:imgLayer>
                    </a14:imgProps>
                  </a:ext>
                </a:extLst>
              </a:blip>
              <a:srcRect t="15452" b="16319"/>
              <a:stretch/>
            </p:blipFill>
            <p:spPr bwMode="auto">
              <a:xfrm>
                <a:off x="3423223" y="1031618"/>
                <a:ext cx="1609644" cy="1098248"/>
              </a:xfrm>
              <a:prstGeom prst="rect">
                <a:avLst/>
              </a:prstGeom>
              <a:noFill/>
            </p:spPr>
          </p:pic>
          <p:pic>
            <p:nvPicPr>
              <p:cNvPr id="88" name="Picture 2" descr="\\MAGNUM\Projects\Microsoft\Cloud Power FY12\Design\Icons\PNGs\Server_2.png"/>
              <p:cNvPicPr>
                <a:picLocks noChangeAspect="1" noChangeArrowheads="1"/>
              </p:cNvPicPr>
              <p:nvPr/>
            </p:nvPicPr>
            <p:blipFill rotWithShape="1">
              <a:blip r:embed="rId11" cstate="print">
                <a:lum bright="100000"/>
                <a:extLst>
                  <a:ext uri="{BEBA8EAE-BF5A-486C-A8C5-ECC9F3942E4B}">
                    <a14:imgProps xmlns:a14="http://schemas.microsoft.com/office/drawing/2010/main">
                      <a14:imgLayer r:embed="rId12">
                        <a14:imgEffect>
                          <a14:colorTemperature colorTemp="1500"/>
                        </a14:imgEffect>
                      </a14:imgLayer>
                    </a14:imgProps>
                  </a:ext>
                </a:extLst>
              </a:blip>
              <a:srcRect l="27619" t="9540" r="26586" b="9151"/>
              <a:stretch/>
            </p:blipFill>
            <p:spPr bwMode="auto">
              <a:xfrm>
                <a:off x="3537558" y="1444626"/>
                <a:ext cx="589660" cy="916080"/>
              </a:xfrm>
              <a:prstGeom prst="rect">
                <a:avLst/>
              </a:prstGeom>
              <a:noFill/>
              <a:effectLst>
                <a:outerShdw blurRad="50800" dist="12700" sx="103000" sy="103000" algn="ctr" rotWithShape="0">
                  <a:prstClr val="black">
                    <a:alpha val="40000"/>
                  </a:prstClr>
                </a:outerShdw>
              </a:effectLst>
            </p:spPr>
          </p:pic>
          <p:pic>
            <p:nvPicPr>
              <p:cNvPr id="89" name="Picture 2" descr="\\MAGNUM\Projects\Microsoft\Cloud Power FY12\Design\Icons\PNGs\Server_2.png"/>
              <p:cNvPicPr>
                <a:picLocks noChangeAspect="1" noChangeArrowheads="1"/>
              </p:cNvPicPr>
              <p:nvPr/>
            </p:nvPicPr>
            <p:blipFill rotWithShape="1">
              <a:blip r:embed="rId11" cstate="print">
                <a:lum bright="100000"/>
                <a:extLst>
                  <a:ext uri="{BEBA8EAE-BF5A-486C-A8C5-ECC9F3942E4B}">
                    <a14:imgProps xmlns:a14="http://schemas.microsoft.com/office/drawing/2010/main">
                      <a14:imgLayer r:embed="rId12">
                        <a14:imgEffect>
                          <a14:colorTemperature colorTemp="1500"/>
                        </a14:imgEffect>
                      </a14:imgLayer>
                    </a14:imgProps>
                  </a:ext>
                </a:extLst>
              </a:blip>
              <a:srcRect l="27619" t="9540" r="26586" b="9151"/>
              <a:stretch/>
            </p:blipFill>
            <p:spPr bwMode="auto">
              <a:xfrm>
                <a:off x="3127606" y="1581359"/>
                <a:ext cx="589659" cy="916080"/>
              </a:xfrm>
              <a:prstGeom prst="rect">
                <a:avLst/>
              </a:prstGeom>
              <a:noFill/>
              <a:effectLst>
                <a:outerShdw blurRad="50800" dist="12700" sx="103000" sy="103000" algn="ctr" rotWithShape="0">
                  <a:prstClr val="black">
                    <a:alpha val="40000"/>
                  </a:prstClr>
                </a:outerShdw>
              </a:effectLst>
            </p:spPr>
          </p:pic>
        </p:grpSp>
      </p:grpSp>
      <p:sp>
        <p:nvSpPr>
          <p:cNvPr id="90" name="Rectangle 97"/>
          <p:cNvSpPr/>
          <p:nvPr/>
        </p:nvSpPr>
        <p:spPr bwMode="auto">
          <a:xfrm>
            <a:off x="268072" y="4071948"/>
            <a:ext cx="7870324"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设计程序的体系结构，确定模块及其相关联系</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14099794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4.38322E-6 4.44444E-6 L -0.17441 4.44444E-6 " pathEditMode="relative" rAng="0" ptsTypes="AA">
                                      <p:cBhvr>
                                        <p:cTn id="6" dur="1000" fill="hold"/>
                                        <p:tgtEl>
                                          <p:spTgt spid="3"/>
                                        </p:tgtEl>
                                        <p:attrNameLst>
                                          <p:attrName>ppt_x</p:attrName>
                                          <p:attrName>ppt_y</p:attrName>
                                        </p:attrNameLst>
                                      </p:cBhvr>
                                      <p:rCtr x="-8727" y="0"/>
                                    </p:animMotion>
                                  </p:childTnLst>
                                </p:cTn>
                              </p:par>
                              <p:par>
                                <p:cTn id="7" presetID="22" presetClass="entr" presetSubtype="4" fill="hold" nodeType="withEffect">
                                  <p:stCondLst>
                                    <p:cond delay="0"/>
                                  </p:stCondLst>
                                  <p:childTnLst>
                                    <p:set>
                                      <p:cBhvr>
                                        <p:cTn id="8" dur="1" fill="hold">
                                          <p:stCondLst>
                                            <p:cond delay="0"/>
                                          </p:stCondLst>
                                        </p:cTn>
                                        <p:tgtEl>
                                          <p:spTgt spid="83"/>
                                        </p:tgtEl>
                                        <p:attrNameLst>
                                          <p:attrName>style.visibility</p:attrName>
                                        </p:attrNameLst>
                                      </p:cBhvr>
                                      <p:to>
                                        <p:strVal val="visible"/>
                                      </p:to>
                                    </p:set>
                                    <p:animEffect transition="in" filter="wipe(down)">
                                      <p:cBhvr>
                                        <p:cTn id="9" dur="500"/>
                                        <p:tgtEl>
                                          <p:spTgt spid="83"/>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2" decel="100000" fill="hold" grpId="0" nodeType="clickEffect">
                                  <p:stCondLst>
                                    <p:cond delay="0"/>
                                  </p:stCondLst>
                                  <p:childTnLst>
                                    <p:set>
                                      <p:cBhvr>
                                        <p:cTn id="13" dur="1" fill="hold">
                                          <p:stCondLst>
                                            <p:cond delay="0"/>
                                          </p:stCondLst>
                                        </p:cTn>
                                        <p:tgtEl>
                                          <p:spTgt spid="99"/>
                                        </p:tgtEl>
                                        <p:attrNameLst>
                                          <p:attrName>style.visibility</p:attrName>
                                        </p:attrNameLst>
                                      </p:cBhvr>
                                      <p:to>
                                        <p:strVal val="visible"/>
                                      </p:to>
                                    </p:set>
                                    <p:anim calcmode="lin" valueType="num">
                                      <p:cBhvr additive="base">
                                        <p:cTn id="14" dur="1000" fill="hold"/>
                                        <p:tgtEl>
                                          <p:spTgt spid="99"/>
                                        </p:tgtEl>
                                        <p:attrNameLst>
                                          <p:attrName>ppt_x</p:attrName>
                                        </p:attrNameLst>
                                      </p:cBhvr>
                                      <p:tavLst>
                                        <p:tav tm="0">
                                          <p:val>
                                            <p:strVal val="1+#ppt_w/2"/>
                                          </p:val>
                                        </p:tav>
                                        <p:tav tm="100000">
                                          <p:val>
                                            <p:strVal val="#ppt_x"/>
                                          </p:val>
                                        </p:tav>
                                      </p:tavLst>
                                    </p:anim>
                                    <p:anim calcmode="lin" valueType="num">
                                      <p:cBhvr additive="base">
                                        <p:cTn id="15" dur="10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grpId="0" nodeType="clickEffect">
                                  <p:stCondLst>
                                    <p:cond delay="0"/>
                                  </p:stCondLst>
                                  <p:childTnLst>
                                    <p:set>
                                      <p:cBhvr>
                                        <p:cTn id="19" dur="1" fill="hold">
                                          <p:stCondLst>
                                            <p:cond delay="0"/>
                                          </p:stCondLst>
                                        </p:cTn>
                                        <p:tgtEl>
                                          <p:spTgt spid="98"/>
                                        </p:tgtEl>
                                        <p:attrNameLst>
                                          <p:attrName>style.visibility</p:attrName>
                                        </p:attrNameLst>
                                      </p:cBhvr>
                                      <p:to>
                                        <p:strVal val="visible"/>
                                      </p:to>
                                    </p:set>
                                    <p:anim calcmode="lin" valueType="num">
                                      <p:cBhvr additive="base">
                                        <p:cTn id="20" dur="1000" fill="hold"/>
                                        <p:tgtEl>
                                          <p:spTgt spid="98"/>
                                        </p:tgtEl>
                                        <p:attrNameLst>
                                          <p:attrName>ppt_x</p:attrName>
                                        </p:attrNameLst>
                                      </p:cBhvr>
                                      <p:tavLst>
                                        <p:tav tm="0">
                                          <p:val>
                                            <p:strVal val="1+#ppt_w/2"/>
                                          </p:val>
                                        </p:tav>
                                        <p:tav tm="100000">
                                          <p:val>
                                            <p:strVal val="#ppt_x"/>
                                          </p:val>
                                        </p:tav>
                                      </p:tavLst>
                                    </p:anim>
                                    <p:anim calcmode="lin" valueType="num">
                                      <p:cBhvr additive="base">
                                        <p:cTn id="21" dur="1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decel="100000" fill="hold" grpId="0" nodeType="clickEffect">
                                  <p:stCondLst>
                                    <p:cond delay="0"/>
                                  </p:stCondLst>
                                  <p:childTnLst>
                                    <p:set>
                                      <p:cBhvr>
                                        <p:cTn id="25" dur="1" fill="hold">
                                          <p:stCondLst>
                                            <p:cond delay="0"/>
                                          </p:stCondLst>
                                        </p:cTn>
                                        <p:tgtEl>
                                          <p:spTgt spid="90"/>
                                        </p:tgtEl>
                                        <p:attrNameLst>
                                          <p:attrName>style.visibility</p:attrName>
                                        </p:attrNameLst>
                                      </p:cBhvr>
                                      <p:to>
                                        <p:strVal val="visible"/>
                                      </p:to>
                                    </p:set>
                                    <p:anim calcmode="lin" valueType="num">
                                      <p:cBhvr additive="base">
                                        <p:cTn id="26" dur="1000" fill="hold"/>
                                        <p:tgtEl>
                                          <p:spTgt spid="90"/>
                                        </p:tgtEl>
                                        <p:attrNameLst>
                                          <p:attrName>ppt_x</p:attrName>
                                        </p:attrNameLst>
                                      </p:cBhvr>
                                      <p:tavLst>
                                        <p:tav tm="0">
                                          <p:val>
                                            <p:strVal val="1+#ppt_w/2"/>
                                          </p:val>
                                        </p:tav>
                                        <p:tav tm="100000">
                                          <p:val>
                                            <p:strVal val="#ppt_x"/>
                                          </p:val>
                                        </p:tav>
                                      </p:tavLst>
                                    </p:anim>
                                    <p:anim calcmode="lin" valueType="num">
                                      <p:cBhvr additive="base">
                                        <p:cTn id="27" dur="10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9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1.1 </a:t>
            </a:r>
            <a:r>
              <a:rPr lang="zh-CN" altLang="en-US" b="1" dirty="0">
                <a:latin typeface="楷体" pitchFamily="49" charset="-122"/>
                <a:ea typeface="楷体" pitchFamily="49" charset="-122"/>
              </a:rPr>
              <a:t>软件发展</a:t>
            </a:r>
            <a:endParaRPr lang="zh-CN" altLang="en-US" dirty="0"/>
          </a:p>
        </p:txBody>
      </p:sp>
      <p:sp>
        <p:nvSpPr>
          <p:cNvPr id="17" name="Rectangle 20"/>
          <p:cNvSpPr/>
          <p:nvPr/>
        </p:nvSpPr>
        <p:spPr bwMode="auto">
          <a:xfrm>
            <a:off x="542297" y="1257262"/>
            <a:ext cx="2283526" cy="3246950"/>
          </a:xfrm>
          <a:prstGeom prst="rect">
            <a:avLst/>
          </a:prstGeom>
          <a:solidFill>
            <a:schemeClr val="tx2">
              <a:lumMod val="75000"/>
            </a:schemeClr>
          </a:solidFill>
          <a:ln w="9525" cap="flat" cmpd="sng" algn="ctr">
            <a:noFill/>
            <a:prstDash val="solid"/>
          </a:ln>
          <a:effectLst/>
        </p:spPr>
        <p:txBody>
          <a:bodyPr lIns="68571" tIns="34286" rIns="68571" bIns="34286" rtlCol="0" anchor="t" anchorCtr="0"/>
          <a:lstStyle/>
          <a:p>
            <a:pPr defTabSz="914096"/>
            <a:endParaRPr lang="en-US" sz="1100" dirty="0" err="1">
              <a:gradFill>
                <a:gsLst>
                  <a:gs pos="0">
                    <a:schemeClr val="tx1"/>
                  </a:gs>
                  <a:gs pos="100000">
                    <a:schemeClr val="tx1"/>
                  </a:gs>
                </a:gsLst>
                <a:lin ang="5400000" scaled="0"/>
              </a:gradFill>
              <a:ea typeface="Segoe UI" pitchFamily="34" charset="0"/>
              <a:cs typeface="Segoe UI" pitchFamily="34" charset="0"/>
            </a:endParaRPr>
          </a:p>
        </p:txBody>
      </p:sp>
      <p:grpSp>
        <p:nvGrpSpPr>
          <p:cNvPr id="18" name="Group 21"/>
          <p:cNvGrpSpPr/>
          <p:nvPr/>
        </p:nvGrpSpPr>
        <p:grpSpPr>
          <a:xfrm>
            <a:off x="606361" y="1404220"/>
            <a:ext cx="2127321" cy="2972217"/>
            <a:chOff x="923702" y="1623418"/>
            <a:chExt cx="2835690" cy="3962956"/>
          </a:xfrm>
        </p:grpSpPr>
        <p:sp>
          <p:nvSpPr>
            <p:cNvPr id="19" name="Rectangle 22"/>
            <p:cNvSpPr/>
            <p:nvPr/>
          </p:nvSpPr>
          <p:spPr>
            <a:xfrm>
              <a:off x="923702" y="2647701"/>
              <a:ext cx="2835690" cy="688747"/>
            </a:xfrm>
            <a:prstGeom prst="rect">
              <a:avLst/>
            </a:prstGeom>
            <a:noFill/>
            <a:ln w="9525" cap="flat" cmpd="sng" algn="ctr">
              <a:noFill/>
              <a:prstDash val="solid"/>
            </a:ln>
            <a:effectLst/>
          </p:spPr>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4021" fontAlgn="base">
                <a:lnSpc>
                  <a:spcPts val="1725"/>
                </a:lnSpc>
                <a:spcAft>
                  <a:spcPct val="0"/>
                </a:spcAft>
              </a:pPr>
              <a:r>
                <a:rPr lang="zh-CN" altLang="en-US" b="1" dirty="0">
                  <a:gradFill>
                    <a:gsLst>
                      <a:gs pos="0">
                        <a:schemeClr val="tx1"/>
                      </a:gs>
                      <a:gs pos="100000">
                        <a:schemeClr val="tx1"/>
                      </a:gs>
                    </a:gsLst>
                    <a:lin ang="5400000" scaled="0"/>
                  </a:gradFill>
                  <a:latin typeface="楷体" pitchFamily="49" charset="-122"/>
                  <a:ea typeface="楷体" pitchFamily="49" charset="-122"/>
                </a:rPr>
                <a:t>硬软合一</a:t>
              </a:r>
              <a:endParaRPr lang="en-US" b="1" dirty="0">
                <a:gradFill>
                  <a:gsLst>
                    <a:gs pos="0">
                      <a:schemeClr val="tx1"/>
                    </a:gs>
                    <a:gs pos="100000">
                      <a:schemeClr val="tx1"/>
                    </a:gs>
                  </a:gsLst>
                  <a:lin ang="5400000" scaled="0"/>
                </a:gradFill>
                <a:latin typeface="楷体" pitchFamily="49" charset="-122"/>
                <a:ea typeface="楷体" pitchFamily="49" charset="-122"/>
              </a:endParaRPr>
            </a:p>
          </p:txBody>
        </p:sp>
        <p:sp>
          <p:nvSpPr>
            <p:cNvPr id="20" name="Rectangle 24"/>
            <p:cNvSpPr/>
            <p:nvPr/>
          </p:nvSpPr>
          <p:spPr>
            <a:xfrm>
              <a:off x="927915" y="3610501"/>
              <a:ext cx="2831477" cy="1975873"/>
            </a:xfrm>
            <a:prstGeom prst="rect">
              <a:avLst/>
            </a:prstGeom>
            <a:noFill/>
            <a:ln w="9525" cap="flat" cmpd="sng" algn="ctr">
              <a:noFill/>
              <a:prstDash val="solid"/>
            </a:ln>
            <a:effectLst/>
          </p:spPr>
          <p:txBody>
            <a:bodyPr rtlCol="0" anchor="t" anchorCtr="0"/>
            <a:lstStyle/>
            <a:p>
              <a:pPr>
                <a:lnSpc>
                  <a:spcPct val="100000"/>
                </a:lnSpc>
                <a:spcAft>
                  <a:spcPts val="450"/>
                </a:spcAft>
              </a:pPr>
              <a:r>
                <a:rPr lang="zh-CN" altLang="en-US" sz="2400" b="1" dirty="0">
                  <a:latin typeface="楷体" pitchFamily="49" charset="-122"/>
                  <a:ea typeface="楷体" pitchFamily="49" charset="-122"/>
                </a:rPr>
                <a:t>计算机通过运行程序来实现各种不同的应用。</a:t>
              </a:r>
              <a:endParaRPr lang="en-US" altLang="zh-CN" sz="2400" b="1" dirty="0">
                <a:latin typeface="楷体" pitchFamily="49" charset="-122"/>
                <a:ea typeface="楷体" pitchFamily="49" charset="-122"/>
              </a:endParaRPr>
            </a:p>
          </p:txBody>
        </p:sp>
        <p:pic>
          <p:nvPicPr>
            <p:cNvPr id="21"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79062" y="1623418"/>
              <a:ext cx="928818" cy="961934"/>
            </a:xfrm>
            <a:prstGeom prst="rect">
              <a:avLst/>
            </a:prstGeom>
          </p:spPr>
        </p:pic>
      </p:grpSp>
      <p:grpSp>
        <p:nvGrpSpPr>
          <p:cNvPr id="22" name="Group 6"/>
          <p:cNvGrpSpPr/>
          <p:nvPr/>
        </p:nvGrpSpPr>
        <p:grpSpPr>
          <a:xfrm>
            <a:off x="3277679" y="1271056"/>
            <a:ext cx="2283526" cy="3246950"/>
            <a:chOff x="4369101" y="1694740"/>
            <a:chExt cx="3043908" cy="4329267"/>
          </a:xfrm>
        </p:grpSpPr>
        <p:sp>
          <p:nvSpPr>
            <p:cNvPr id="23" name="Rectangle 36"/>
            <p:cNvSpPr/>
            <p:nvPr/>
          </p:nvSpPr>
          <p:spPr bwMode="auto">
            <a:xfrm>
              <a:off x="4369101" y="1694740"/>
              <a:ext cx="3043908" cy="4329267"/>
            </a:xfrm>
            <a:prstGeom prst="rect">
              <a:avLst/>
            </a:prstGeom>
            <a:solidFill>
              <a:schemeClr val="tx2">
                <a:lumMod val="75000"/>
              </a:schemeClr>
            </a:solidFill>
            <a:ln w="9525" cap="flat" cmpd="sng" algn="ctr">
              <a:noFill/>
              <a:prstDash val="solid"/>
            </a:ln>
            <a:effectLst/>
          </p:spPr>
          <p:txBody>
            <a:bodyPr rtlCol="0" anchor="t" anchorCtr="0"/>
            <a:lstStyle/>
            <a:p>
              <a:pPr defTabSz="914096"/>
              <a:endParaRPr lang="en-US" sz="1100" dirty="0" err="1">
                <a:gradFill>
                  <a:gsLst>
                    <a:gs pos="0">
                      <a:schemeClr val="tx1"/>
                    </a:gs>
                    <a:gs pos="100000">
                      <a:schemeClr val="tx1"/>
                    </a:gs>
                  </a:gsLst>
                  <a:lin ang="5400000" scaled="0"/>
                </a:gradFill>
                <a:ea typeface="Segoe UI" pitchFamily="34" charset="0"/>
                <a:cs typeface="Segoe UI" pitchFamily="34" charset="0"/>
              </a:endParaRPr>
            </a:p>
          </p:txBody>
        </p:sp>
        <p:grpSp>
          <p:nvGrpSpPr>
            <p:cNvPr id="24" name="Group 37"/>
            <p:cNvGrpSpPr/>
            <p:nvPr/>
          </p:nvGrpSpPr>
          <p:grpSpPr>
            <a:xfrm>
              <a:off x="4454489" y="2914966"/>
              <a:ext cx="2958520" cy="2938673"/>
              <a:chOff x="923702" y="2647701"/>
              <a:chExt cx="2958520" cy="2938673"/>
            </a:xfrm>
          </p:grpSpPr>
          <p:sp>
            <p:nvSpPr>
              <p:cNvPr id="26" name="Rectangle 38"/>
              <p:cNvSpPr/>
              <p:nvPr/>
            </p:nvSpPr>
            <p:spPr>
              <a:xfrm>
                <a:off x="923702" y="2647701"/>
                <a:ext cx="2835690" cy="688747"/>
              </a:xfrm>
              <a:prstGeom prst="rect">
                <a:avLst/>
              </a:prstGeom>
              <a:noFill/>
              <a:ln w="9525" cap="flat" cmpd="sng" algn="ctr">
                <a:noFill/>
                <a:prstDash val="solid"/>
              </a:ln>
              <a:effectLst/>
            </p:spPr>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4021" fontAlgn="base">
                  <a:lnSpc>
                    <a:spcPts val="1725"/>
                  </a:lnSpc>
                  <a:spcAft>
                    <a:spcPct val="0"/>
                  </a:spcAft>
                </a:pPr>
                <a:r>
                  <a:rPr lang="zh-CN" altLang="en-US" b="1" dirty="0">
                    <a:gradFill>
                      <a:gsLst>
                        <a:gs pos="0">
                          <a:schemeClr val="tx1"/>
                        </a:gs>
                        <a:gs pos="100000">
                          <a:schemeClr val="tx1"/>
                        </a:gs>
                      </a:gsLst>
                      <a:lin ang="5400000" scaled="0"/>
                    </a:gradFill>
                    <a:latin typeface="楷体" pitchFamily="49" charset="-122"/>
                    <a:ea typeface="楷体" pitchFamily="49" charset="-122"/>
                  </a:rPr>
                  <a:t>不是唯一</a:t>
                </a:r>
                <a:endParaRPr lang="en-US" b="1" dirty="0">
                  <a:gradFill>
                    <a:gsLst>
                      <a:gs pos="0">
                        <a:schemeClr val="tx1"/>
                      </a:gs>
                      <a:gs pos="100000">
                        <a:schemeClr val="tx1"/>
                      </a:gs>
                    </a:gsLst>
                    <a:lin ang="5400000" scaled="0"/>
                  </a:gradFill>
                  <a:latin typeface="楷体" pitchFamily="49" charset="-122"/>
                  <a:ea typeface="楷体" pitchFamily="49" charset="-122"/>
                </a:endParaRPr>
              </a:p>
            </p:txBody>
          </p:sp>
          <p:sp>
            <p:nvSpPr>
              <p:cNvPr id="27" name="Rectangle 39"/>
              <p:cNvSpPr/>
              <p:nvPr/>
            </p:nvSpPr>
            <p:spPr>
              <a:xfrm>
                <a:off x="927915" y="3610501"/>
                <a:ext cx="2954307" cy="1975873"/>
              </a:xfrm>
              <a:prstGeom prst="rect">
                <a:avLst/>
              </a:prstGeom>
              <a:noFill/>
              <a:ln w="9525" cap="flat" cmpd="sng" algn="ctr">
                <a:noFill/>
                <a:prstDash val="solid"/>
              </a:ln>
              <a:effectLst/>
            </p:spPr>
            <p:txBody>
              <a:bodyPr rtlCol="0" anchor="t" anchorCtr="0"/>
              <a:lstStyle/>
              <a:p>
                <a:pPr>
                  <a:lnSpc>
                    <a:spcPct val="100000"/>
                  </a:lnSpc>
                  <a:spcAft>
                    <a:spcPts val="450"/>
                  </a:spcAft>
                </a:pPr>
                <a:r>
                  <a:rPr lang="zh-CN" altLang="en-US" sz="2400" b="1" dirty="0">
                    <a:latin typeface="楷体" pitchFamily="49" charset="-122"/>
                    <a:ea typeface="楷体" pitchFamily="49" charset="-122"/>
                  </a:rPr>
                  <a:t>软件离不开程序，但程序并不是软件的全部。</a:t>
                </a:r>
                <a:endParaRPr lang="en-US" altLang="zh-CN" sz="2400" b="1" dirty="0">
                  <a:latin typeface="楷体" pitchFamily="49" charset="-122"/>
                  <a:ea typeface="楷体" pitchFamily="49" charset="-122"/>
                </a:endParaRPr>
              </a:p>
            </p:txBody>
          </p:sp>
        </p:grpSp>
        <p:pic>
          <p:nvPicPr>
            <p:cNvPr id="25" name="Picture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11192" y="1872292"/>
              <a:ext cx="1024084" cy="1060597"/>
            </a:xfrm>
            <a:prstGeom prst="rect">
              <a:avLst/>
            </a:prstGeom>
          </p:spPr>
        </p:pic>
      </p:grpSp>
      <p:grpSp>
        <p:nvGrpSpPr>
          <p:cNvPr id="28" name="Group 7"/>
          <p:cNvGrpSpPr/>
          <p:nvPr/>
        </p:nvGrpSpPr>
        <p:grpSpPr>
          <a:xfrm>
            <a:off x="6074493" y="1284850"/>
            <a:ext cx="2372260" cy="3246950"/>
            <a:chOff x="8097214" y="1713132"/>
            <a:chExt cx="3162189" cy="4329267"/>
          </a:xfrm>
        </p:grpSpPr>
        <p:sp>
          <p:nvSpPr>
            <p:cNvPr id="29" name="Rectangle 43"/>
            <p:cNvSpPr/>
            <p:nvPr/>
          </p:nvSpPr>
          <p:spPr bwMode="auto">
            <a:xfrm>
              <a:off x="8097214" y="1713132"/>
              <a:ext cx="3043908" cy="4329267"/>
            </a:xfrm>
            <a:prstGeom prst="rect">
              <a:avLst/>
            </a:prstGeom>
            <a:solidFill>
              <a:schemeClr val="tx2">
                <a:lumMod val="75000"/>
              </a:schemeClr>
            </a:solidFill>
            <a:ln w="9525" cap="flat" cmpd="sng" algn="ctr">
              <a:noFill/>
              <a:prstDash val="solid"/>
            </a:ln>
            <a:effectLst/>
          </p:spPr>
          <p:txBody>
            <a:bodyPr rtlCol="0" anchor="t" anchorCtr="0"/>
            <a:lstStyle/>
            <a:p>
              <a:pPr defTabSz="914096"/>
              <a:endParaRPr lang="en-US" sz="1100" dirty="0" err="1">
                <a:gradFill>
                  <a:gsLst>
                    <a:gs pos="0">
                      <a:schemeClr val="tx1"/>
                    </a:gs>
                    <a:gs pos="100000">
                      <a:schemeClr val="tx1"/>
                    </a:gs>
                  </a:gsLst>
                  <a:lin ang="5400000" scaled="0"/>
                </a:gradFill>
                <a:ea typeface="Segoe UI" pitchFamily="34" charset="0"/>
                <a:cs typeface="Segoe UI" pitchFamily="34" charset="0"/>
              </a:endParaRPr>
            </a:p>
          </p:txBody>
        </p:sp>
        <p:grpSp>
          <p:nvGrpSpPr>
            <p:cNvPr id="30" name="Group 44"/>
            <p:cNvGrpSpPr/>
            <p:nvPr/>
          </p:nvGrpSpPr>
          <p:grpSpPr>
            <a:xfrm>
              <a:off x="8097215" y="2933358"/>
              <a:ext cx="3162188" cy="2938673"/>
              <a:chOff x="838315" y="2647701"/>
              <a:chExt cx="3162188" cy="2938673"/>
            </a:xfrm>
          </p:grpSpPr>
          <p:sp>
            <p:nvSpPr>
              <p:cNvPr id="32" name="Rectangle 45"/>
              <p:cNvSpPr/>
              <p:nvPr/>
            </p:nvSpPr>
            <p:spPr>
              <a:xfrm>
                <a:off x="923702" y="2647701"/>
                <a:ext cx="2835690" cy="688747"/>
              </a:xfrm>
              <a:prstGeom prst="rect">
                <a:avLst/>
              </a:prstGeom>
              <a:noFill/>
              <a:ln w="9525" cap="flat" cmpd="sng" algn="ctr">
                <a:noFill/>
                <a:prstDash val="solid"/>
              </a:ln>
              <a:effectLst/>
            </p:spPr>
            <p:txBody>
              <a:bodyPr tIns="0" bIns="0" rtlCol="0" anchor="ctr"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algn="ctr" defTabSz="914021" fontAlgn="base">
                  <a:lnSpc>
                    <a:spcPts val="1725"/>
                  </a:lnSpc>
                  <a:spcAft>
                    <a:spcPct val="0"/>
                  </a:spcAft>
                </a:pPr>
                <a:r>
                  <a:rPr lang="zh-CN" altLang="en-US" b="1" dirty="0">
                    <a:gradFill>
                      <a:gsLst>
                        <a:gs pos="0">
                          <a:schemeClr val="tx1"/>
                        </a:gs>
                        <a:gs pos="100000">
                          <a:schemeClr val="tx1"/>
                        </a:gs>
                      </a:gsLst>
                      <a:lin ang="5400000" scaled="0"/>
                    </a:gradFill>
                    <a:latin typeface="楷体" pitchFamily="49" charset="-122"/>
                    <a:ea typeface="楷体" pitchFamily="49" charset="-122"/>
                  </a:rPr>
                  <a:t>权威定义</a:t>
                </a:r>
                <a:endParaRPr lang="en-US" b="1" dirty="0">
                  <a:gradFill>
                    <a:gsLst>
                      <a:gs pos="0">
                        <a:schemeClr val="tx1"/>
                      </a:gs>
                      <a:gs pos="100000">
                        <a:schemeClr val="tx1"/>
                      </a:gs>
                    </a:gsLst>
                    <a:lin ang="5400000" scaled="0"/>
                  </a:gradFill>
                  <a:latin typeface="楷体" pitchFamily="49" charset="-122"/>
                  <a:ea typeface="楷体" pitchFamily="49" charset="-122"/>
                </a:endParaRPr>
              </a:p>
            </p:txBody>
          </p:sp>
          <p:sp>
            <p:nvSpPr>
              <p:cNvPr id="33" name="Rectangle 46"/>
              <p:cNvSpPr/>
              <p:nvPr/>
            </p:nvSpPr>
            <p:spPr>
              <a:xfrm>
                <a:off x="838315" y="3610501"/>
                <a:ext cx="3162188" cy="1975873"/>
              </a:xfrm>
              <a:prstGeom prst="rect">
                <a:avLst/>
              </a:prstGeom>
              <a:noFill/>
              <a:ln w="9525" cap="flat" cmpd="sng" algn="ctr">
                <a:noFill/>
                <a:prstDash val="solid"/>
              </a:ln>
              <a:effectLst/>
            </p:spPr>
            <p:txBody>
              <a:bodyPr rtlCol="0" anchor="t" anchorCtr="0"/>
              <a:lstStyle/>
              <a:p>
                <a:pPr marL="2382"/>
                <a:r>
                  <a:rPr lang="en-US" altLang="en-US" sz="1550" b="1" dirty="0" err="1">
                    <a:latin typeface="楷体" pitchFamily="49" charset="-122"/>
                    <a:ea typeface="楷体" pitchFamily="49" charset="-122"/>
                  </a:rPr>
                  <a:t>R.S.Pressman</a:t>
                </a:r>
                <a:r>
                  <a:rPr lang="zh-CN" altLang="en-US" sz="1550" b="1" dirty="0">
                    <a:latin typeface="楷体" pitchFamily="49" charset="-122"/>
                    <a:ea typeface="楷体" pitchFamily="49" charset="-122"/>
                  </a:rPr>
                  <a:t>：“软件是能够完成预定功能和性能的可执行的计算机程序和使程序正常执行所需的数据，加上描述程序的操作和使用的文档”。</a:t>
                </a:r>
                <a:endParaRPr lang="en-US" altLang="en-US" sz="1550" b="1" dirty="0">
                  <a:latin typeface="楷体" pitchFamily="49" charset="-122"/>
                  <a:ea typeface="楷体" pitchFamily="49" charset="-122"/>
                </a:endParaRPr>
              </a:p>
            </p:txBody>
          </p:sp>
        </p:grpSp>
        <p:pic>
          <p:nvPicPr>
            <p:cNvPr id="31" name="Picture 4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64646" y="1991435"/>
              <a:ext cx="909043" cy="941454"/>
            </a:xfrm>
            <a:prstGeom prst="rect">
              <a:avLst/>
            </a:prstGeom>
          </p:spPr>
        </p:pic>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fad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fade">
                                      <p:cBhvr>
                                        <p:cTn id="16" dur="500"/>
                                        <p:tgtEl>
                                          <p:spTgt spid="22"/>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of Crosshairs" hidden="1"/>
          <p:cNvGrpSpPr/>
          <p:nvPr/>
        </p:nvGrpSpPr>
        <p:grpSpPr>
          <a:xfrm>
            <a:off x="696221" y="1839040"/>
            <a:ext cx="18220964" cy="688181"/>
            <a:chOff x="928053" y="4429828"/>
            <a:chExt cx="24288292" cy="917575"/>
          </a:xfrm>
        </p:grpSpPr>
        <p:sp>
          <p:nvSpPr>
            <p:cNvPr id="18" name="Crosshair"/>
            <p:cNvSpPr>
              <a:spLocks/>
            </p:cNvSpPr>
            <p:nvPr/>
          </p:nvSpPr>
          <p:spPr bwMode="auto">
            <a:xfrm>
              <a:off x="92805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Crosshair"/>
            <p:cNvSpPr>
              <a:spLocks/>
            </p:cNvSpPr>
            <p:nvPr/>
          </p:nvSpPr>
          <p:spPr bwMode="auto">
            <a:xfrm>
              <a:off x="3052664"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Crosshair"/>
            <p:cNvSpPr>
              <a:spLocks/>
            </p:cNvSpPr>
            <p:nvPr/>
          </p:nvSpPr>
          <p:spPr bwMode="auto">
            <a:xfrm>
              <a:off x="5177275"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Crosshair"/>
            <p:cNvSpPr>
              <a:spLocks/>
            </p:cNvSpPr>
            <p:nvPr/>
          </p:nvSpPr>
          <p:spPr bwMode="auto">
            <a:xfrm>
              <a:off x="7301886"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Crosshair"/>
            <p:cNvSpPr>
              <a:spLocks/>
            </p:cNvSpPr>
            <p:nvPr/>
          </p:nvSpPr>
          <p:spPr bwMode="auto">
            <a:xfrm>
              <a:off x="9426497"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Crosshair"/>
            <p:cNvSpPr>
              <a:spLocks/>
            </p:cNvSpPr>
            <p:nvPr/>
          </p:nvSpPr>
          <p:spPr bwMode="auto">
            <a:xfrm>
              <a:off x="11551108"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rosshair"/>
            <p:cNvSpPr>
              <a:spLocks/>
            </p:cNvSpPr>
            <p:nvPr/>
          </p:nvSpPr>
          <p:spPr bwMode="auto">
            <a:xfrm>
              <a:off x="13675719"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Crosshair"/>
            <p:cNvSpPr>
              <a:spLocks/>
            </p:cNvSpPr>
            <p:nvPr/>
          </p:nvSpPr>
          <p:spPr bwMode="auto">
            <a:xfrm>
              <a:off x="1580033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Crosshair"/>
            <p:cNvSpPr>
              <a:spLocks/>
            </p:cNvSpPr>
            <p:nvPr/>
          </p:nvSpPr>
          <p:spPr bwMode="auto">
            <a:xfrm>
              <a:off x="17924941"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Crosshair"/>
            <p:cNvSpPr>
              <a:spLocks/>
            </p:cNvSpPr>
            <p:nvPr/>
          </p:nvSpPr>
          <p:spPr bwMode="auto">
            <a:xfrm>
              <a:off x="20049552"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Crosshair"/>
            <p:cNvSpPr>
              <a:spLocks/>
            </p:cNvSpPr>
            <p:nvPr/>
          </p:nvSpPr>
          <p:spPr bwMode="auto">
            <a:xfrm>
              <a:off x="2217416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Crosshair"/>
            <p:cNvSpPr>
              <a:spLocks/>
            </p:cNvSpPr>
            <p:nvPr/>
          </p:nvSpPr>
          <p:spPr bwMode="auto">
            <a:xfrm>
              <a:off x="2429877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Title 2"/>
          <p:cNvSpPr>
            <a:spLocks noGrp="1"/>
          </p:cNvSpPr>
          <p:nvPr>
            <p:ph type="title"/>
          </p:nvPr>
        </p:nvSpPr>
        <p:spPr>
          <a:xfrm>
            <a:off x="285825" y="171450"/>
            <a:ext cx="6280916" cy="457049"/>
          </a:xfrm>
        </p:spPr>
        <p:txBody>
          <a:bodyPr/>
          <a:lstStyle/>
          <a:p>
            <a:r>
              <a:rPr altLang="zh-CN" dirty="0"/>
              <a:t>1. 3 </a:t>
            </a:r>
            <a:r>
              <a:rPr lang="zh-CN" altLang="en-US" b="1" dirty="0">
                <a:latin typeface="楷体" pitchFamily="49" charset="-122"/>
                <a:ea typeface="楷体" pitchFamily="49" charset="-122"/>
              </a:rPr>
              <a:t>软件生命周期</a:t>
            </a:r>
            <a:endParaRPr lang="en-US" dirty="0"/>
          </a:p>
        </p:txBody>
      </p:sp>
      <p:sp>
        <p:nvSpPr>
          <p:cNvPr id="98" name="Rectangle 97"/>
          <p:cNvSpPr/>
          <p:nvPr/>
        </p:nvSpPr>
        <p:spPr bwMode="auto">
          <a:xfrm>
            <a:off x="285825" y="3552453"/>
            <a:ext cx="7881126"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制定详细规格，使得程序员可以据此进行编码</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sp>
        <p:nvSpPr>
          <p:cNvPr id="99" name="Rectangle 98"/>
          <p:cNvSpPr/>
          <p:nvPr/>
        </p:nvSpPr>
        <p:spPr bwMode="auto">
          <a:xfrm>
            <a:off x="285825" y="3017520"/>
            <a:ext cx="7881126" cy="453683"/>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关键问题：应该怎样具体地实现这个系统？</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3" name="Group 215"/>
          <p:cNvGrpSpPr/>
          <p:nvPr/>
        </p:nvGrpSpPr>
        <p:grpSpPr>
          <a:xfrm>
            <a:off x="-4499315" y="1428749"/>
            <a:ext cx="12658920" cy="1508760"/>
            <a:chOff x="381000" y="1904999"/>
            <a:chExt cx="16874164" cy="2011680"/>
          </a:xfrm>
        </p:grpSpPr>
        <p:grpSp>
          <p:nvGrpSpPr>
            <p:cNvPr id="7" name="Group 219"/>
            <p:cNvGrpSpPr/>
            <p:nvPr/>
          </p:nvGrpSpPr>
          <p:grpSpPr>
            <a:xfrm>
              <a:off x="4630222" y="1904999"/>
              <a:ext cx="2026976" cy="2011680"/>
              <a:chOff x="4630222" y="1904999"/>
              <a:chExt cx="2026976" cy="2011680"/>
            </a:xfrm>
          </p:grpSpPr>
          <p:sp>
            <p:nvSpPr>
              <p:cNvPr id="260" name="Rectangle 259"/>
              <p:cNvSpPr/>
              <p:nvPr/>
            </p:nvSpPr>
            <p:spPr bwMode="auto">
              <a:xfrm>
                <a:off x="4630222"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需求分析</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61" name="TextBox 260"/>
              <p:cNvSpPr txBox="1"/>
              <p:nvPr/>
            </p:nvSpPr>
            <p:spPr>
              <a:xfrm>
                <a:off x="630078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3</a:t>
                </a:r>
              </a:p>
            </p:txBody>
          </p:sp>
          <p:pic>
            <p:nvPicPr>
              <p:cNvPr id="262" name="Picture 4" descr="\\MAGNUM\Projects\Microsoft\Cloud Power FY12\Design\ICONS_PNG\Check_mark.png"/>
              <p:cNvPicPr>
                <a:picLocks noChangeAspect="1" noChangeArrowheads="1"/>
              </p:cNvPicPr>
              <p:nvPr/>
            </p:nvPicPr>
            <p:blipFill rotWithShape="1">
              <a:blip r:embed="rId4" cstate="print">
                <a:lum bright="100000"/>
              </a:blip>
              <a:srcRect t="11515"/>
              <a:stretch/>
            </p:blipFill>
            <p:spPr bwMode="auto">
              <a:xfrm>
                <a:off x="4669492" y="1927464"/>
                <a:ext cx="1253470" cy="1109124"/>
              </a:xfrm>
              <a:prstGeom prst="rect">
                <a:avLst/>
              </a:prstGeom>
              <a:noFill/>
            </p:spPr>
          </p:pic>
        </p:grpSp>
        <p:grpSp>
          <p:nvGrpSpPr>
            <p:cNvPr id="9" name="Group 221"/>
            <p:cNvGrpSpPr/>
            <p:nvPr/>
          </p:nvGrpSpPr>
          <p:grpSpPr>
            <a:xfrm>
              <a:off x="2505611" y="1904999"/>
              <a:ext cx="2022972" cy="2011680"/>
              <a:chOff x="2505611" y="1904999"/>
              <a:chExt cx="2022972" cy="2011680"/>
            </a:xfrm>
          </p:grpSpPr>
          <p:sp>
            <p:nvSpPr>
              <p:cNvPr id="254" name="Rectangle 253"/>
              <p:cNvSpPr/>
              <p:nvPr/>
            </p:nvSpPr>
            <p:spPr bwMode="auto">
              <a:xfrm>
                <a:off x="2505611"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可行性研究</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5" name="TextBox 254"/>
              <p:cNvSpPr txBox="1"/>
              <p:nvPr/>
            </p:nvSpPr>
            <p:spPr>
              <a:xfrm>
                <a:off x="4172168"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2</a:t>
                </a:r>
              </a:p>
            </p:txBody>
          </p:sp>
          <p:pic>
            <p:nvPicPr>
              <p:cNvPr id="256" name="Picture 255"/>
              <p:cNvPicPr>
                <a:picLocks noChangeAspect="1"/>
              </p:cNvPicPr>
              <p:nvPr>
                <p:custDataLst>
                  <p:tags r:id="rId2"/>
                </p:custDataLst>
              </p:nvPr>
            </p:nvPicPr>
            <p:blipFill>
              <a:blip r:embed="rId5">
                <a:extLst>
                  <a:ext uri="{28A0092B-C50C-407E-A947-70E740481C1C}">
                    <a14:useLocalDpi xmlns:a14="http://schemas.microsoft.com/office/drawing/2010/main" val="0"/>
                  </a:ext>
                </a:extLst>
              </a:blip>
              <a:stretch>
                <a:fillRect/>
              </a:stretch>
            </p:blipFill>
            <p:spPr>
              <a:xfrm>
                <a:off x="2655779" y="1983751"/>
                <a:ext cx="883759" cy="875588"/>
              </a:xfrm>
              <a:prstGeom prst="rect">
                <a:avLst/>
              </a:prstGeom>
              <a:effectLst/>
            </p:spPr>
          </p:pic>
        </p:grpSp>
        <p:grpSp>
          <p:nvGrpSpPr>
            <p:cNvPr id="10" name="Group 222"/>
            <p:cNvGrpSpPr/>
            <p:nvPr/>
          </p:nvGrpSpPr>
          <p:grpSpPr>
            <a:xfrm>
              <a:off x="381000" y="1904999"/>
              <a:ext cx="2026976" cy="2011680"/>
              <a:chOff x="381000" y="1904999"/>
              <a:chExt cx="2026976" cy="2011680"/>
            </a:xfrm>
          </p:grpSpPr>
          <p:sp>
            <p:nvSpPr>
              <p:cNvPr id="251" name="Rectangle 250"/>
              <p:cNvSpPr/>
              <p:nvPr/>
            </p:nvSpPr>
            <p:spPr bwMode="auto">
              <a:xfrm>
                <a:off x="381000"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问题定义</a:t>
                </a:r>
                <a:endParaRPr 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52" name="TextBox 251"/>
              <p:cNvSpPr txBox="1"/>
              <p:nvPr/>
            </p:nvSpPr>
            <p:spPr>
              <a:xfrm>
                <a:off x="2051561"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1</a:t>
                </a:r>
              </a:p>
            </p:txBody>
          </p:sp>
          <p:pic>
            <p:nvPicPr>
              <p:cNvPr id="253" name="Picture 2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6299" y="2057549"/>
                <a:ext cx="880541" cy="880541"/>
              </a:xfrm>
              <a:prstGeom prst="rect">
                <a:avLst/>
              </a:prstGeom>
            </p:spPr>
          </p:pic>
        </p:grpSp>
        <p:grpSp>
          <p:nvGrpSpPr>
            <p:cNvPr id="11" name="Group 223"/>
            <p:cNvGrpSpPr/>
            <p:nvPr/>
          </p:nvGrpSpPr>
          <p:grpSpPr>
            <a:xfrm>
              <a:off x="8879444" y="1904999"/>
              <a:ext cx="2012580" cy="2011680"/>
              <a:chOff x="8879444" y="1904999"/>
              <a:chExt cx="2012580" cy="2011680"/>
            </a:xfrm>
          </p:grpSpPr>
          <p:sp>
            <p:nvSpPr>
              <p:cNvPr id="244" name="Rectangle 243"/>
              <p:cNvSpPr/>
              <p:nvPr/>
            </p:nvSpPr>
            <p:spPr bwMode="auto">
              <a:xfrm>
                <a:off x="8879444"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详细设计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45" name="TextBox 244"/>
              <p:cNvSpPr txBox="1"/>
              <p:nvPr/>
            </p:nvSpPr>
            <p:spPr>
              <a:xfrm>
                <a:off x="10535609"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5</a:t>
                </a:r>
              </a:p>
            </p:txBody>
          </p:sp>
          <p:grpSp>
            <p:nvGrpSpPr>
              <p:cNvPr id="12" name="Group 245"/>
              <p:cNvGrpSpPr/>
              <p:nvPr/>
            </p:nvGrpSpPr>
            <p:grpSpPr>
              <a:xfrm>
                <a:off x="9098012" y="2146879"/>
                <a:ext cx="958800" cy="671282"/>
                <a:chOff x="7792432" y="3461097"/>
                <a:chExt cx="568902" cy="299861"/>
              </a:xfrm>
            </p:grpSpPr>
            <p:sp>
              <p:nvSpPr>
                <p:cNvPr id="247"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
                <p:cNvSpPr>
                  <a:spLocks noChangeArrowheads="1"/>
                </p:cNvSpPr>
                <p:nvPr/>
              </p:nvSpPr>
              <p:spPr bwMode="auto">
                <a:xfrm>
                  <a:off x="7891463" y="3675653"/>
                  <a:ext cx="212661"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9"/>
                <p:cNvSpPr>
                  <a:spLocks noChangeArrowheads="1"/>
                </p:cNvSpPr>
                <p:nvPr/>
              </p:nvSpPr>
              <p:spPr bwMode="auto">
                <a:xfrm>
                  <a:off x="7792432" y="3675653"/>
                  <a:ext cx="27432"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9"/>
                <p:cNvSpPr>
                  <a:spLocks noChangeArrowheads="1"/>
                </p:cNvSpPr>
                <p:nvPr/>
              </p:nvSpPr>
              <p:spPr bwMode="auto">
                <a:xfrm>
                  <a:off x="7832804" y="3675653"/>
                  <a:ext cx="45719"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224"/>
            <p:cNvGrpSpPr/>
            <p:nvPr/>
          </p:nvGrpSpPr>
          <p:grpSpPr>
            <a:xfrm>
              <a:off x="6754833" y="1904999"/>
              <a:ext cx="2022972" cy="2011680"/>
              <a:chOff x="6754833" y="1904999"/>
              <a:chExt cx="2022972" cy="2011680"/>
            </a:xfrm>
          </p:grpSpPr>
          <p:sp>
            <p:nvSpPr>
              <p:cNvPr id="238" name="Rectangle 237"/>
              <p:cNvSpPr/>
              <p:nvPr/>
            </p:nvSpPr>
            <p:spPr bwMode="auto">
              <a:xfrm>
                <a:off x="6754833"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总体设计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9" name="TextBox 238"/>
              <p:cNvSpPr txBox="1"/>
              <p:nvPr/>
            </p:nvSpPr>
            <p:spPr>
              <a:xfrm>
                <a:off x="842139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4</a:t>
                </a:r>
              </a:p>
            </p:txBody>
          </p:sp>
          <p:grpSp>
            <p:nvGrpSpPr>
              <p:cNvPr id="14" name="Group 239"/>
              <p:cNvGrpSpPr/>
              <p:nvPr>
                <p:custDataLst>
                  <p:tags r:id="rId1"/>
                </p:custDataLst>
              </p:nvPr>
            </p:nvGrpSpPr>
            <p:grpSpPr>
              <a:xfrm>
                <a:off x="6856412" y="1967341"/>
                <a:ext cx="1105890" cy="850820"/>
                <a:chOff x="3127606" y="1031618"/>
                <a:chExt cx="1905261" cy="1465821"/>
              </a:xfrm>
            </p:grpSpPr>
            <p:pic>
              <p:nvPicPr>
                <p:cNvPr id="241" name="Picture 6" descr="\\MAGNUM\Projects\Microsoft\Cloud Power FY12\Design\ICONS_PNG\Cloud.png"/>
                <p:cNvPicPr>
                  <a:picLocks noChangeAspect="1" noChangeArrowheads="1"/>
                </p:cNvPicPr>
                <p:nvPr/>
              </p:nvPicPr>
              <p:blipFill rotWithShape="1">
                <a:blip r:embed="rId7" cstate="print">
                  <a:extLst>
                    <a:ext uri="{BEBA8EAE-BF5A-486C-A8C5-ECC9F3942E4B}">
                      <a14:imgProps xmlns:a14="http://schemas.microsoft.com/office/drawing/2010/main">
                        <a14:imgLayer r:embed="rId8">
                          <a14:imgEffect>
                            <a14:brightnessContrast bright="100000"/>
                          </a14:imgEffect>
                        </a14:imgLayer>
                      </a14:imgProps>
                    </a:ext>
                  </a:extLst>
                </a:blip>
                <a:srcRect t="15452" b="16319"/>
                <a:stretch/>
              </p:blipFill>
              <p:spPr bwMode="auto">
                <a:xfrm>
                  <a:off x="3423223" y="1031618"/>
                  <a:ext cx="1609644" cy="1098248"/>
                </a:xfrm>
                <a:prstGeom prst="rect">
                  <a:avLst/>
                </a:prstGeom>
                <a:noFill/>
              </p:spPr>
            </p:pic>
            <p:pic>
              <p:nvPicPr>
                <p:cNvPr id="242" name="Picture 2" descr="\\MAGNUM\Projects\Microsoft\Cloud Power FY12\Design\Icons\PNGs\Server_2.png"/>
                <p:cNvPicPr>
                  <a:picLocks noChangeAspect="1" noChangeArrowheads="1"/>
                </p:cNvPicPr>
                <p:nvPr/>
              </p:nvPicPr>
              <p:blipFill rotWithShape="1">
                <a:blip r:embed="rId9" cstate="print">
                  <a:lum bright="100000"/>
                  <a:extLst>
                    <a:ext uri="{BEBA8EAE-BF5A-486C-A8C5-ECC9F3942E4B}">
                      <a14:imgProps xmlns:a14="http://schemas.microsoft.com/office/drawing/2010/main">
                        <a14:imgLayer r:embed="rId10">
                          <a14:imgEffect>
                            <a14:colorTemperature colorTemp="1500"/>
                          </a14:imgEffect>
                        </a14:imgLayer>
                      </a14:imgProps>
                    </a:ext>
                  </a:extLst>
                </a:blip>
                <a:srcRect l="27619" t="9540" r="26586" b="9151"/>
                <a:stretch/>
              </p:blipFill>
              <p:spPr bwMode="auto">
                <a:xfrm>
                  <a:off x="3537558" y="1444626"/>
                  <a:ext cx="589660" cy="916080"/>
                </a:xfrm>
                <a:prstGeom prst="rect">
                  <a:avLst/>
                </a:prstGeom>
                <a:noFill/>
                <a:effectLst>
                  <a:outerShdw blurRad="50800" dist="12700" sx="103000" sy="103000" algn="ctr" rotWithShape="0">
                    <a:prstClr val="black">
                      <a:alpha val="40000"/>
                    </a:prstClr>
                  </a:outerShdw>
                </a:effectLst>
              </p:spPr>
            </p:pic>
            <p:pic>
              <p:nvPicPr>
                <p:cNvPr id="243" name="Picture 2" descr="\\MAGNUM\Projects\Microsoft\Cloud Power FY12\Design\Icons\PNGs\Server_2.png"/>
                <p:cNvPicPr>
                  <a:picLocks noChangeAspect="1" noChangeArrowheads="1"/>
                </p:cNvPicPr>
                <p:nvPr/>
              </p:nvPicPr>
              <p:blipFill rotWithShape="1">
                <a:blip r:embed="rId9" cstate="print">
                  <a:lum bright="100000"/>
                  <a:extLst>
                    <a:ext uri="{BEBA8EAE-BF5A-486C-A8C5-ECC9F3942E4B}">
                      <a14:imgProps xmlns:a14="http://schemas.microsoft.com/office/drawing/2010/main">
                        <a14:imgLayer r:embed="rId10">
                          <a14:imgEffect>
                            <a14:colorTemperature colorTemp="1500"/>
                          </a14:imgEffect>
                        </a14:imgLayer>
                      </a14:imgProps>
                    </a:ext>
                  </a:extLst>
                </a:blip>
                <a:srcRect l="27619" t="9540" r="26586" b="9151"/>
                <a:stretch/>
              </p:blipFill>
              <p:spPr bwMode="auto">
                <a:xfrm>
                  <a:off x="3127606" y="1581359"/>
                  <a:ext cx="589659" cy="916080"/>
                </a:xfrm>
                <a:prstGeom prst="rect">
                  <a:avLst/>
                </a:prstGeom>
                <a:noFill/>
                <a:effectLst>
                  <a:outerShdw blurRad="50800" dist="12700" sx="103000" sy="103000" algn="ctr" rotWithShape="0">
                    <a:prstClr val="black">
                      <a:alpha val="40000"/>
                    </a:prstClr>
                  </a:outerShdw>
                </a:effectLst>
              </p:spPr>
            </p:pic>
          </p:grpSp>
        </p:grpSp>
        <p:grpSp>
          <p:nvGrpSpPr>
            <p:cNvPr id="15" name="Group 225"/>
            <p:cNvGrpSpPr/>
            <p:nvPr/>
          </p:nvGrpSpPr>
          <p:grpSpPr>
            <a:xfrm>
              <a:off x="11004055" y="1904999"/>
              <a:ext cx="2012580" cy="2011680"/>
              <a:chOff x="11004055" y="1904999"/>
              <a:chExt cx="2012580" cy="2011680"/>
            </a:xfrm>
          </p:grpSpPr>
          <p:sp>
            <p:nvSpPr>
              <p:cNvPr id="235" name="Rectangle 234"/>
              <p:cNvSpPr/>
              <p:nvPr/>
            </p:nvSpPr>
            <p:spPr bwMode="auto">
              <a:xfrm>
                <a:off x="11004055"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b="1" dirty="0">
                    <a:gradFill>
                      <a:gsLst>
                        <a:gs pos="0">
                          <a:srgbClr val="FFFFFF"/>
                        </a:gs>
                        <a:gs pos="100000">
                          <a:srgbClr val="FFFFFF"/>
                        </a:gs>
                      </a:gsLst>
                      <a:lin ang="5400000" scaled="0"/>
                    </a:gradFill>
                    <a:latin typeface="楷体" pitchFamily="49" charset="-122"/>
                    <a:ea typeface="楷体" pitchFamily="49" charset="-122"/>
                  </a:rPr>
                  <a:t>编码和单元测试</a:t>
                </a:r>
                <a:endParaRPr lang="en-US" altLang="en-US" b="1" dirty="0">
                  <a:gradFill>
                    <a:gsLst>
                      <a:gs pos="0">
                        <a:srgbClr val="FFFFFF"/>
                      </a:gs>
                      <a:gs pos="100000">
                        <a:srgbClr val="FFFFFF"/>
                      </a:gs>
                    </a:gsLst>
                    <a:lin ang="5400000" scaled="0"/>
                  </a:gradFill>
                  <a:latin typeface="楷体" pitchFamily="49" charset="-122"/>
                  <a:ea typeface="楷体" pitchFamily="49" charset="-122"/>
                </a:endParaRPr>
              </a:p>
            </p:txBody>
          </p:sp>
          <p:sp>
            <p:nvSpPr>
              <p:cNvPr id="236" name="TextBox 235"/>
              <p:cNvSpPr txBox="1"/>
              <p:nvPr/>
            </p:nvSpPr>
            <p:spPr>
              <a:xfrm>
                <a:off x="1266022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6</a:t>
                </a:r>
              </a:p>
            </p:txBody>
          </p:sp>
          <p:pic>
            <p:nvPicPr>
              <p:cNvPr id="237" name="Picture 3" descr="\\SFP\Work\White_Whale\3-22036_Kuleen_Bharadwaj\PPT\3_PlatformVision_Kuleen\SFP_Art\Plane Slide\mon_notie.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139211" y="1983751"/>
                <a:ext cx="746401" cy="875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226"/>
            <p:cNvGrpSpPr/>
            <p:nvPr/>
          </p:nvGrpSpPr>
          <p:grpSpPr>
            <a:xfrm>
              <a:off x="13128666" y="1904999"/>
              <a:ext cx="2017182" cy="2011680"/>
              <a:chOff x="13128666" y="1904999"/>
              <a:chExt cx="2017182" cy="2011680"/>
            </a:xfrm>
          </p:grpSpPr>
          <p:sp>
            <p:nvSpPr>
              <p:cNvPr id="232" name="Rectangle 231"/>
              <p:cNvSpPr/>
              <p:nvPr/>
            </p:nvSpPr>
            <p:spPr bwMode="auto">
              <a:xfrm>
                <a:off x="13128666"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综合测试</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3" name="TextBox 232"/>
              <p:cNvSpPr txBox="1"/>
              <p:nvPr/>
            </p:nvSpPr>
            <p:spPr>
              <a:xfrm>
                <a:off x="1478943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7</a:t>
                </a:r>
              </a:p>
            </p:txBody>
          </p:sp>
          <p:pic>
            <p:nvPicPr>
              <p:cNvPr id="234" name="Picture 7" descr="\\MAGNUM\Projects\Microsoft\Cloud Power FY12\Design\ICONS_PNG\Physical_Virtual.png"/>
              <p:cNvPicPr>
                <a:picLocks noChangeAspect="1" noChangeArrowheads="1"/>
              </p:cNvPicPr>
              <p:nvPr/>
            </p:nvPicPr>
            <p:blipFill rotWithShape="1">
              <a:blip r:embed="rId12" cstate="print">
                <a:extLst>
                  <a:ext uri="{BEBA8EAE-BF5A-486C-A8C5-ECC9F3942E4B}">
                    <a14:imgProps xmlns:a14="http://schemas.microsoft.com/office/drawing/2010/main">
                      <a14:imgLayer r:embed="rId13">
                        <a14:imgEffect>
                          <a14:brightnessContrast bright="100000"/>
                        </a14:imgEffect>
                      </a14:imgLayer>
                    </a14:imgProps>
                  </a:ext>
                </a:extLst>
              </a:blip>
              <a:srcRect l="7856" t="39072" r="7907" b="5885"/>
              <a:stretch/>
            </p:blipFill>
            <p:spPr bwMode="auto">
              <a:xfrm>
                <a:off x="13200761" y="1984614"/>
                <a:ext cx="1275651" cy="833547"/>
              </a:xfrm>
              <a:prstGeom prst="rect">
                <a:avLst/>
              </a:prstGeom>
              <a:noFill/>
            </p:spPr>
          </p:pic>
        </p:grpSp>
        <p:grpSp>
          <p:nvGrpSpPr>
            <p:cNvPr id="17" name="Group 227"/>
            <p:cNvGrpSpPr/>
            <p:nvPr/>
          </p:nvGrpSpPr>
          <p:grpSpPr>
            <a:xfrm>
              <a:off x="15243484" y="1904999"/>
              <a:ext cx="2011680" cy="2011680"/>
              <a:chOff x="15243484" y="1904999"/>
              <a:chExt cx="2011680" cy="2011680"/>
            </a:xfrm>
          </p:grpSpPr>
          <p:sp>
            <p:nvSpPr>
              <p:cNvPr id="229" name="Rectangle 228"/>
              <p:cNvSpPr/>
              <p:nvPr/>
            </p:nvSpPr>
            <p:spPr bwMode="auto">
              <a:xfrm>
                <a:off x="15243484"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软件维护</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0" name="TextBox 229"/>
              <p:cNvSpPr txBox="1"/>
              <p:nvPr/>
            </p:nvSpPr>
            <p:spPr>
              <a:xfrm>
                <a:off x="16882570" y="1904999"/>
                <a:ext cx="356415" cy="615553"/>
              </a:xfrm>
              <a:prstGeom prst="rect">
                <a:avLst/>
              </a:prstGeom>
              <a:noFill/>
            </p:spPr>
            <p:txBody>
              <a:bodyPr wrap="none" lIns="0" tIns="0" rIns="45720" bIns="0" rtlCol="0">
                <a:spAutoFit/>
              </a:bodyPr>
              <a:lstStyle/>
              <a:p>
                <a:pPr algn="r"/>
                <a:r>
                  <a:rPr lang="en-US" sz="3000" b="1" dirty="0">
                    <a:solidFill>
                      <a:schemeClr val="tx2">
                        <a:lumMod val="75000"/>
                      </a:schemeClr>
                    </a:solidFill>
                  </a:rPr>
                  <a:t>8</a:t>
                </a:r>
              </a:p>
            </p:txBody>
          </p:sp>
          <p:pic>
            <p:nvPicPr>
              <p:cNvPr id="231"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416979" y="2043731"/>
                <a:ext cx="640905" cy="77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6" name="Group 286"/>
          <p:cNvGrpSpPr/>
          <p:nvPr/>
        </p:nvGrpSpPr>
        <p:grpSpPr>
          <a:xfrm>
            <a:off x="282304" y="1428749"/>
            <a:ext cx="1509828" cy="1508760"/>
            <a:chOff x="8879444" y="1904999"/>
            <a:chExt cx="2012580" cy="2011680"/>
          </a:xfrm>
        </p:grpSpPr>
        <p:sp>
          <p:nvSpPr>
            <p:cNvPr id="87" name="Rectangle 306"/>
            <p:cNvSpPr/>
            <p:nvPr/>
          </p:nvSpPr>
          <p:spPr bwMode="auto">
            <a:xfrm>
              <a:off x="8879444" y="1904999"/>
              <a:ext cx="2011680" cy="201168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详细设计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88" name="TextBox 87"/>
            <p:cNvSpPr txBox="1"/>
            <p:nvPr/>
          </p:nvSpPr>
          <p:spPr>
            <a:xfrm>
              <a:off x="10535609" y="1904999"/>
              <a:ext cx="356415" cy="615553"/>
            </a:xfrm>
            <a:prstGeom prst="rect">
              <a:avLst/>
            </a:prstGeom>
            <a:noFill/>
          </p:spPr>
          <p:txBody>
            <a:bodyPr wrap="none" lIns="0" tIns="0" rIns="45720" bIns="0" rtlCol="0">
              <a:spAutoFit/>
            </a:bodyPr>
            <a:lstStyle/>
            <a:p>
              <a:r>
                <a:rPr lang="en-US" sz="3000" b="1" dirty="0">
                  <a:solidFill>
                    <a:srgbClr val="FFC000"/>
                  </a:solidFill>
                </a:rPr>
                <a:t>5</a:t>
              </a:r>
            </a:p>
          </p:txBody>
        </p:sp>
        <p:grpSp>
          <p:nvGrpSpPr>
            <p:cNvPr id="89" name="Group 308"/>
            <p:cNvGrpSpPr/>
            <p:nvPr/>
          </p:nvGrpSpPr>
          <p:grpSpPr>
            <a:xfrm>
              <a:off x="9097998" y="2146879"/>
              <a:ext cx="958799" cy="671282"/>
              <a:chOff x="7792432" y="3461097"/>
              <a:chExt cx="568902" cy="299861"/>
            </a:xfrm>
          </p:grpSpPr>
          <p:sp>
            <p:nvSpPr>
              <p:cNvPr id="90"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Rectangle 9"/>
              <p:cNvSpPr>
                <a:spLocks noChangeArrowheads="1"/>
              </p:cNvSpPr>
              <p:nvPr/>
            </p:nvSpPr>
            <p:spPr bwMode="auto">
              <a:xfrm>
                <a:off x="7891463" y="3675653"/>
                <a:ext cx="212661"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Rectangle 9"/>
              <p:cNvSpPr>
                <a:spLocks noChangeArrowheads="1"/>
              </p:cNvSpPr>
              <p:nvPr/>
            </p:nvSpPr>
            <p:spPr bwMode="auto">
              <a:xfrm>
                <a:off x="7792432" y="3675653"/>
                <a:ext cx="27432"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Rectangle 9"/>
              <p:cNvSpPr>
                <a:spLocks noChangeArrowheads="1"/>
              </p:cNvSpPr>
              <p:nvPr/>
            </p:nvSpPr>
            <p:spPr bwMode="auto">
              <a:xfrm>
                <a:off x="7832804" y="3675653"/>
                <a:ext cx="45719"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94" name="Rectangle 97"/>
          <p:cNvSpPr/>
          <p:nvPr/>
        </p:nvSpPr>
        <p:spPr bwMode="auto">
          <a:xfrm>
            <a:off x="285720" y="4089596"/>
            <a:ext cx="7881126"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设计每个模块，确定需要的算法和数据结构</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33381765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4.38322E-6 4.44444E-6 L -0.17441 4.44444E-6 " pathEditMode="relative" rAng="0" ptsTypes="AA">
                                      <p:cBhvr>
                                        <p:cTn id="6" dur="1000" fill="hold"/>
                                        <p:tgtEl>
                                          <p:spTgt spid="3"/>
                                        </p:tgtEl>
                                        <p:attrNameLst>
                                          <p:attrName>ppt_x</p:attrName>
                                          <p:attrName>ppt_y</p:attrName>
                                        </p:attrNameLst>
                                      </p:cBhvr>
                                      <p:rCtr x="-8727" y="0"/>
                                    </p:animMotion>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86"/>
                                        </p:tgtEl>
                                        <p:attrNameLst>
                                          <p:attrName>style.visibility</p:attrName>
                                        </p:attrNameLst>
                                      </p:cBhvr>
                                      <p:to>
                                        <p:strVal val="visible"/>
                                      </p:to>
                                    </p:set>
                                    <p:animEffect transition="in" filter="wipe(down)">
                                      <p:cBhvr>
                                        <p:cTn id="10" dur="500"/>
                                        <p:tgtEl>
                                          <p:spTgt spid="86"/>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decel="10000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anim calcmode="lin" valueType="num">
                                      <p:cBhvr additive="base">
                                        <p:cTn id="15" dur="1000" fill="hold"/>
                                        <p:tgtEl>
                                          <p:spTgt spid="99"/>
                                        </p:tgtEl>
                                        <p:attrNameLst>
                                          <p:attrName>ppt_x</p:attrName>
                                        </p:attrNameLst>
                                      </p:cBhvr>
                                      <p:tavLst>
                                        <p:tav tm="0">
                                          <p:val>
                                            <p:strVal val="1+#ppt_w/2"/>
                                          </p:val>
                                        </p:tav>
                                        <p:tav tm="100000">
                                          <p:val>
                                            <p:strVal val="#ppt_x"/>
                                          </p:val>
                                        </p:tav>
                                      </p:tavLst>
                                    </p:anim>
                                    <p:anim calcmode="lin" valueType="num">
                                      <p:cBhvr additive="base">
                                        <p:cTn id="16" dur="10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additive="base">
                                        <p:cTn id="21" dur="1000" fill="hold"/>
                                        <p:tgtEl>
                                          <p:spTgt spid="98"/>
                                        </p:tgtEl>
                                        <p:attrNameLst>
                                          <p:attrName>ppt_x</p:attrName>
                                        </p:attrNameLst>
                                      </p:cBhvr>
                                      <p:tavLst>
                                        <p:tav tm="0">
                                          <p:val>
                                            <p:strVal val="1+#ppt_w/2"/>
                                          </p:val>
                                        </p:tav>
                                        <p:tav tm="100000">
                                          <p:val>
                                            <p:strVal val="#ppt_x"/>
                                          </p:val>
                                        </p:tav>
                                      </p:tavLst>
                                    </p:anim>
                                    <p:anim calcmode="lin" valueType="num">
                                      <p:cBhvr additive="base">
                                        <p:cTn id="22" dur="1000" fill="hold"/>
                                        <p:tgtEl>
                                          <p:spTgt spid="98"/>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2" decel="100000" fill="hold" grpId="0" nodeType="clickEffect">
                                  <p:stCondLst>
                                    <p:cond delay="0"/>
                                  </p:stCondLst>
                                  <p:childTnLst>
                                    <p:set>
                                      <p:cBhvr>
                                        <p:cTn id="26" dur="1" fill="hold">
                                          <p:stCondLst>
                                            <p:cond delay="0"/>
                                          </p:stCondLst>
                                        </p:cTn>
                                        <p:tgtEl>
                                          <p:spTgt spid="94"/>
                                        </p:tgtEl>
                                        <p:attrNameLst>
                                          <p:attrName>style.visibility</p:attrName>
                                        </p:attrNameLst>
                                      </p:cBhvr>
                                      <p:to>
                                        <p:strVal val="visible"/>
                                      </p:to>
                                    </p:set>
                                    <p:anim calcmode="lin" valueType="num">
                                      <p:cBhvr additive="base">
                                        <p:cTn id="27" dur="1000" fill="hold"/>
                                        <p:tgtEl>
                                          <p:spTgt spid="94"/>
                                        </p:tgtEl>
                                        <p:attrNameLst>
                                          <p:attrName>ppt_x</p:attrName>
                                        </p:attrNameLst>
                                      </p:cBhvr>
                                      <p:tavLst>
                                        <p:tav tm="0">
                                          <p:val>
                                            <p:strVal val="1+#ppt_w/2"/>
                                          </p:val>
                                        </p:tav>
                                        <p:tav tm="100000">
                                          <p:val>
                                            <p:strVal val="#ppt_x"/>
                                          </p:val>
                                        </p:tav>
                                      </p:tavLst>
                                    </p:anim>
                                    <p:anim calcmode="lin" valueType="num">
                                      <p:cBhvr additive="base">
                                        <p:cTn id="28" dur="1000" fill="hold"/>
                                        <p:tgtEl>
                                          <p:spTgt spid="9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P spid="9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of Crosshairs" hidden="1"/>
          <p:cNvGrpSpPr/>
          <p:nvPr/>
        </p:nvGrpSpPr>
        <p:grpSpPr>
          <a:xfrm>
            <a:off x="696221" y="1839040"/>
            <a:ext cx="18220964" cy="688181"/>
            <a:chOff x="928053" y="4429828"/>
            <a:chExt cx="24288292" cy="917575"/>
          </a:xfrm>
        </p:grpSpPr>
        <p:sp>
          <p:nvSpPr>
            <p:cNvPr id="18" name="Crosshair"/>
            <p:cNvSpPr>
              <a:spLocks/>
            </p:cNvSpPr>
            <p:nvPr/>
          </p:nvSpPr>
          <p:spPr bwMode="auto">
            <a:xfrm>
              <a:off x="92805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Crosshair"/>
            <p:cNvSpPr>
              <a:spLocks/>
            </p:cNvSpPr>
            <p:nvPr/>
          </p:nvSpPr>
          <p:spPr bwMode="auto">
            <a:xfrm>
              <a:off x="3052664"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Crosshair"/>
            <p:cNvSpPr>
              <a:spLocks/>
            </p:cNvSpPr>
            <p:nvPr/>
          </p:nvSpPr>
          <p:spPr bwMode="auto">
            <a:xfrm>
              <a:off x="5177275"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Crosshair"/>
            <p:cNvSpPr>
              <a:spLocks/>
            </p:cNvSpPr>
            <p:nvPr/>
          </p:nvSpPr>
          <p:spPr bwMode="auto">
            <a:xfrm>
              <a:off x="7301886"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Crosshair"/>
            <p:cNvSpPr>
              <a:spLocks/>
            </p:cNvSpPr>
            <p:nvPr/>
          </p:nvSpPr>
          <p:spPr bwMode="auto">
            <a:xfrm>
              <a:off x="9426497"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Crosshair"/>
            <p:cNvSpPr>
              <a:spLocks/>
            </p:cNvSpPr>
            <p:nvPr/>
          </p:nvSpPr>
          <p:spPr bwMode="auto">
            <a:xfrm>
              <a:off x="11551108"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rosshair"/>
            <p:cNvSpPr>
              <a:spLocks/>
            </p:cNvSpPr>
            <p:nvPr/>
          </p:nvSpPr>
          <p:spPr bwMode="auto">
            <a:xfrm>
              <a:off x="13675719"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Crosshair"/>
            <p:cNvSpPr>
              <a:spLocks/>
            </p:cNvSpPr>
            <p:nvPr/>
          </p:nvSpPr>
          <p:spPr bwMode="auto">
            <a:xfrm>
              <a:off x="1580033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Crosshair"/>
            <p:cNvSpPr>
              <a:spLocks/>
            </p:cNvSpPr>
            <p:nvPr/>
          </p:nvSpPr>
          <p:spPr bwMode="auto">
            <a:xfrm>
              <a:off x="17924941"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Crosshair"/>
            <p:cNvSpPr>
              <a:spLocks/>
            </p:cNvSpPr>
            <p:nvPr/>
          </p:nvSpPr>
          <p:spPr bwMode="auto">
            <a:xfrm>
              <a:off x="20049552"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Crosshair"/>
            <p:cNvSpPr>
              <a:spLocks/>
            </p:cNvSpPr>
            <p:nvPr/>
          </p:nvSpPr>
          <p:spPr bwMode="auto">
            <a:xfrm>
              <a:off x="2217416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Crosshair"/>
            <p:cNvSpPr>
              <a:spLocks/>
            </p:cNvSpPr>
            <p:nvPr/>
          </p:nvSpPr>
          <p:spPr bwMode="auto">
            <a:xfrm>
              <a:off x="2429877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Title 2"/>
          <p:cNvSpPr>
            <a:spLocks noGrp="1"/>
          </p:cNvSpPr>
          <p:nvPr>
            <p:ph type="title"/>
          </p:nvPr>
        </p:nvSpPr>
        <p:spPr>
          <a:xfrm>
            <a:off x="285825" y="171450"/>
            <a:ext cx="6280916" cy="457049"/>
          </a:xfrm>
        </p:spPr>
        <p:txBody>
          <a:bodyPr/>
          <a:lstStyle/>
          <a:p>
            <a:r>
              <a:rPr altLang="zh-CN" dirty="0"/>
              <a:t>1. 3 </a:t>
            </a:r>
            <a:r>
              <a:rPr lang="zh-CN" altLang="en-US" b="1" dirty="0">
                <a:latin typeface="楷体" pitchFamily="49" charset="-122"/>
                <a:ea typeface="楷体" pitchFamily="49" charset="-122"/>
              </a:rPr>
              <a:t>软件生命周期</a:t>
            </a:r>
            <a:endParaRPr lang="en-US" dirty="0"/>
          </a:p>
        </p:txBody>
      </p:sp>
      <p:sp>
        <p:nvSpPr>
          <p:cNvPr id="98" name="Rectangle 97"/>
          <p:cNvSpPr/>
          <p:nvPr/>
        </p:nvSpPr>
        <p:spPr bwMode="auto">
          <a:xfrm>
            <a:off x="285824" y="3552453"/>
            <a:ext cx="7870324"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依据详细设计进行编码，并仔细测试每个模块</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sp>
        <p:nvSpPr>
          <p:cNvPr id="99" name="Rectangle 98"/>
          <p:cNvSpPr/>
          <p:nvPr/>
        </p:nvSpPr>
        <p:spPr bwMode="auto">
          <a:xfrm>
            <a:off x="285824" y="3017520"/>
            <a:ext cx="7870324" cy="453683"/>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关键任务：写出正确、容易理解、容易维护的程序模块</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3" name="Group 215"/>
          <p:cNvGrpSpPr/>
          <p:nvPr/>
        </p:nvGrpSpPr>
        <p:grpSpPr>
          <a:xfrm>
            <a:off x="-1311569" y="1428749"/>
            <a:ext cx="7878310" cy="1508760"/>
            <a:chOff x="6754833" y="1904999"/>
            <a:chExt cx="10501677" cy="2011680"/>
          </a:xfrm>
        </p:grpSpPr>
        <p:grpSp>
          <p:nvGrpSpPr>
            <p:cNvPr id="11" name="Group 223"/>
            <p:cNvGrpSpPr/>
            <p:nvPr/>
          </p:nvGrpSpPr>
          <p:grpSpPr>
            <a:xfrm>
              <a:off x="8879444" y="1904999"/>
              <a:ext cx="2012580" cy="2011680"/>
              <a:chOff x="8879444" y="1904999"/>
              <a:chExt cx="2012580" cy="2011680"/>
            </a:xfrm>
          </p:grpSpPr>
          <p:sp>
            <p:nvSpPr>
              <p:cNvPr id="244" name="Rectangle 243"/>
              <p:cNvSpPr/>
              <p:nvPr/>
            </p:nvSpPr>
            <p:spPr bwMode="auto">
              <a:xfrm>
                <a:off x="8879444"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详细设计</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45" name="TextBox 244"/>
              <p:cNvSpPr txBox="1"/>
              <p:nvPr/>
            </p:nvSpPr>
            <p:spPr>
              <a:xfrm>
                <a:off x="10535609"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5</a:t>
                </a:r>
              </a:p>
            </p:txBody>
          </p:sp>
          <p:grpSp>
            <p:nvGrpSpPr>
              <p:cNvPr id="12" name="Group 245"/>
              <p:cNvGrpSpPr/>
              <p:nvPr/>
            </p:nvGrpSpPr>
            <p:grpSpPr>
              <a:xfrm>
                <a:off x="9098012" y="2146879"/>
                <a:ext cx="958800" cy="671282"/>
                <a:chOff x="7792432" y="3461097"/>
                <a:chExt cx="568902" cy="299861"/>
              </a:xfrm>
            </p:grpSpPr>
            <p:sp>
              <p:nvSpPr>
                <p:cNvPr id="247"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
                <p:cNvSpPr>
                  <a:spLocks noChangeArrowheads="1"/>
                </p:cNvSpPr>
                <p:nvPr/>
              </p:nvSpPr>
              <p:spPr bwMode="auto">
                <a:xfrm>
                  <a:off x="7891463" y="3675653"/>
                  <a:ext cx="212661"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9"/>
                <p:cNvSpPr>
                  <a:spLocks noChangeArrowheads="1"/>
                </p:cNvSpPr>
                <p:nvPr/>
              </p:nvSpPr>
              <p:spPr bwMode="auto">
                <a:xfrm>
                  <a:off x="7792432" y="3675653"/>
                  <a:ext cx="27432"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9"/>
                <p:cNvSpPr>
                  <a:spLocks noChangeArrowheads="1"/>
                </p:cNvSpPr>
                <p:nvPr/>
              </p:nvSpPr>
              <p:spPr bwMode="auto">
                <a:xfrm>
                  <a:off x="7832804" y="3675653"/>
                  <a:ext cx="45719"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3" name="Group 224"/>
            <p:cNvGrpSpPr/>
            <p:nvPr/>
          </p:nvGrpSpPr>
          <p:grpSpPr>
            <a:xfrm>
              <a:off x="6754833" y="1904999"/>
              <a:ext cx="2022972" cy="2011680"/>
              <a:chOff x="6754833" y="1904999"/>
              <a:chExt cx="2022972" cy="2011680"/>
            </a:xfrm>
          </p:grpSpPr>
          <p:sp>
            <p:nvSpPr>
              <p:cNvPr id="238" name="Rectangle 237"/>
              <p:cNvSpPr/>
              <p:nvPr/>
            </p:nvSpPr>
            <p:spPr bwMode="auto">
              <a:xfrm>
                <a:off x="6754833"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总体设计</a:t>
                </a:r>
                <a:endParaRPr 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9" name="TextBox 238"/>
              <p:cNvSpPr txBox="1"/>
              <p:nvPr/>
            </p:nvSpPr>
            <p:spPr>
              <a:xfrm>
                <a:off x="842139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4</a:t>
                </a:r>
              </a:p>
            </p:txBody>
          </p:sp>
          <p:grpSp>
            <p:nvGrpSpPr>
              <p:cNvPr id="14" name="Group 239"/>
              <p:cNvGrpSpPr/>
              <p:nvPr>
                <p:custDataLst>
                  <p:tags r:id="rId1"/>
                </p:custDataLst>
              </p:nvPr>
            </p:nvGrpSpPr>
            <p:grpSpPr>
              <a:xfrm>
                <a:off x="6856412" y="1967341"/>
                <a:ext cx="1105890" cy="850820"/>
                <a:chOff x="3127606" y="1031618"/>
                <a:chExt cx="1905261" cy="1465821"/>
              </a:xfrm>
            </p:grpSpPr>
            <p:pic>
              <p:nvPicPr>
                <p:cNvPr id="241" name="Picture 6" descr="\\MAGNUM\Projects\Microsoft\Cloud Power FY12\Design\ICONS_PNG\Cloud.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Lst>
                </a:blip>
                <a:srcRect t="15452" b="16319"/>
                <a:stretch/>
              </p:blipFill>
              <p:spPr bwMode="auto">
                <a:xfrm>
                  <a:off x="3423223" y="1031618"/>
                  <a:ext cx="1609644" cy="1098248"/>
                </a:xfrm>
                <a:prstGeom prst="rect">
                  <a:avLst/>
                </a:prstGeom>
                <a:noFill/>
              </p:spPr>
            </p:pic>
            <p:pic>
              <p:nvPicPr>
                <p:cNvPr id="242" name="Picture 2" descr="\\MAGNUM\Projects\Microsoft\Cloud Power FY12\Design\Icons\PNGs\Server_2.png"/>
                <p:cNvPicPr>
                  <a:picLocks noChangeAspect="1" noChangeArrowheads="1"/>
                </p:cNvPicPr>
                <p:nvPr/>
              </p:nvPicPr>
              <p:blipFill rotWithShape="1">
                <a:blip r:embed="rId5" cstate="print">
                  <a:lum bright="100000"/>
                  <a:extLst>
                    <a:ext uri="{BEBA8EAE-BF5A-486C-A8C5-ECC9F3942E4B}">
                      <a14:imgProps xmlns:a14="http://schemas.microsoft.com/office/drawing/2010/main">
                        <a14:imgLayer r:embed="rId6">
                          <a14:imgEffect>
                            <a14:colorTemperature colorTemp="1500"/>
                          </a14:imgEffect>
                        </a14:imgLayer>
                      </a14:imgProps>
                    </a:ext>
                  </a:extLst>
                </a:blip>
                <a:srcRect l="27619" t="9540" r="26586" b="9151"/>
                <a:stretch/>
              </p:blipFill>
              <p:spPr bwMode="auto">
                <a:xfrm>
                  <a:off x="3537558" y="1444626"/>
                  <a:ext cx="589660" cy="916080"/>
                </a:xfrm>
                <a:prstGeom prst="rect">
                  <a:avLst/>
                </a:prstGeom>
                <a:noFill/>
                <a:effectLst>
                  <a:outerShdw blurRad="50800" dist="12700" sx="103000" sy="103000" algn="ctr" rotWithShape="0">
                    <a:prstClr val="black">
                      <a:alpha val="40000"/>
                    </a:prstClr>
                  </a:outerShdw>
                </a:effectLst>
              </p:spPr>
            </p:pic>
            <p:pic>
              <p:nvPicPr>
                <p:cNvPr id="243" name="Picture 2" descr="\\MAGNUM\Projects\Microsoft\Cloud Power FY12\Design\Icons\PNGs\Server_2.png"/>
                <p:cNvPicPr>
                  <a:picLocks noChangeAspect="1" noChangeArrowheads="1"/>
                </p:cNvPicPr>
                <p:nvPr/>
              </p:nvPicPr>
              <p:blipFill rotWithShape="1">
                <a:blip r:embed="rId5" cstate="print">
                  <a:lum bright="100000"/>
                  <a:extLst>
                    <a:ext uri="{BEBA8EAE-BF5A-486C-A8C5-ECC9F3942E4B}">
                      <a14:imgProps xmlns:a14="http://schemas.microsoft.com/office/drawing/2010/main">
                        <a14:imgLayer r:embed="rId6">
                          <a14:imgEffect>
                            <a14:colorTemperature colorTemp="1500"/>
                          </a14:imgEffect>
                        </a14:imgLayer>
                      </a14:imgProps>
                    </a:ext>
                  </a:extLst>
                </a:blip>
                <a:srcRect l="27619" t="9540" r="26586" b="9151"/>
                <a:stretch/>
              </p:blipFill>
              <p:spPr bwMode="auto">
                <a:xfrm>
                  <a:off x="3127606" y="1581359"/>
                  <a:ext cx="589659" cy="916080"/>
                </a:xfrm>
                <a:prstGeom prst="rect">
                  <a:avLst/>
                </a:prstGeom>
                <a:noFill/>
                <a:effectLst>
                  <a:outerShdw blurRad="50800" dist="12700" sx="103000" sy="103000" algn="ctr" rotWithShape="0">
                    <a:prstClr val="black">
                      <a:alpha val="40000"/>
                    </a:prstClr>
                  </a:outerShdw>
                </a:effectLst>
              </p:spPr>
            </p:pic>
          </p:grpSp>
        </p:grpSp>
        <p:grpSp>
          <p:nvGrpSpPr>
            <p:cNvPr id="15" name="Group 225"/>
            <p:cNvGrpSpPr/>
            <p:nvPr/>
          </p:nvGrpSpPr>
          <p:grpSpPr>
            <a:xfrm>
              <a:off x="11004055" y="1904999"/>
              <a:ext cx="2012580" cy="2011680"/>
              <a:chOff x="11004055" y="1904999"/>
              <a:chExt cx="2012580" cy="2011680"/>
            </a:xfrm>
          </p:grpSpPr>
          <p:sp>
            <p:nvSpPr>
              <p:cNvPr id="235" name="Rectangle 234"/>
              <p:cNvSpPr/>
              <p:nvPr/>
            </p:nvSpPr>
            <p:spPr bwMode="auto">
              <a:xfrm>
                <a:off x="11004055"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b="1" dirty="0">
                    <a:gradFill>
                      <a:gsLst>
                        <a:gs pos="0">
                          <a:srgbClr val="FFFFFF"/>
                        </a:gs>
                        <a:gs pos="100000">
                          <a:srgbClr val="FFFFFF"/>
                        </a:gs>
                      </a:gsLst>
                      <a:lin ang="5400000" scaled="0"/>
                    </a:gradFill>
                    <a:latin typeface="楷体" pitchFamily="49" charset="-122"/>
                    <a:ea typeface="楷体" pitchFamily="49" charset="-122"/>
                  </a:rPr>
                  <a:t>编码和单元测试</a:t>
                </a:r>
                <a:endParaRPr lang="en-US" altLang="en-US" b="1" dirty="0">
                  <a:gradFill>
                    <a:gsLst>
                      <a:gs pos="0">
                        <a:srgbClr val="FFFFFF"/>
                      </a:gs>
                      <a:gs pos="100000">
                        <a:srgbClr val="FFFFFF"/>
                      </a:gs>
                    </a:gsLst>
                    <a:lin ang="5400000" scaled="0"/>
                  </a:gradFill>
                  <a:latin typeface="楷体" pitchFamily="49" charset="-122"/>
                  <a:ea typeface="楷体" pitchFamily="49" charset="-122"/>
                </a:endParaRPr>
              </a:p>
            </p:txBody>
          </p:sp>
          <p:sp>
            <p:nvSpPr>
              <p:cNvPr id="236" name="TextBox 235"/>
              <p:cNvSpPr txBox="1"/>
              <p:nvPr/>
            </p:nvSpPr>
            <p:spPr>
              <a:xfrm>
                <a:off x="1266022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6</a:t>
                </a:r>
              </a:p>
            </p:txBody>
          </p:sp>
          <p:pic>
            <p:nvPicPr>
              <p:cNvPr id="237" name="Picture 3" descr="\\SFP\Work\White_Whale\3-22036_Kuleen_Bharadwaj\PPT\3_PlatformVision_Kuleen\SFP_Art\Plane Slide\mon_noti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39211" y="1983751"/>
                <a:ext cx="746401" cy="875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226"/>
            <p:cNvGrpSpPr/>
            <p:nvPr/>
          </p:nvGrpSpPr>
          <p:grpSpPr>
            <a:xfrm>
              <a:off x="13128666" y="1904999"/>
              <a:ext cx="2017182" cy="2011680"/>
              <a:chOff x="13128666" y="1904999"/>
              <a:chExt cx="2017182" cy="2011680"/>
            </a:xfrm>
          </p:grpSpPr>
          <p:sp>
            <p:nvSpPr>
              <p:cNvPr id="232" name="Rectangle 231"/>
              <p:cNvSpPr/>
              <p:nvPr/>
            </p:nvSpPr>
            <p:spPr bwMode="auto">
              <a:xfrm>
                <a:off x="13128666"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综合测试</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3" name="TextBox 232"/>
              <p:cNvSpPr txBox="1"/>
              <p:nvPr/>
            </p:nvSpPr>
            <p:spPr>
              <a:xfrm>
                <a:off x="1478943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7</a:t>
                </a:r>
              </a:p>
            </p:txBody>
          </p:sp>
          <p:pic>
            <p:nvPicPr>
              <p:cNvPr id="234" name="Picture 7" descr="\\MAGNUM\Projects\Microsoft\Cloud Power FY12\Design\ICONS_PNG\Physical_Virtual.png"/>
              <p:cNvPicPr>
                <a:picLocks noChangeAspect="1" noChangeArrowheads="1"/>
              </p:cNvPicPr>
              <p:nvPr/>
            </p:nvPicPr>
            <p:blipFill rotWithShape="1">
              <a:blip r:embed="rId8" cstate="print">
                <a:extLst>
                  <a:ext uri="{BEBA8EAE-BF5A-486C-A8C5-ECC9F3942E4B}">
                    <a14:imgProps xmlns:a14="http://schemas.microsoft.com/office/drawing/2010/main">
                      <a14:imgLayer r:embed="rId9">
                        <a14:imgEffect>
                          <a14:brightnessContrast bright="100000"/>
                        </a14:imgEffect>
                      </a14:imgLayer>
                    </a14:imgProps>
                  </a:ext>
                </a:extLst>
              </a:blip>
              <a:srcRect l="7856" t="39072" r="7907" b="5885"/>
              <a:stretch/>
            </p:blipFill>
            <p:spPr bwMode="auto">
              <a:xfrm>
                <a:off x="13200761" y="1984614"/>
                <a:ext cx="1275651" cy="833547"/>
              </a:xfrm>
              <a:prstGeom prst="rect">
                <a:avLst/>
              </a:prstGeom>
              <a:noFill/>
            </p:spPr>
          </p:pic>
        </p:grpSp>
        <p:grpSp>
          <p:nvGrpSpPr>
            <p:cNvPr id="17" name="Group 227"/>
            <p:cNvGrpSpPr/>
            <p:nvPr/>
          </p:nvGrpSpPr>
          <p:grpSpPr>
            <a:xfrm>
              <a:off x="15244830" y="1904999"/>
              <a:ext cx="2011680" cy="2011680"/>
              <a:chOff x="15244830" y="1904999"/>
              <a:chExt cx="2011680" cy="2011680"/>
            </a:xfrm>
          </p:grpSpPr>
          <p:sp>
            <p:nvSpPr>
              <p:cNvPr id="229" name="Rectangle 228"/>
              <p:cNvSpPr/>
              <p:nvPr/>
            </p:nvSpPr>
            <p:spPr bwMode="auto">
              <a:xfrm>
                <a:off x="15244830"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软件维护</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0" name="TextBox 229"/>
              <p:cNvSpPr txBox="1"/>
              <p:nvPr/>
            </p:nvSpPr>
            <p:spPr>
              <a:xfrm>
                <a:off x="16883916" y="1904999"/>
                <a:ext cx="356415" cy="615553"/>
              </a:xfrm>
              <a:prstGeom prst="rect">
                <a:avLst/>
              </a:prstGeom>
              <a:noFill/>
            </p:spPr>
            <p:txBody>
              <a:bodyPr wrap="none" lIns="0" tIns="0" rIns="45720" bIns="0" rtlCol="0">
                <a:spAutoFit/>
              </a:bodyPr>
              <a:lstStyle/>
              <a:p>
                <a:pPr algn="r"/>
                <a:r>
                  <a:rPr lang="en-US" sz="3000" b="1" dirty="0">
                    <a:solidFill>
                      <a:schemeClr val="tx2">
                        <a:lumMod val="75000"/>
                      </a:schemeClr>
                    </a:solidFill>
                  </a:rPr>
                  <a:t>8</a:t>
                </a:r>
              </a:p>
            </p:txBody>
          </p:sp>
          <p:pic>
            <p:nvPicPr>
              <p:cNvPr id="231" name="Picture 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5418325" y="2043731"/>
                <a:ext cx="640905" cy="77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83" name="Group 289"/>
          <p:cNvGrpSpPr/>
          <p:nvPr/>
        </p:nvGrpSpPr>
        <p:grpSpPr>
          <a:xfrm>
            <a:off x="285720" y="1428742"/>
            <a:ext cx="1509828" cy="1508760"/>
            <a:chOff x="11004055" y="1904999"/>
            <a:chExt cx="2012580" cy="2011680"/>
          </a:xfrm>
        </p:grpSpPr>
        <p:sp>
          <p:nvSpPr>
            <p:cNvPr id="84" name="Rectangle 298"/>
            <p:cNvSpPr/>
            <p:nvPr/>
          </p:nvSpPr>
          <p:spPr bwMode="auto">
            <a:xfrm>
              <a:off x="11004055" y="1904999"/>
              <a:ext cx="2011680" cy="201168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b="1" dirty="0">
                  <a:gradFill>
                    <a:gsLst>
                      <a:gs pos="0">
                        <a:srgbClr val="FFFFFF"/>
                      </a:gs>
                      <a:gs pos="100000">
                        <a:srgbClr val="FFFFFF"/>
                      </a:gs>
                    </a:gsLst>
                    <a:lin ang="5400000" scaled="0"/>
                  </a:gradFill>
                  <a:latin typeface="楷体" pitchFamily="49" charset="-122"/>
                  <a:ea typeface="楷体" pitchFamily="49" charset="-122"/>
                </a:rPr>
                <a:t>编码和单元测试</a:t>
              </a:r>
              <a:endParaRPr lang="en-US" altLang="en-US" b="1" dirty="0">
                <a:gradFill>
                  <a:gsLst>
                    <a:gs pos="0">
                      <a:srgbClr val="FFFFFF"/>
                    </a:gs>
                    <a:gs pos="100000">
                      <a:srgbClr val="FFFFFF"/>
                    </a:gs>
                  </a:gsLst>
                  <a:lin ang="5400000" scaled="0"/>
                </a:gradFill>
                <a:latin typeface="楷体" pitchFamily="49" charset="-122"/>
                <a:ea typeface="楷体" pitchFamily="49" charset="-122"/>
              </a:endParaRPr>
            </a:p>
          </p:txBody>
        </p:sp>
        <p:sp>
          <p:nvSpPr>
            <p:cNvPr id="85" name="TextBox 84"/>
            <p:cNvSpPr txBox="1"/>
            <p:nvPr/>
          </p:nvSpPr>
          <p:spPr>
            <a:xfrm>
              <a:off x="12660220" y="1904999"/>
              <a:ext cx="356415" cy="615553"/>
            </a:xfrm>
            <a:prstGeom prst="rect">
              <a:avLst/>
            </a:prstGeom>
            <a:noFill/>
          </p:spPr>
          <p:txBody>
            <a:bodyPr wrap="none" lIns="0" tIns="0" rIns="45720" bIns="0" rtlCol="0">
              <a:spAutoFit/>
            </a:bodyPr>
            <a:lstStyle/>
            <a:p>
              <a:r>
                <a:rPr lang="en-US" sz="3000" b="1" dirty="0">
                  <a:solidFill>
                    <a:srgbClr val="FFC000"/>
                  </a:solidFill>
                </a:rPr>
                <a:t>6</a:t>
              </a:r>
            </a:p>
          </p:txBody>
        </p:sp>
        <p:pic>
          <p:nvPicPr>
            <p:cNvPr id="86" name="Picture 3" descr="\\SFP\Work\White_Whale\3-22036_Kuleen_Bharadwaj\PPT\3_PlatformVision_Kuleen\SFP_Art\Plane Slide\mon_noti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39211" y="1983751"/>
              <a:ext cx="746401" cy="87558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697942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4.38322E-6 4.44444E-6 L -0.17441 4.44444E-6 " pathEditMode="relative" rAng="0" ptsTypes="AA">
                                      <p:cBhvr>
                                        <p:cTn id="6" dur="1000" fill="hold"/>
                                        <p:tgtEl>
                                          <p:spTgt spid="3"/>
                                        </p:tgtEl>
                                        <p:attrNameLst>
                                          <p:attrName>ppt_x</p:attrName>
                                          <p:attrName>ppt_y</p:attrName>
                                        </p:attrNameLst>
                                      </p:cBhvr>
                                      <p:rCtr x="-8727" y="0"/>
                                    </p:animMotion>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83"/>
                                        </p:tgtEl>
                                        <p:attrNameLst>
                                          <p:attrName>style.visibility</p:attrName>
                                        </p:attrNameLst>
                                      </p:cBhvr>
                                      <p:to>
                                        <p:strVal val="visible"/>
                                      </p:to>
                                    </p:set>
                                    <p:animEffect transition="in" filter="wipe(down)">
                                      <p:cBhvr>
                                        <p:cTn id="10" dur="500"/>
                                        <p:tgtEl>
                                          <p:spTgt spid="8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decel="10000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anim calcmode="lin" valueType="num">
                                      <p:cBhvr additive="base">
                                        <p:cTn id="15" dur="1000" fill="hold"/>
                                        <p:tgtEl>
                                          <p:spTgt spid="99"/>
                                        </p:tgtEl>
                                        <p:attrNameLst>
                                          <p:attrName>ppt_x</p:attrName>
                                        </p:attrNameLst>
                                      </p:cBhvr>
                                      <p:tavLst>
                                        <p:tav tm="0">
                                          <p:val>
                                            <p:strVal val="1+#ppt_w/2"/>
                                          </p:val>
                                        </p:tav>
                                        <p:tav tm="100000">
                                          <p:val>
                                            <p:strVal val="#ppt_x"/>
                                          </p:val>
                                        </p:tav>
                                      </p:tavLst>
                                    </p:anim>
                                    <p:anim calcmode="lin" valueType="num">
                                      <p:cBhvr additive="base">
                                        <p:cTn id="16" dur="10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additive="base">
                                        <p:cTn id="21" dur="1000" fill="hold"/>
                                        <p:tgtEl>
                                          <p:spTgt spid="98"/>
                                        </p:tgtEl>
                                        <p:attrNameLst>
                                          <p:attrName>ppt_x</p:attrName>
                                        </p:attrNameLst>
                                      </p:cBhvr>
                                      <p:tavLst>
                                        <p:tav tm="0">
                                          <p:val>
                                            <p:strVal val="1+#ppt_w/2"/>
                                          </p:val>
                                        </p:tav>
                                        <p:tav tm="100000">
                                          <p:val>
                                            <p:strVal val="#ppt_x"/>
                                          </p:val>
                                        </p:tav>
                                      </p:tavLst>
                                    </p:anim>
                                    <p:anim calcmode="lin" valueType="num">
                                      <p:cBhvr additive="base">
                                        <p:cTn id="22" dur="1000" fill="hold"/>
                                        <p:tgtEl>
                                          <p:spTgt spid="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of Crosshairs" hidden="1"/>
          <p:cNvGrpSpPr/>
          <p:nvPr/>
        </p:nvGrpSpPr>
        <p:grpSpPr>
          <a:xfrm>
            <a:off x="696221" y="1839040"/>
            <a:ext cx="18220964" cy="688181"/>
            <a:chOff x="928053" y="4429828"/>
            <a:chExt cx="24288292" cy="917575"/>
          </a:xfrm>
        </p:grpSpPr>
        <p:sp>
          <p:nvSpPr>
            <p:cNvPr id="18" name="Crosshair"/>
            <p:cNvSpPr>
              <a:spLocks/>
            </p:cNvSpPr>
            <p:nvPr/>
          </p:nvSpPr>
          <p:spPr bwMode="auto">
            <a:xfrm>
              <a:off x="92805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Crosshair"/>
            <p:cNvSpPr>
              <a:spLocks/>
            </p:cNvSpPr>
            <p:nvPr/>
          </p:nvSpPr>
          <p:spPr bwMode="auto">
            <a:xfrm>
              <a:off x="3052664"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Crosshair"/>
            <p:cNvSpPr>
              <a:spLocks/>
            </p:cNvSpPr>
            <p:nvPr/>
          </p:nvSpPr>
          <p:spPr bwMode="auto">
            <a:xfrm>
              <a:off x="5177275"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Crosshair"/>
            <p:cNvSpPr>
              <a:spLocks/>
            </p:cNvSpPr>
            <p:nvPr/>
          </p:nvSpPr>
          <p:spPr bwMode="auto">
            <a:xfrm>
              <a:off x="7301886"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Crosshair"/>
            <p:cNvSpPr>
              <a:spLocks/>
            </p:cNvSpPr>
            <p:nvPr/>
          </p:nvSpPr>
          <p:spPr bwMode="auto">
            <a:xfrm>
              <a:off x="9426497"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Crosshair"/>
            <p:cNvSpPr>
              <a:spLocks/>
            </p:cNvSpPr>
            <p:nvPr/>
          </p:nvSpPr>
          <p:spPr bwMode="auto">
            <a:xfrm>
              <a:off x="11551108"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rosshair"/>
            <p:cNvSpPr>
              <a:spLocks/>
            </p:cNvSpPr>
            <p:nvPr/>
          </p:nvSpPr>
          <p:spPr bwMode="auto">
            <a:xfrm>
              <a:off x="13675719"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Crosshair"/>
            <p:cNvSpPr>
              <a:spLocks/>
            </p:cNvSpPr>
            <p:nvPr/>
          </p:nvSpPr>
          <p:spPr bwMode="auto">
            <a:xfrm>
              <a:off x="1580033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Crosshair"/>
            <p:cNvSpPr>
              <a:spLocks/>
            </p:cNvSpPr>
            <p:nvPr/>
          </p:nvSpPr>
          <p:spPr bwMode="auto">
            <a:xfrm>
              <a:off x="17924941"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Crosshair"/>
            <p:cNvSpPr>
              <a:spLocks/>
            </p:cNvSpPr>
            <p:nvPr/>
          </p:nvSpPr>
          <p:spPr bwMode="auto">
            <a:xfrm>
              <a:off x="20049552"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Crosshair"/>
            <p:cNvSpPr>
              <a:spLocks/>
            </p:cNvSpPr>
            <p:nvPr/>
          </p:nvSpPr>
          <p:spPr bwMode="auto">
            <a:xfrm>
              <a:off x="2217416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Crosshair"/>
            <p:cNvSpPr>
              <a:spLocks/>
            </p:cNvSpPr>
            <p:nvPr/>
          </p:nvSpPr>
          <p:spPr bwMode="auto">
            <a:xfrm>
              <a:off x="2429877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Title 2"/>
          <p:cNvSpPr>
            <a:spLocks noGrp="1"/>
          </p:cNvSpPr>
          <p:nvPr>
            <p:ph type="title"/>
          </p:nvPr>
        </p:nvSpPr>
        <p:spPr>
          <a:xfrm>
            <a:off x="285825" y="171450"/>
            <a:ext cx="6280916" cy="457049"/>
          </a:xfrm>
        </p:spPr>
        <p:txBody>
          <a:bodyPr/>
          <a:lstStyle/>
          <a:p>
            <a:r>
              <a:rPr altLang="zh-CN" dirty="0"/>
              <a:t>1. 3 </a:t>
            </a:r>
            <a:r>
              <a:rPr lang="zh-CN" altLang="en-US" b="1" dirty="0">
                <a:latin typeface="楷体" pitchFamily="49" charset="-122"/>
                <a:ea typeface="楷体" pitchFamily="49" charset="-122"/>
              </a:rPr>
              <a:t>软件生命周期</a:t>
            </a:r>
            <a:endParaRPr lang="en-US" dirty="0"/>
          </a:p>
        </p:txBody>
      </p:sp>
      <p:sp>
        <p:nvSpPr>
          <p:cNvPr id="98" name="Rectangle 97"/>
          <p:cNvSpPr/>
          <p:nvPr/>
        </p:nvSpPr>
        <p:spPr bwMode="auto">
          <a:xfrm>
            <a:off x="285824" y="3552453"/>
            <a:ext cx="7870324"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集成测试、验收测试等</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sp>
        <p:nvSpPr>
          <p:cNvPr id="99" name="Rectangle 98"/>
          <p:cNvSpPr/>
          <p:nvPr/>
        </p:nvSpPr>
        <p:spPr bwMode="auto">
          <a:xfrm>
            <a:off x="285824" y="3017520"/>
            <a:ext cx="7870324" cy="453683"/>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100" b="1" dirty="0">
                <a:gradFill>
                  <a:gsLst>
                    <a:gs pos="0">
                      <a:srgbClr val="FFFFFF"/>
                    </a:gs>
                    <a:gs pos="100000">
                      <a:srgbClr val="FFFFFF"/>
                    </a:gs>
                  </a:gsLst>
                  <a:lin ang="5400000" scaled="0"/>
                </a:gradFill>
                <a:latin typeface="楷体" pitchFamily="49" charset="-122"/>
                <a:ea typeface="楷体" pitchFamily="49" charset="-122"/>
              </a:rPr>
              <a:t>关键任务：通过各种类型的测试使软件得到需求</a:t>
            </a:r>
            <a:endParaRPr lang="en-US" altLang="en-US" sz="21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3" name="Group 215"/>
          <p:cNvGrpSpPr/>
          <p:nvPr/>
        </p:nvGrpSpPr>
        <p:grpSpPr>
          <a:xfrm>
            <a:off x="-1311571" y="1428749"/>
            <a:ext cx="6287130" cy="1508760"/>
            <a:chOff x="8879444" y="1904999"/>
            <a:chExt cx="8380659" cy="2011680"/>
          </a:xfrm>
        </p:grpSpPr>
        <p:grpSp>
          <p:nvGrpSpPr>
            <p:cNvPr id="11" name="Group 223"/>
            <p:cNvGrpSpPr/>
            <p:nvPr/>
          </p:nvGrpSpPr>
          <p:grpSpPr>
            <a:xfrm>
              <a:off x="8879444" y="1904999"/>
              <a:ext cx="2012580" cy="2011680"/>
              <a:chOff x="8879444" y="1904999"/>
              <a:chExt cx="2012580" cy="2011680"/>
            </a:xfrm>
          </p:grpSpPr>
          <p:sp>
            <p:nvSpPr>
              <p:cNvPr id="244" name="Rectangle 243"/>
              <p:cNvSpPr/>
              <p:nvPr/>
            </p:nvSpPr>
            <p:spPr bwMode="auto">
              <a:xfrm>
                <a:off x="8879444"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详细设计</a:t>
                </a:r>
                <a:endParaRPr 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45" name="TextBox 244"/>
              <p:cNvSpPr txBox="1"/>
              <p:nvPr/>
            </p:nvSpPr>
            <p:spPr>
              <a:xfrm>
                <a:off x="10535609"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5</a:t>
                </a:r>
              </a:p>
            </p:txBody>
          </p:sp>
          <p:grpSp>
            <p:nvGrpSpPr>
              <p:cNvPr id="12" name="Group 245"/>
              <p:cNvGrpSpPr/>
              <p:nvPr/>
            </p:nvGrpSpPr>
            <p:grpSpPr>
              <a:xfrm>
                <a:off x="9098025" y="2146902"/>
                <a:ext cx="958801" cy="671284"/>
                <a:chOff x="7792432" y="3461097"/>
                <a:chExt cx="568902" cy="299861"/>
              </a:xfrm>
            </p:grpSpPr>
            <p:sp>
              <p:nvSpPr>
                <p:cNvPr id="247" name="Freeform 8"/>
                <p:cNvSpPr>
                  <a:spLocks/>
                </p:cNvSpPr>
                <p:nvPr/>
              </p:nvSpPr>
              <p:spPr bwMode="auto">
                <a:xfrm>
                  <a:off x="8055009" y="3461097"/>
                  <a:ext cx="306325" cy="299861"/>
                </a:xfrm>
                <a:custGeom>
                  <a:avLst/>
                  <a:gdLst>
                    <a:gd name="T0" fmla="*/ 100 w 100"/>
                    <a:gd name="T1" fmla="*/ 0 h 98"/>
                    <a:gd name="T2" fmla="*/ 16 w 100"/>
                    <a:gd name="T3" fmla="*/ 13 h 98"/>
                    <a:gd name="T4" fmla="*/ 41 w 100"/>
                    <a:gd name="T5" fmla="*/ 39 h 98"/>
                    <a:gd name="T6" fmla="*/ 41 w 100"/>
                    <a:gd name="T7" fmla="*/ 39 h 98"/>
                    <a:gd name="T8" fmla="*/ 6 w 100"/>
                    <a:gd name="T9" fmla="*/ 75 h 98"/>
                    <a:gd name="T10" fmla="*/ 6 w 100"/>
                    <a:gd name="T11" fmla="*/ 94 h 98"/>
                    <a:gd name="T12" fmla="*/ 16 w 100"/>
                    <a:gd name="T13" fmla="*/ 98 h 98"/>
                    <a:gd name="T14" fmla="*/ 25 w 100"/>
                    <a:gd name="T15" fmla="*/ 94 h 98"/>
                    <a:gd name="T16" fmla="*/ 61 w 100"/>
                    <a:gd name="T17" fmla="*/ 59 h 98"/>
                    <a:gd name="T18" fmla="*/ 61 w 100"/>
                    <a:gd name="T19" fmla="*/ 59 h 98"/>
                    <a:gd name="T20" fmla="*/ 87 w 100"/>
                    <a:gd name="T21" fmla="*/ 84 h 98"/>
                    <a:gd name="T22" fmla="*/ 100 w 100"/>
                    <a:gd name="T2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0" h="98">
                      <a:moveTo>
                        <a:pt x="100" y="0"/>
                      </a:moveTo>
                      <a:cubicBezTo>
                        <a:pt x="16" y="13"/>
                        <a:pt x="16" y="13"/>
                        <a:pt x="16" y="13"/>
                      </a:cubicBezTo>
                      <a:cubicBezTo>
                        <a:pt x="41" y="39"/>
                        <a:pt x="41" y="39"/>
                        <a:pt x="41" y="39"/>
                      </a:cubicBezTo>
                      <a:cubicBezTo>
                        <a:pt x="41" y="39"/>
                        <a:pt x="41" y="39"/>
                        <a:pt x="41" y="39"/>
                      </a:cubicBezTo>
                      <a:cubicBezTo>
                        <a:pt x="6" y="75"/>
                        <a:pt x="6" y="75"/>
                        <a:pt x="6" y="75"/>
                      </a:cubicBezTo>
                      <a:cubicBezTo>
                        <a:pt x="0" y="80"/>
                        <a:pt x="0" y="89"/>
                        <a:pt x="6" y="94"/>
                      </a:cubicBezTo>
                      <a:cubicBezTo>
                        <a:pt x="8" y="97"/>
                        <a:pt x="12" y="98"/>
                        <a:pt x="16" y="98"/>
                      </a:cubicBezTo>
                      <a:cubicBezTo>
                        <a:pt x="19" y="98"/>
                        <a:pt x="23" y="97"/>
                        <a:pt x="25" y="94"/>
                      </a:cubicBezTo>
                      <a:cubicBezTo>
                        <a:pt x="61" y="59"/>
                        <a:pt x="61" y="59"/>
                        <a:pt x="61" y="59"/>
                      </a:cubicBezTo>
                      <a:cubicBezTo>
                        <a:pt x="61" y="59"/>
                        <a:pt x="61" y="59"/>
                        <a:pt x="61" y="59"/>
                      </a:cubicBezTo>
                      <a:cubicBezTo>
                        <a:pt x="87" y="84"/>
                        <a:pt x="87" y="84"/>
                        <a:pt x="87" y="84"/>
                      </a:cubicBezTo>
                      <a:lnTo>
                        <a:pt x="100"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Rectangle 9"/>
                <p:cNvSpPr>
                  <a:spLocks noChangeArrowheads="1"/>
                </p:cNvSpPr>
                <p:nvPr/>
              </p:nvSpPr>
              <p:spPr bwMode="auto">
                <a:xfrm>
                  <a:off x="7891463" y="3675653"/>
                  <a:ext cx="212661"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Rectangle 9"/>
                <p:cNvSpPr>
                  <a:spLocks noChangeArrowheads="1"/>
                </p:cNvSpPr>
                <p:nvPr/>
              </p:nvSpPr>
              <p:spPr bwMode="auto">
                <a:xfrm>
                  <a:off x="7792432" y="3675653"/>
                  <a:ext cx="27432"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Rectangle 9"/>
                <p:cNvSpPr>
                  <a:spLocks noChangeArrowheads="1"/>
                </p:cNvSpPr>
                <p:nvPr/>
              </p:nvSpPr>
              <p:spPr bwMode="auto">
                <a:xfrm>
                  <a:off x="7832804" y="3675653"/>
                  <a:ext cx="45719" cy="85305"/>
                </a:xfrm>
                <a:prstGeom prst="rect">
                  <a:avLst/>
                </a:prstGeom>
                <a:solidFill>
                  <a:schemeClr val="tx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15" name="Group 225"/>
            <p:cNvGrpSpPr/>
            <p:nvPr/>
          </p:nvGrpSpPr>
          <p:grpSpPr>
            <a:xfrm>
              <a:off x="11004055" y="1904999"/>
              <a:ext cx="2012580" cy="2011680"/>
              <a:chOff x="11004055" y="1904999"/>
              <a:chExt cx="2012580" cy="2011680"/>
            </a:xfrm>
          </p:grpSpPr>
          <p:sp>
            <p:nvSpPr>
              <p:cNvPr id="235" name="Rectangle 234"/>
              <p:cNvSpPr/>
              <p:nvPr/>
            </p:nvSpPr>
            <p:spPr bwMode="auto">
              <a:xfrm>
                <a:off x="11004055"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b="1" dirty="0">
                    <a:gradFill>
                      <a:gsLst>
                        <a:gs pos="0">
                          <a:srgbClr val="FFFFFF"/>
                        </a:gs>
                        <a:gs pos="100000">
                          <a:srgbClr val="FFFFFF"/>
                        </a:gs>
                      </a:gsLst>
                      <a:lin ang="5400000" scaled="0"/>
                    </a:gradFill>
                    <a:latin typeface="楷体" pitchFamily="49" charset="-122"/>
                    <a:ea typeface="楷体" pitchFamily="49" charset="-122"/>
                  </a:rPr>
                  <a:t>编码和单元测试</a:t>
                </a:r>
                <a:endParaRPr lang="en-US" altLang="en-US" b="1" dirty="0">
                  <a:gradFill>
                    <a:gsLst>
                      <a:gs pos="0">
                        <a:srgbClr val="FFFFFF"/>
                      </a:gs>
                      <a:gs pos="100000">
                        <a:srgbClr val="FFFFFF"/>
                      </a:gs>
                    </a:gsLst>
                    <a:lin ang="5400000" scaled="0"/>
                  </a:gradFill>
                  <a:latin typeface="楷体" pitchFamily="49" charset="-122"/>
                  <a:ea typeface="楷体" pitchFamily="49" charset="-122"/>
                </a:endParaRPr>
              </a:p>
            </p:txBody>
          </p:sp>
          <p:sp>
            <p:nvSpPr>
              <p:cNvPr id="236" name="TextBox 235"/>
              <p:cNvSpPr txBox="1"/>
              <p:nvPr/>
            </p:nvSpPr>
            <p:spPr>
              <a:xfrm>
                <a:off x="1266022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6</a:t>
                </a:r>
              </a:p>
            </p:txBody>
          </p:sp>
          <p:pic>
            <p:nvPicPr>
              <p:cNvPr id="237" name="Picture 3" descr="\\SFP\Work\White_Whale\3-22036_Kuleen_Bharadwaj\PPT\3_PlatformVision_Kuleen\SFP_Art\Plane Slide\mon_noti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139211" y="1983751"/>
                <a:ext cx="746401" cy="875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226"/>
            <p:cNvGrpSpPr/>
            <p:nvPr/>
          </p:nvGrpSpPr>
          <p:grpSpPr>
            <a:xfrm>
              <a:off x="13128666" y="1904999"/>
              <a:ext cx="2017182" cy="2011680"/>
              <a:chOff x="13128666" y="1904999"/>
              <a:chExt cx="2017182" cy="2011680"/>
            </a:xfrm>
          </p:grpSpPr>
          <p:sp>
            <p:nvSpPr>
              <p:cNvPr id="232" name="Rectangle 231"/>
              <p:cNvSpPr/>
              <p:nvPr/>
            </p:nvSpPr>
            <p:spPr bwMode="auto">
              <a:xfrm>
                <a:off x="13128666"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综合测试</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3" name="TextBox 232"/>
              <p:cNvSpPr txBox="1"/>
              <p:nvPr/>
            </p:nvSpPr>
            <p:spPr>
              <a:xfrm>
                <a:off x="1478943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7</a:t>
                </a:r>
              </a:p>
            </p:txBody>
          </p:sp>
          <p:pic>
            <p:nvPicPr>
              <p:cNvPr id="234" name="Picture 7" descr="\\MAGNUM\Projects\Microsoft\Cloud Power FY12\Design\ICONS_PNG\Physical_Virtual.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Lst>
              </a:blip>
              <a:srcRect l="7856" t="39072" r="7907" b="5885"/>
              <a:stretch/>
            </p:blipFill>
            <p:spPr bwMode="auto">
              <a:xfrm>
                <a:off x="13200761" y="1984614"/>
                <a:ext cx="1275651" cy="833547"/>
              </a:xfrm>
              <a:prstGeom prst="rect">
                <a:avLst/>
              </a:prstGeom>
              <a:noFill/>
            </p:spPr>
          </p:pic>
        </p:grpSp>
        <p:grpSp>
          <p:nvGrpSpPr>
            <p:cNvPr id="17" name="Group 227"/>
            <p:cNvGrpSpPr/>
            <p:nvPr/>
          </p:nvGrpSpPr>
          <p:grpSpPr>
            <a:xfrm>
              <a:off x="15248423" y="1904999"/>
              <a:ext cx="2011680" cy="2011680"/>
              <a:chOff x="15248423" y="1904999"/>
              <a:chExt cx="2011680" cy="2011680"/>
            </a:xfrm>
          </p:grpSpPr>
          <p:sp>
            <p:nvSpPr>
              <p:cNvPr id="229" name="Rectangle 228"/>
              <p:cNvSpPr/>
              <p:nvPr/>
            </p:nvSpPr>
            <p:spPr bwMode="auto">
              <a:xfrm>
                <a:off x="15248423"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软件维护</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0" name="TextBox 229"/>
              <p:cNvSpPr txBox="1"/>
              <p:nvPr/>
            </p:nvSpPr>
            <p:spPr>
              <a:xfrm>
                <a:off x="16887509" y="1904999"/>
                <a:ext cx="356415" cy="615553"/>
              </a:xfrm>
              <a:prstGeom prst="rect">
                <a:avLst/>
              </a:prstGeom>
              <a:noFill/>
            </p:spPr>
            <p:txBody>
              <a:bodyPr wrap="none" lIns="0" tIns="0" rIns="45720" bIns="0" rtlCol="0">
                <a:spAutoFit/>
              </a:bodyPr>
              <a:lstStyle/>
              <a:p>
                <a:pPr algn="r"/>
                <a:r>
                  <a:rPr lang="en-US" sz="3000" b="1" dirty="0">
                    <a:solidFill>
                      <a:schemeClr val="tx2">
                        <a:lumMod val="75000"/>
                      </a:schemeClr>
                    </a:solidFill>
                  </a:rPr>
                  <a:t>8</a:t>
                </a:r>
              </a:p>
            </p:txBody>
          </p:sp>
          <p:pic>
            <p:nvPicPr>
              <p:cNvPr id="23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1918" y="2043731"/>
                <a:ext cx="640905" cy="77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30" name="Group 286"/>
          <p:cNvGrpSpPr/>
          <p:nvPr/>
        </p:nvGrpSpPr>
        <p:grpSpPr>
          <a:xfrm>
            <a:off x="282308" y="1428749"/>
            <a:ext cx="1513281" cy="1508760"/>
            <a:chOff x="13128666" y="1904999"/>
            <a:chExt cx="2017182" cy="2011680"/>
          </a:xfrm>
        </p:grpSpPr>
        <p:sp>
          <p:nvSpPr>
            <p:cNvPr id="292" name="Rectangle 291"/>
            <p:cNvSpPr/>
            <p:nvPr/>
          </p:nvSpPr>
          <p:spPr bwMode="auto">
            <a:xfrm>
              <a:off x="13128666" y="1904999"/>
              <a:ext cx="2011680" cy="201168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综合测试</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93" name="TextBox 292"/>
            <p:cNvSpPr txBox="1"/>
            <p:nvPr/>
          </p:nvSpPr>
          <p:spPr>
            <a:xfrm>
              <a:off x="14789433" y="1904999"/>
              <a:ext cx="356415" cy="615553"/>
            </a:xfrm>
            <a:prstGeom prst="rect">
              <a:avLst/>
            </a:prstGeom>
            <a:noFill/>
          </p:spPr>
          <p:txBody>
            <a:bodyPr wrap="none" lIns="0" tIns="0" rIns="45720" bIns="0" rtlCol="0">
              <a:spAutoFit/>
            </a:bodyPr>
            <a:lstStyle/>
            <a:p>
              <a:r>
                <a:rPr lang="en-US" sz="3000" b="1" dirty="0">
                  <a:solidFill>
                    <a:srgbClr val="FFC000"/>
                  </a:solidFill>
                </a:rPr>
                <a:t>7</a:t>
              </a:r>
            </a:p>
          </p:txBody>
        </p:sp>
        <p:pic>
          <p:nvPicPr>
            <p:cNvPr id="294" name="Picture 7" descr="\\MAGNUM\Projects\Microsoft\Cloud Power FY12\Design\ICONS_PNG\Physical_Virtual.png"/>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brightnessContrast bright="100000"/>
                      </a14:imgEffect>
                    </a14:imgLayer>
                  </a14:imgProps>
                </a:ext>
              </a:extLst>
            </a:blip>
            <a:srcRect l="7856" t="39072" r="7907" b="5885"/>
            <a:stretch/>
          </p:blipFill>
          <p:spPr bwMode="auto">
            <a:xfrm>
              <a:off x="13200761" y="1984614"/>
              <a:ext cx="1275651" cy="833547"/>
            </a:xfrm>
            <a:prstGeom prst="rect">
              <a:avLst/>
            </a:prstGeom>
            <a:noFill/>
          </p:spPr>
        </p:pic>
      </p:grpSp>
    </p:spTree>
    <p:extLst>
      <p:ext uri="{BB962C8B-B14F-4D97-AF65-F5344CB8AC3E}">
        <p14:creationId xmlns:p14="http://schemas.microsoft.com/office/powerpoint/2010/main" val="24774309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4.38322E-6 4.44444E-6 L -0.17441 4.44444E-6 " pathEditMode="relative" rAng="0" ptsTypes="AA">
                                      <p:cBhvr>
                                        <p:cTn id="6" dur="1000" fill="hold"/>
                                        <p:tgtEl>
                                          <p:spTgt spid="3"/>
                                        </p:tgtEl>
                                        <p:attrNameLst>
                                          <p:attrName>ppt_x</p:attrName>
                                          <p:attrName>ppt_y</p:attrName>
                                        </p:attrNameLst>
                                      </p:cBhvr>
                                      <p:rCtr x="-8727" y="0"/>
                                    </p:animMotion>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decel="100000" fill="hold" grpId="0" nodeType="clickEffect">
                                  <p:stCondLst>
                                    <p:cond delay="0"/>
                                  </p:stCondLst>
                                  <p:childTnLst>
                                    <p:set>
                                      <p:cBhvr>
                                        <p:cTn id="14" dur="1" fill="hold">
                                          <p:stCondLst>
                                            <p:cond delay="0"/>
                                          </p:stCondLst>
                                        </p:cTn>
                                        <p:tgtEl>
                                          <p:spTgt spid="99"/>
                                        </p:tgtEl>
                                        <p:attrNameLst>
                                          <p:attrName>style.visibility</p:attrName>
                                        </p:attrNameLst>
                                      </p:cBhvr>
                                      <p:to>
                                        <p:strVal val="visible"/>
                                      </p:to>
                                    </p:set>
                                    <p:anim calcmode="lin" valueType="num">
                                      <p:cBhvr additive="base">
                                        <p:cTn id="15" dur="1000" fill="hold"/>
                                        <p:tgtEl>
                                          <p:spTgt spid="99"/>
                                        </p:tgtEl>
                                        <p:attrNameLst>
                                          <p:attrName>ppt_x</p:attrName>
                                        </p:attrNameLst>
                                      </p:cBhvr>
                                      <p:tavLst>
                                        <p:tav tm="0">
                                          <p:val>
                                            <p:strVal val="1+#ppt_w/2"/>
                                          </p:val>
                                        </p:tav>
                                        <p:tav tm="100000">
                                          <p:val>
                                            <p:strVal val="#ppt_x"/>
                                          </p:val>
                                        </p:tav>
                                      </p:tavLst>
                                    </p:anim>
                                    <p:anim calcmode="lin" valueType="num">
                                      <p:cBhvr additive="base">
                                        <p:cTn id="16" dur="1000" fill="hold"/>
                                        <p:tgtEl>
                                          <p:spTgt spid="9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98"/>
                                        </p:tgtEl>
                                        <p:attrNameLst>
                                          <p:attrName>style.visibility</p:attrName>
                                        </p:attrNameLst>
                                      </p:cBhvr>
                                      <p:to>
                                        <p:strVal val="visible"/>
                                      </p:to>
                                    </p:set>
                                    <p:anim calcmode="lin" valueType="num">
                                      <p:cBhvr additive="base">
                                        <p:cTn id="21" dur="1000" fill="hold"/>
                                        <p:tgtEl>
                                          <p:spTgt spid="98"/>
                                        </p:tgtEl>
                                        <p:attrNameLst>
                                          <p:attrName>ppt_x</p:attrName>
                                        </p:attrNameLst>
                                      </p:cBhvr>
                                      <p:tavLst>
                                        <p:tav tm="0">
                                          <p:val>
                                            <p:strVal val="1+#ppt_w/2"/>
                                          </p:val>
                                        </p:tav>
                                        <p:tav tm="100000">
                                          <p:val>
                                            <p:strVal val="#ppt_x"/>
                                          </p:val>
                                        </p:tav>
                                      </p:tavLst>
                                    </p:anim>
                                    <p:anim calcmode="lin" valueType="num">
                                      <p:cBhvr additive="base">
                                        <p:cTn id="22" dur="1000" fill="hold"/>
                                        <p:tgtEl>
                                          <p:spTgt spid="9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9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of Crosshairs" hidden="1"/>
          <p:cNvGrpSpPr/>
          <p:nvPr/>
        </p:nvGrpSpPr>
        <p:grpSpPr>
          <a:xfrm>
            <a:off x="696221" y="1839040"/>
            <a:ext cx="18220964" cy="688181"/>
            <a:chOff x="928053" y="4429828"/>
            <a:chExt cx="24288292" cy="917575"/>
          </a:xfrm>
        </p:grpSpPr>
        <p:sp>
          <p:nvSpPr>
            <p:cNvPr id="18" name="Crosshair"/>
            <p:cNvSpPr>
              <a:spLocks/>
            </p:cNvSpPr>
            <p:nvPr/>
          </p:nvSpPr>
          <p:spPr bwMode="auto">
            <a:xfrm>
              <a:off x="92805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9" name="Crosshair"/>
            <p:cNvSpPr>
              <a:spLocks/>
            </p:cNvSpPr>
            <p:nvPr/>
          </p:nvSpPr>
          <p:spPr bwMode="auto">
            <a:xfrm>
              <a:off x="3052664"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0" name="Crosshair"/>
            <p:cNvSpPr>
              <a:spLocks/>
            </p:cNvSpPr>
            <p:nvPr/>
          </p:nvSpPr>
          <p:spPr bwMode="auto">
            <a:xfrm>
              <a:off x="5177275"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1" name="Crosshair"/>
            <p:cNvSpPr>
              <a:spLocks/>
            </p:cNvSpPr>
            <p:nvPr/>
          </p:nvSpPr>
          <p:spPr bwMode="auto">
            <a:xfrm>
              <a:off x="7301886"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2" name="Crosshair"/>
            <p:cNvSpPr>
              <a:spLocks/>
            </p:cNvSpPr>
            <p:nvPr/>
          </p:nvSpPr>
          <p:spPr bwMode="auto">
            <a:xfrm>
              <a:off x="9426497"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3" name="Crosshair"/>
            <p:cNvSpPr>
              <a:spLocks/>
            </p:cNvSpPr>
            <p:nvPr/>
          </p:nvSpPr>
          <p:spPr bwMode="auto">
            <a:xfrm>
              <a:off x="11551108"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4" name="Crosshair"/>
            <p:cNvSpPr>
              <a:spLocks/>
            </p:cNvSpPr>
            <p:nvPr/>
          </p:nvSpPr>
          <p:spPr bwMode="auto">
            <a:xfrm>
              <a:off x="13675719"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5" name="Crosshair"/>
            <p:cNvSpPr>
              <a:spLocks/>
            </p:cNvSpPr>
            <p:nvPr/>
          </p:nvSpPr>
          <p:spPr bwMode="auto">
            <a:xfrm>
              <a:off x="1580033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6" name="Crosshair"/>
            <p:cNvSpPr>
              <a:spLocks/>
            </p:cNvSpPr>
            <p:nvPr/>
          </p:nvSpPr>
          <p:spPr bwMode="auto">
            <a:xfrm>
              <a:off x="17924941"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7" name="Crosshair"/>
            <p:cNvSpPr>
              <a:spLocks/>
            </p:cNvSpPr>
            <p:nvPr/>
          </p:nvSpPr>
          <p:spPr bwMode="auto">
            <a:xfrm>
              <a:off x="20049552"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8" name="Crosshair"/>
            <p:cNvSpPr>
              <a:spLocks/>
            </p:cNvSpPr>
            <p:nvPr/>
          </p:nvSpPr>
          <p:spPr bwMode="auto">
            <a:xfrm>
              <a:off x="2217416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29" name="Crosshair"/>
            <p:cNvSpPr>
              <a:spLocks/>
            </p:cNvSpPr>
            <p:nvPr/>
          </p:nvSpPr>
          <p:spPr bwMode="auto">
            <a:xfrm>
              <a:off x="2429877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70" name="Title 2"/>
          <p:cNvSpPr>
            <a:spLocks noGrp="1"/>
          </p:cNvSpPr>
          <p:nvPr>
            <p:ph type="title"/>
          </p:nvPr>
        </p:nvSpPr>
        <p:spPr>
          <a:xfrm>
            <a:off x="285825" y="171450"/>
            <a:ext cx="6280916" cy="457049"/>
          </a:xfrm>
        </p:spPr>
        <p:txBody>
          <a:bodyPr/>
          <a:lstStyle/>
          <a:p>
            <a:r>
              <a:rPr altLang="zh-CN" dirty="0"/>
              <a:t>1. 3 </a:t>
            </a:r>
            <a:r>
              <a:rPr lang="zh-CN" altLang="en-US" b="1" dirty="0">
                <a:latin typeface="楷体" pitchFamily="49" charset="-122"/>
                <a:ea typeface="楷体" pitchFamily="49" charset="-122"/>
              </a:rPr>
              <a:t>软件生命周期</a:t>
            </a:r>
            <a:endParaRPr lang="en-US" dirty="0"/>
          </a:p>
        </p:txBody>
      </p:sp>
      <p:grpSp>
        <p:nvGrpSpPr>
          <p:cNvPr id="3" name="Group 215"/>
          <p:cNvGrpSpPr/>
          <p:nvPr/>
        </p:nvGrpSpPr>
        <p:grpSpPr>
          <a:xfrm>
            <a:off x="-1311572" y="1428749"/>
            <a:ext cx="4700418" cy="1508760"/>
            <a:chOff x="11004055" y="1904999"/>
            <a:chExt cx="6265594" cy="2011680"/>
          </a:xfrm>
        </p:grpSpPr>
        <p:grpSp>
          <p:nvGrpSpPr>
            <p:cNvPr id="15" name="Group 225"/>
            <p:cNvGrpSpPr/>
            <p:nvPr/>
          </p:nvGrpSpPr>
          <p:grpSpPr>
            <a:xfrm>
              <a:off x="11004055" y="1904999"/>
              <a:ext cx="2012580" cy="2011680"/>
              <a:chOff x="11004055" y="1904999"/>
              <a:chExt cx="2012580" cy="2011680"/>
            </a:xfrm>
          </p:grpSpPr>
          <p:sp>
            <p:nvSpPr>
              <p:cNvPr id="235" name="Rectangle 234"/>
              <p:cNvSpPr/>
              <p:nvPr/>
            </p:nvSpPr>
            <p:spPr bwMode="auto">
              <a:xfrm>
                <a:off x="11004055"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b="1" dirty="0">
                    <a:gradFill>
                      <a:gsLst>
                        <a:gs pos="0">
                          <a:srgbClr val="FFFFFF"/>
                        </a:gs>
                        <a:gs pos="100000">
                          <a:srgbClr val="FFFFFF"/>
                        </a:gs>
                      </a:gsLst>
                      <a:lin ang="5400000" scaled="0"/>
                    </a:gradFill>
                    <a:latin typeface="楷体" pitchFamily="49" charset="-122"/>
                    <a:ea typeface="楷体" pitchFamily="49" charset="-122"/>
                  </a:rPr>
                  <a:t>编码和单元测试</a:t>
                </a:r>
                <a:endParaRPr lang="en-US" b="1" dirty="0">
                  <a:gradFill>
                    <a:gsLst>
                      <a:gs pos="0">
                        <a:srgbClr val="FFFFFF"/>
                      </a:gs>
                      <a:gs pos="100000">
                        <a:srgbClr val="FFFFFF"/>
                      </a:gs>
                    </a:gsLst>
                    <a:lin ang="5400000" scaled="0"/>
                  </a:gradFill>
                  <a:latin typeface="楷体" pitchFamily="49" charset="-122"/>
                  <a:ea typeface="楷体" pitchFamily="49" charset="-122"/>
                </a:endParaRPr>
              </a:p>
            </p:txBody>
          </p:sp>
          <p:sp>
            <p:nvSpPr>
              <p:cNvPr id="236" name="TextBox 235"/>
              <p:cNvSpPr txBox="1"/>
              <p:nvPr/>
            </p:nvSpPr>
            <p:spPr>
              <a:xfrm>
                <a:off x="12660220"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6</a:t>
                </a:r>
              </a:p>
            </p:txBody>
          </p:sp>
          <p:pic>
            <p:nvPicPr>
              <p:cNvPr id="237" name="Picture 3" descr="\\SFP\Work\White_Whale\3-22036_Kuleen_Bharadwaj\PPT\3_PlatformVision_Kuleen\SFP_Art\Plane Slide\mon_noti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139211" y="1983751"/>
                <a:ext cx="746401" cy="87558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 name="Group 226"/>
            <p:cNvGrpSpPr/>
            <p:nvPr/>
          </p:nvGrpSpPr>
          <p:grpSpPr>
            <a:xfrm>
              <a:off x="13128666" y="1904999"/>
              <a:ext cx="2017182" cy="2011680"/>
              <a:chOff x="13128666" y="1904999"/>
              <a:chExt cx="2017182" cy="2011680"/>
            </a:xfrm>
          </p:grpSpPr>
          <p:sp>
            <p:nvSpPr>
              <p:cNvPr id="232" name="Rectangle 231"/>
              <p:cNvSpPr/>
              <p:nvPr/>
            </p:nvSpPr>
            <p:spPr bwMode="auto">
              <a:xfrm>
                <a:off x="13128666"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综合测试</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3" name="TextBox 232"/>
              <p:cNvSpPr txBox="1"/>
              <p:nvPr/>
            </p:nvSpPr>
            <p:spPr>
              <a:xfrm>
                <a:off x="14789433" y="1904999"/>
                <a:ext cx="356415" cy="615553"/>
              </a:xfrm>
              <a:prstGeom prst="rect">
                <a:avLst/>
              </a:prstGeom>
              <a:noFill/>
            </p:spPr>
            <p:txBody>
              <a:bodyPr wrap="none" lIns="0" tIns="0" rIns="45720" bIns="0" rtlCol="0">
                <a:spAutoFit/>
              </a:bodyPr>
              <a:lstStyle/>
              <a:p>
                <a:r>
                  <a:rPr lang="en-US" sz="3000" b="1" dirty="0">
                    <a:solidFill>
                      <a:schemeClr val="tx2">
                        <a:lumMod val="75000"/>
                      </a:schemeClr>
                    </a:solidFill>
                  </a:rPr>
                  <a:t>7</a:t>
                </a:r>
              </a:p>
            </p:txBody>
          </p:sp>
          <p:pic>
            <p:nvPicPr>
              <p:cNvPr id="234" name="Picture 7" descr="\\MAGNUM\Projects\Microsoft\Cloud Power FY12\Design\ICONS_PNG\Physical_Virtual.png"/>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brightnessContrast bright="100000"/>
                        </a14:imgEffect>
                      </a14:imgLayer>
                    </a14:imgProps>
                  </a:ext>
                </a:extLst>
              </a:blip>
              <a:srcRect l="7856" t="39072" r="7907" b="5885"/>
              <a:stretch/>
            </p:blipFill>
            <p:spPr bwMode="auto">
              <a:xfrm>
                <a:off x="13200761" y="1984614"/>
                <a:ext cx="1275651" cy="833547"/>
              </a:xfrm>
              <a:prstGeom prst="rect">
                <a:avLst/>
              </a:prstGeom>
              <a:noFill/>
            </p:spPr>
          </p:pic>
        </p:grpSp>
        <p:grpSp>
          <p:nvGrpSpPr>
            <p:cNvPr id="17" name="Group 227"/>
            <p:cNvGrpSpPr/>
            <p:nvPr/>
          </p:nvGrpSpPr>
          <p:grpSpPr>
            <a:xfrm>
              <a:off x="15257969" y="1904999"/>
              <a:ext cx="2011680" cy="2011680"/>
              <a:chOff x="15257969" y="1904999"/>
              <a:chExt cx="2011680" cy="2011680"/>
            </a:xfrm>
          </p:grpSpPr>
          <p:sp>
            <p:nvSpPr>
              <p:cNvPr id="229" name="Rectangle 228"/>
              <p:cNvSpPr/>
              <p:nvPr/>
            </p:nvSpPr>
            <p:spPr bwMode="auto">
              <a:xfrm>
                <a:off x="15257969" y="1904999"/>
                <a:ext cx="2011680" cy="2011680"/>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软件维护</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30" name="TextBox 229"/>
              <p:cNvSpPr txBox="1"/>
              <p:nvPr/>
            </p:nvSpPr>
            <p:spPr>
              <a:xfrm>
                <a:off x="16897055" y="1904999"/>
                <a:ext cx="356415" cy="615553"/>
              </a:xfrm>
              <a:prstGeom prst="rect">
                <a:avLst/>
              </a:prstGeom>
              <a:noFill/>
            </p:spPr>
            <p:txBody>
              <a:bodyPr wrap="none" lIns="0" tIns="0" rIns="45720" bIns="0" rtlCol="0">
                <a:spAutoFit/>
              </a:bodyPr>
              <a:lstStyle/>
              <a:p>
                <a:pPr algn="r"/>
                <a:r>
                  <a:rPr lang="en-US" sz="3000" b="1" dirty="0">
                    <a:solidFill>
                      <a:schemeClr val="tx2">
                        <a:lumMod val="75000"/>
                      </a:schemeClr>
                    </a:solidFill>
                  </a:rPr>
                  <a:t>8</a:t>
                </a:r>
              </a:p>
            </p:txBody>
          </p:sp>
          <p:pic>
            <p:nvPicPr>
              <p:cNvPr id="231"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31464" y="2043731"/>
                <a:ext cx="640905" cy="77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sp>
        <p:nvSpPr>
          <p:cNvPr id="79" name="Rectangle 78"/>
          <p:cNvSpPr/>
          <p:nvPr/>
        </p:nvSpPr>
        <p:spPr bwMode="auto">
          <a:xfrm>
            <a:off x="290058" y="3556685"/>
            <a:ext cx="7870324" cy="467390"/>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四类维护：改正性维护、适应性维护、完善性维护、预防性维护</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80" name="Rectangle 79"/>
          <p:cNvSpPr/>
          <p:nvPr/>
        </p:nvSpPr>
        <p:spPr bwMode="auto">
          <a:xfrm>
            <a:off x="290058" y="3021752"/>
            <a:ext cx="7870324" cy="453683"/>
          </a:xfrm>
          <a:prstGeom prst="rect">
            <a:avLst/>
          </a:prstGeom>
          <a:solidFill>
            <a:srgbClr val="F6AE1E"/>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6" tIns="34293" rIns="68586" bIns="34293" numCol="1" spcCol="0" rtlCol="0" fromWordArt="0" anchor="ctr"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关键任务：通过各种必要的维护活动使得系统持续地满足用户需要</a:t>
            </a:r>
            <a:endParaRPr lang="en-US" sz="20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30" name="Group 80"/>
          <p:cNvGrpSpPr/>
          <p:nvPr/>
        </p:nvGrpSpPr>
        <p:grpSpPr>
          <a:xfrm>
            <a:off x="286538" y="1432982"/>
            <a:ext cx="1509153" cy="1508760"/>
            <a:chOff x="23751717" y="1904999"/>
            <a:chExt cx="2011680" cy="2011680"/>
          </a:xfrm>
        </p:grpSpPr>
        <p:sp>
          <p:nvSpPr>
            <p:cNvPr id="82" name="Rectangle 81"/>
            <p:cNvSpPr/>
            <p:nvPr/>
          </p:nvSpPr>
          <p:spPr bwMode="auto">
            <a:xfrm>
              <a:off x="23751717" y="1904999"/>
              <a:ext cx="2011680" cy="2011680"/>
            </a:xfrm>
            <a:prstGeom prst="rect">
              <a:avLst/>
            </a:prstGeom>
            <a:solidFill>
              <a:schemeClr val="accent3"/>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66" fontAlgn="base">
                <a:spcBef>
                  <a:spcPct val="0"/>
                </a:spcBef>
                <a:spcAft>
                  <a:spcPct val="0"/>
                </a:spcAft>
              </a:pPr>
              <a:r>
                <a:rPr lang="zh-CN" altLang="en-US" sz="2000" b="1" dirty="0">
                  <a:gradFill>
                    <a:gsLst>
                      <a:gs pos="0">
                        <a:srgbClr val="FFFFFF"/>
                      </a:gs>
                      <a:gs pos="100000">
                        <a:srgbClr val="FFFFFF"/>
                      </a:gs>
                    </a:gsLst>
                    <a:lin ang="5400000" scaled="0"/>
                  </a:gradFill>
                  <a:latin typeface="楷体" pitchFamily="49" charset="-122"/>
                  <a:ea typeface="楷体" pitchFamily="49" charset="-122"/>
                </a:rPr>
                <a:t>软件维护</a:t>
              </a:r>
              <a:endParaRPr lang="en-US" altLang="en-US" sz="2000" b="1" dirty="0">
                <a:gradFill>
                  <a:gsLst>
                    <a:gs pos="0">
                      <a:srgbClr val="FFFFFF"/>
                    </a:gs>
                    <a:gs pos="100000">
                      <a:srgbClr val="FFFFFF"/>
                    </a:gs>
                  </a:gsLst>
                  <a:lin ang="5400000" scaled="0"/>
                </a:gradFill>
                <a:latin typeface="楷体" pitchFamily="49" charset="-122"/>
                <a:ea typeface="楷体" pitchFamily="49" charset="-122"/>
              </a:endParaRPr>
            </a:p>
          </p:txBody>
        </p:sp>
        <p:sp>
          <p:nvSpPr>
            <p:cNvPr id="83" name="TextBox 82"/>
            <p:cNvSpPr txBox="1"/>
            <p:nvPr/>
          </p:nvSpPr>
          <p:spPr>
            <a:xfrm>
              <a:off x="25390803" y="1904999"/>
              <a:ext cx="356415" cy="615553"/>
            </a:xfrm>
            <a:prstGeom prst="rect">
              <a:avLst/>
            </a:prstGeom>
            <a:noFill/>
          </p:spPr>
          <p:txBody>
            <a:bodyPr wrap="none" lIns="0" tIns="0" rIns="45720" bIns="0" rtlCol="0">
              <a:spAutoFit/>
            </a:bodyPr>
            <a:lstStyle/>
            <a:p>
              <a:pPr algn="r"/>
              <a:r>
                <a:rPr lang="en-US" sz="3000" b="1" dirty="0">
                  <a:solidFill>
                    <a:srgbClr val="FFC000"/>
                  </a:solidFill>
                </a:rPr>
                <a:t>8</a:t>
              </a:r>
            </a:p>
          </p:txBody>
        </p:sp>
        <p:pic>
          <p:nvPicPr>
            <p:cNvPr id="8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925212" y="2043731"/>
              <a:ext cx="640905" cy="77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1233101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decel="100000" fill="hold" nodeType="withEffect">
                                  <p:stCondLst>
                                    <p:cond delay="0"/>
                                  </p:stCondLst>
                                  <p:childTnLst>
                                    <p:animMotion origin="layout" path="M -4.38322E-6 4.44444E-6 L -0.17441 4.44444E-6 " pathEditMode="relative" rAng="0" ptsTypes="AA">
                                      <p:cBhvr>
                                        <p:cTn id="6" dur="1000" fill="hold"/>
                                        <p:tgtEl>
                                          <p:spTgt spid="3"/>
                                        </p:tgtEl>
                                        <p:attrNameLst>
                                          <p:attrName>ppt_x</p:attrName>
                                          <p:attrName>ppt_y</p:attrName>
                                        </p:attrNameLst>
                                      </p:cBhvr>
                                      <p:rCtr x="-8727" y="0"/>
                                    </p:animMotion>
                                  </p:childTnLst>
                                </p:cTn>
                              </p:par>
                            </p:childTnLst>
                          </p:cTn>
                        </p:par>
                        <p:par>
                          <p:cTn id="7" fill="hold">
                            <p:stCondLst>
                              <p:cond delay="1000"/>
                            </p:stCondLst>
                            <p:childTnLst>
                              <p:par>
                                <p:cTn id="8" presetID="22" presetClass="entr" presetSubtype="4" fill="hold" nodeType="after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wipe(down)">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2" decel="100000" fill="hold" grpId="0" nodeType="clickEffect">
                                  <p:stCondLst>
                                    <p:cond delay="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1000" fill="hold"/>
                                        <p:tgtEl>
                                          <p:spTgt spid="80"/>
                                        </p:tgtEl>
                                        <p:attrNameLst>
                                          <p:attrName>ppt_x</p:attrName>
                                        </p:attrNameLst>
                                      </p:cBhvr>
                                      <p:tavLst>
                                        <p:tav tm="0">
                                          <p:val>
                                            <p:strVal val="1+#ppt_w/2"/>
                                          </p:val>
                                        </p:tav>
                                        <p:tav tm="100000">
                                          <p:val>
                                            <p:strVal val="#ppt_x"/>
                                          </p:val>
                                        </p:tav>
                                      </p:tavLst>
                                    </p:anim>
                                    <p:anim calcmode="lin" valueType="num">
                                      <p:cBhvr additive="base">
                                        <p:cTn id="16" dur="1000" fill="hold"/>
                                        <p:tgtEl>
                                          <p:spTgt spid="80"/>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2" decel="100000" fill="hold" grpId="0" nodeType="clickEffect">
                                  <p:stCondLst>
                                    <p:cond delay="0"/>
                                  </p:stCondLst>
                                  <p:childTnLst>
                                    <p:set>
                                      <p:cBhvr>
                                        <p:cTn id="20" dur="1" fill="hold">
                                          <p:stCondLst>
                                            <p:cond delay="0"/>
                                          </p:stCondLst>
                                        </p:cTn>
                                        <p:tgtEl>
                                          <p:spTgt spid="79"/>
                                        </p:tgtEl>
                                        <p:attrNameLst>
                                          <p:attrName>style.visibility</p:attrName>
                                        </p:attrNameLst>
                                      </p:cBhvr>
                                      <p:to>
                                        <p:strVal val="visible"/>
                                      </p:to>
                                    </p:set>
                                    <p:anim calcmode="lin" valueType="num">
                                      <p:cBhvr additive="base">
                                        <p:cTn id="21" dur="1000" fill="hold"/>
                                        <p:tgtEl>
                                          <p:spTgt spid="79"/>
                                        </p:tgtEl>
                                        <p:attrNameLst>
                                          <p:attrName>ppt_x</p:attrName>
                                        </p:attrNameLst>
                                      </p:cBhvr>
                                      <p:tavLst>
                                        <p:tav tm="0">
                                          <p:val>
                                            <p:strVal val="1+#ppt_w/2"/>
                                          </p:val>
                                        </p:tav>
                                        <p:tav tm="100000">
                                          <p:val>
                                            <p:strVal val="#ppt_x"/>
                                          </p:val>
                                        </p:tav>
                                      </p:tavLst>
                                    </p:anim>
                                    <p:anim calcmode="lin" valueType="num">
                                      <p:cBhvr additive="base">
                                        <p:cTn id="22" dur="1000" fill="hold"/>
                                        <p:tgtEl>
                                          <p:spTgt spid="7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70855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软件发展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550006"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443199"/>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软件工程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371183" y="846576"/>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682103"/>
              <a:ext cx="2895602" cy="109273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生命周期</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70720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07957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开发策略</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3548656"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984885"/>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过程模型</a:t>
              </a:r>
            </a:p>
          </p:txBody>
        </p:sp>
      </p:grpSp>
      <p:grpSp>
        <p:nvGrpSpPr>
          <p:cNvPr id="1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109273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altLang="zh-CN" sz="24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CASE</a:t>
              </a: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工具与环境</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115309555"/>
              </p:ext>
            </p:extLst>
          </p:nvPr>
        </p:nvGraphicFramePr>
        <p:xfrm>
          <a:off x="1191" y="1192"/>
          <a:ext cx="1191" cy="1190"/>
        </p:xfrm>
        <a:graphic>
          <a:graphicData uri="http://schemas.openxmlformats.org/presentationml/2006/ole">
            <mc:AlternateContent xmlns:mc="http://schemas.openxmlformats.org/markup-compatibility/2006">
              <mc:Choice xmlns:v="urn:schemas-microsoft-com:vml" Requires="v">
                <p:oleObj spid="_x0000_s977971" name="think-cell Slide" r:id="rId8" imgW="360" imgH="360" progId="">
                  <p:embed/>
                </p:oleObj>
              </mc:Choice>
              <mc:Fallback>
                <p:oleObj name="think-cell Slide" r:id="rId8" imgW="360" imgH="360" progId="">
                  <p:embed/>
                  <p:pic>
                    <p:nvPicPr>
                      <p:cNvPr id="0" name="Picture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1" y="1192"/>
                        <a:ext cx="1191"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p:nvPr>
            <p:custDataLst>
              <p:tags r:id="rId3"/>
            </p:custDataLst>
          </p:nvPr>
        </p:nvSpPr>
        <p:spPr bwMode="auto">
          <a:xfrm rot="10800000" flipH="1" flipV="1">
            <a:off x="4615876" y="1666494"/>
            <a:ext cx="4528124" cy="18105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Rectangle 6"/>
          <p:cNvSpPr/>
          <p:nvPr/>
        </p:nvSpPr>
        <p:spPr bwMode="auto">
          <a:xfrm rot="10800000" flipH="1" flipV="1">
            <a:off x="2889718" y="1666494"/>
            <a:ext cx="1598568" cy="18105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lnSpc>
                <a:spcPct val="150000"/>
              </a:lnSpc>
            </a:pPr>
            <a:r>
              <a:rPr lang="en-US" sz="2000" b="1" dirty="0">
                <a:solidFill>
                  <a:schemeClr val="tx1">
                    <a:lumMod val="20000"/>
                    <a:lumOff val="80000"/>
                    <a:alpha val="99000"/>
                  </a:schemeClr>
                </a:solidFill>
                <a:latin typeface="楷体" pitchFamily="49" charset="-122"/>
                <a:ea typeface="楷体" pitchFamily="49" charset="-122"/>
                <a:cs typeface="Segoe UI" pitchFamily="34" charset="0"/>
              </a:rPr>
              <a:t>1.</a:t>
            </a:r>
            <a:r>
              <a:rPr lang="zh-CN" altLang="en-US" sz="2000" b="1" dirty="0">
                <a:solidFill>
                  <a:schemeClr val="tx1">
                    <a:lumMod val="20000"/>
                    <a:lumOff val="80000"/>
                    <a:alpha val="99000"/>
                  </a:schemeClr>
                </a:solidFill>
                <a:latin typeface="楷体" pitchFamily="49" charset="-122"/>
                <a:ea typeface="楷体" pitchFamily="49" charset="-122"/>
                <a:cs typeface="Segoe UI" pitchFamily="34" charset="0"/>
              </a:rPr>
              <a:t>确保质量；</a:t>
            </a:r>
            <a:endParaRPr lang="en-US" altLang="zh-CN" sz="2000" b="1" dirty="0">
              <a:solidFill>
                <a:schemeClr val="tx1">
                  <a:lumMod val="20000"/>
                  <a:lumOff val="80000"/>
                  <a:alpha val="99000"/>
                </a:schemeClr>
              </a:solidFill>
              <a:latin typeface="楷体" pitchFamily="49" charset="-122"/>
              <a:ea typeface="楷体" pitchFamily="49" charset="-122"/>
              <a:cs typeface="Segoe UI" pitchFamily="34" charset="0"/>
            </a:endParaRPr>
          </a:p>
          <a:p>
            <a:pPr algn="ctr" defTabSz="685637">
              <a:lnSpc>
                <a:spcPct val="150000"/>
              </a:lnSpc>
            </a:pPr>
            <a:r>
              <a:rPr lang="en-US" sz="2000" b="1" dirty="0">
                <a:solidFill>
                  <a:schemeClr val="tx1">
                    <a:lumMod val="20000"/>
                    <a:lumOff val="80000"/>
                    <a:alpha val="99000"/>
                  </a:schemeClr>
                </a:solidFill>
                <a:latin typeface="楷体" pitchFamily="49" charset="-122"/>
                <a:ea typeface="楷体" pitchFamily="49" charset="-122"/>
                <a:cs typeface="Segoe UI" pitchFamily="34" charset="0"/>
              </a:rPr>
              <a:t>2.</a:t>
            </a:r>
            <a:r>
              <a:rPr lang="zh-CN" altLang="en-US" sz="2000" b="1" dirty="0">
                <a:solidFill>
                  <a:schemeClr val="tx1">
                    <a:lumMod val="20000"/>
                    <a:lumOff val="80000"/>
                    <a:alpha val="99000"/>
                  </a:schemeClr>
                </a:solidFill>
                <a:latin typeface="楷体" pitchFamily="49" charset="-122"/>
                <a:ea typeface="楷体" pitchFamily="49" charset="-122"/>
                <a:cs typeface="Segoe UI" pitchFamily="34" charset="0"/>
              </a:rPr>
              <a:t>提高效率。</a:t>
            </a:r>
            <a:endParaRPr lang="en-US" sz="2000" b="1" dirty="0">
              <a:solidFill>
                <a:schemeClr val="tx1">
                  <a:lumMod val="20000"/>
                  <a:lumOff val="80000"/>
                  <a:alpha val="99000"/>
                </a:schemeClr>
              </a:solidFill>
              <a:latin typeface="楷体" pitchFamily="49" charset="-122"/>
              <a:ea typeface="楷体" pitchFamily="49" charset="-122"/>
              <a:cs typeface="Segoe UI" pitchFamily="34" charset="0"/>
            </a:endParaRPr>
          </a:p>
        </p:txBody>
      </p:sp>
      <p:grpSp>
        <p:nvGrpSpPr>
          <p:cNvPr id="15" name="组合 14"/>
          <p:cNvGrpSpPr/>
          <p:nvPr/>
        </p:nvGrpSpPr>
        <p:grpSpPr>
          <a:xfrm>
            <a:off x="1" y="1666494"/>
            <a:ext cx="2762127" cy="1810512"/>
            <a:chOff x="1" y="1666494"/>
            <a:chExt cx="2762127" cy="1810512"/>
          </a:xfrm>
        </p:grpSpPr>
        <p:sp>
          <p:nvSpPr>
            <p:cNvPr id="4" name="Rectangle 3"/>
            <p:cNvSpPr/>
            <p:nvPr>
              <p:custDataLst>
                <p:tags r:id="rId4"/>
              </p:custDataLst>
            </p:nvPr>
          </p:nvSpPr>
          <p:spPr bwMode="auto">
            <a:xfrm rot="10800000" flipH="1" flipV="1">
              <a:off x="1" y="1666494"/>
              <a:ext cx="2762127" cy="18105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0" name="Title 2"/>
            <p:cNvSpPr txBox="1">
              <a:spLocks/>
            </p:cNvSpPr>
            <p:nvPr>
              <p:custDataLst>
                <p:tags r:id="rId5"/>
              </p:custDataLst>
            </p:nvPr>
          </p:nvSpPr>
          <p:spPr>
            <a:xfrm>
              <a:off x="170303" y="2244527"/>
              <a:ext cx="2430699" cy="65444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nSpc>
                  <a:spcPct val="100000"/>
                </a:lnSpc>
              </a:pPr>
              <a:r>
                <a:rPr lang="zh-CN" altLang="en-US" sz="1600" b="1" dirty="0">
                  <a:solidFill>
                    <a:schemeClr val="tx1">
                      <a:alpha val="99000"/>
                    </a:schemeClr>
                  </a:solidFill>
                  <a:latin typeface="楷体" pitchFamily="49" charset="-122"/>
                  <a:ea typeface="楷体" pitchFamily="49" charset="-122"/>
                </a:rPr>
                <a:t>具有一定集成度并可以重复使用的软件组成单元称为软构件（</a:t>
              </a:r>
              <a:r>
                <a:rPr altLang="zh-CN" sz="1600" b="1" dirty="0">
                  <a:solidFill>
                    <a:schemeClr val="tx1">
                      <a:alpha val="99000"/>
                    </a:schemeClr>
                  </a:solidFill>
                  <a:latin typeface="楷体" pitchFamily="49" charset="-122"/>
                  <a:ea typeface="楷体" pitchFamily="49" charset="-122"/>
                </a:rPr>
                <a:t>Software Component</a:t>
              </a:r>
              <a:r>
                <a:rPr lang="zh-CN" altLang="en-US" sz="1600" b="1" dirty="0">
                  <a:solidFill>
                    <a:schemeClr val="tx1">
                      <a:alpha val="99000"/>
                    </a:schemeClr>
                  </a:solidFill>
                  <a:latin typeface="楷体" pitchFamily="49" charset="-122"/>
                  <a:ea typeface="楷体" pitchFamily="49" charset="-122"/>
                </a:rPr>
                <a:t>），软件复用就是直接使用已有的软构件，即可组装（或加以合理修改）成新的系统，而可以不必每次从零做起。</a:t>
              </a:r>
              <a:endParaRPr lang="en-US" sz="5400" b="1" dirty="0">
                <a:solidFill>
                  <a:schemeClr val="tx1">
                    <a:alpha val="99000"/>
                  </a:schemeClr>
                </a:solidFill>
                <a:latin typeface="楷体" pitchFamily="49" charset="-122"/>
                <a:ea typeface="楷体" pitchFamily="49" charset="-122"/>
                <a:cs typeface="Segoe UI"/>
              </a:endParaRPr>
            </a:p>
          </p:txBody>
        </p:sp>
      </p:grpSp>
      <p:sp>
        <p:nvSpPr>
          <p:cNvPr id="14" name="Title 2"/>
          <p:cNvSpPr txBox="1">
            <a:spLocks/>
          </p:cNvSpPr>
          <p:nvPr/>
        </p:nvSpPr>
        <p:spPr>
          <a:xfrm>
            <a:off x="285825" y="171450"/>
            <a:ext cx="6280916" cy="457049"/>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en-US" altLang="zh-CN" sz="3300" b="0"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rPr>
              <a:t>1. 4 </a:t>
            </a:r>
            <a:r>
              <a:rPr kumimoji="0" lang="zh-CN"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软件开发策略</a:t>
            </a:r>
            <a:endParaRPr kumimoji="0" lang="en-US" sz="3300" b="0"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pic>
        <p:nvPicPr>
          <p:cNvPr id="977923" name="Picture 3"/>
          <p:cNvPicPr>
            <a:picLocks noChangeAspect="1" noChangeArrowheads="1"/>
          </p:cNvPicPr>
          <p:nvPr/>
        </p:nvPicPr>
        <p:blipFill>
          <a:blip r:embed="rId10"/>
          <a:srcRect/>
          <a:stretch>
            <a:fillRect/>
          </a:stretch>
        </p:blipFill>
        <p:spPr bwMode="auto">
          <a:xfrm>
            <a:off x="4857752" y="1857370"/>
            <a:ext cx="3952875" cy="1381125"/>
          </a:xfrm>
          <a:prstGeom prst="rect">
            <a:avLst/>
          </a:prstGeom>
          <a:ln>
            <a:noFill/>
          </a:ln>
          <a:effectLst>
            <a:outerShdw blurRad="292100" dist="139700" dir="2700000" algn="tl" rotWithShape="0">
              <a:srgbClr val="333333">
                <a:alpha val="65000"/>
              </a:srgbClr>
            </a:outerShdw>
          </a:effectLst>
        </p:spPr>
      </p:pic>
      <p:sp>
        <p:nvSpPr>
          <p:cNvPr id="16" name="Content Placeholder 5"/>
          <p:cNvSpPr txBox="1">
            <a:spLocks/>
          </p:cNvSpPr>
          <p:nvPr/>
        </p:nvSpPr>
        <p:spPr>
          <a:xfrm>
            <a:off x="0" y="1000114"/>
            <a:ext cx="6048627" cy="523924"/>
          </a:xfrm>
          <a:prstGeom prst="rect">
            <a:avLst/>
          </a:prstGeom>
          <a:solidFill>
            <a:schemeClr val="accent5"/>
          </a:solidFill>
        </p:spPr>
        <p:txBody>
          <a:bodyPr vert="horz" wrap="square" lIns="91440" tIns="91440" rIns="91440" bIns="91440" rtlCol="0" anchor="ctr" anchorCtr="0">
            <a:noAutofit/>
          </a:bodyPr>
          <a:lstStyle>
            <a:lvl1pPr marL="460375" indent="-460375" algn="l" defTabSz="914363" rtl="0" eaLnBrk="1" latinLnBrk="0" hangingPunct="1">
              <a:lnSpc>
                <a:spcPct val="90000"/>
              </a:lnSpc>
              <a:spcBef>
                <a:spcPct val="20000"/>
              </a:spcBef>
              <a:buSzPct val="90000"/>
              <a:buFontTx/>
              <a:buBlip>
                <a:blip r:embed="rId11"/>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1"/>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1"/>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1"/>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1"/>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spc="-53" dirty="0">
                <a:latin typeface="楷体" pitchFamily="49" charset="-122"/>
                <a:ea typeface="楷体" pitchFamily="49" charset="-122"/>
              </a:rPr>
              <a:t>（</a:t>
            </a:r>
            <a:r>
              <a:rPr lang="en-US" altLang="zh-CN" sz="2400" b="1" spc="-53" dirty="0">
                <a:latin typeface="楷体" pitchFamily="49" charset="-122"/>
                <a:ea typeface="楷体" pitchFamily="49" charset="-122"/>
              </a:rPr>
              <a:t>1</a:t>
            </a:r>
            <a:r>
              <a:rPr lang="zh-CN" altLang="en-US" sz="2400" b="1" spc="-53" dirty="0">
                <a:latin typeface="楷体" pitchFamily="49" charset="-122"/>
                <a:ea typeface="楷体" pitchFamily="49" charset="-122"/>
              </a:rPr>
              <a:t>）软件复用</a:t>
            </a:r>
            <a:endParaRPr lang="en-US" sz="2400" b="1" spc="-53" dirty="0">
              <a:latin typeface="楷体" pitchFamily="49" charset="-122"/>
              <a:ea typeface="楷体" pitchFamily="49" charset="-122"/>
            </a:endParaRPr>
          </a:p>
        </p:txBody>
      </p:sp>
    </p:spTree>
    <p:extLst>
      <p:ext uri="{BB962C8B-B14F-4D97-AF65-F5344CB8AC3E}">
        <p14:creationId xmlns:p14="http://schemas.microsoft.com/office/powerpoint/2010/main" val="227606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Left)">
                                      <p:cBhvr>
                                        <p:cTn id="16" dur="500"/>
                                        <p:tgtEl>
                                          <p:spTgt spid="9"/>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9779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115309555"/>
              </p:ext>
            </p:extLst>
          </p:nvPr>
        </p:nvGraphicFramePr>
        <p:xfrm>
          <a:off x="1191" y="1192"/>
          <a:ext cx="1191" cy="1190"/>
        </p:xfrm>
        <a:graphic>
          <a:graphicData uri="http://schemas.openxmlformats.org/presentationml/2006/ole">
            <mc:AlternateContent xmlns:mc="http://schemas.openxmlformats.org/markup-compatibility/2006">
              <mc:Choice xmlns:v="urn:schemas-microsoft-com:vml" Requires="v">
                <p:oleObj spid="_x0000_s980019" name="think-cell Slide" r:id="rId8" imgW="360" imgH="360" progId="">
                  <p:embed/>
                </p:oleObj>
              </mc:Choice>
              <mc:Fallback>
                <p:oleObj name="think-cell Slide" r:id="rId8" imgW="360" imgH="360" progId="">
                  <p:embed/>
                  <p:pic>
                    <p:nvPicPr>
                      <p:cNvPr id="0" name="Picture 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91" y="1192"/>
                        <a:ext cx="1191"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Rectangle 8"/>
          <p:cNvSpPr/>
          <p:nvPr>
            <p:custDataLst>
              <p:tags r:id="rId3"/>
            </p:custDataLst>
          </p:nvPr>
        </p:nvSpPr>
        <p:spPr bwMode="auto">
          <a:xfrm rot="10800000" flipH="1" flipV="1">
            <a:off x="4615876" y="1666494"/>
            <a:ext cx="4528124" cy="18105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Rectangle 6"/>
          <p:cNvSpPr/>
          <p:nvPr/>
        </p:nvSpPr>
        <p:spPr bwMode="auto">
          <a:xfrm rot="10800000" flipH="1" flipV="1">
            <a:off x="2889718" y="1666494"/>
            <a:ext cx="1598568" cy="18105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lnSpc>
                <a:spcPct val="150000"/>
              </a:lnSpc>
            </a:pPr>
            <a:r>
              <a:rPr lang="en-US" sz="2000" b="1" dirty="0">
                <a:solidFill>
                  <a:schemeClr val="tx1">
                    <a:lumMod val="20000"/>
                    <a:lumOff val="80000"/>
                    <a:alpha val="99000"/>
                  </a:schemeClr>
                </a:solidFill>
                <a:latin typeface="楷体" pitchFamily="49" charset="-122"/>
                <a:ea typeface="楷体" pitchFamily="49" charset="-122"/>
                <a:cs typeface="Segoe UI" pitchFamily="34" charset="0"/>
              </a:rPr>
              <a:t>1.</a:t>
            </a:r>
            <a:r>
              <a:rPr lang="zh-CN" altLang="en-US" sz="1800" b="1" dirty="0">
                <a:solidFill>
                  <a:schemeClr val="tx1">
                    <a:lumMod val="20000"/>
                    <a:lumOff val="80000"/>
                    <a:alpha val="99000"/>
                  </a:schemeClr>
                </a:solidFill>
                <a:latin typeface="楷体" pitchFamily="49" charset="-122"/>
                <a:ea typeface="楷体" pitchFamily="49" charset="-122"/>
                <a:cs typeface="Segoe UI" pitchFamily="34" charset="0"/>
              </a:rPr>
              <a:t>降低复杂度；</a:t>
            </a:r>
            <a:endParaRPr lang="en-US" altLang="zh-CN" sz="2000" b="1" dirty="0">
              <a:solidFill>
                <a:schemeClr val="tx1">
                  <a:lumMod val="20000"/>
                  <a:lumOff val="80000"/>
                  <a:alpha val="99000"/>
                </a:schemeClr>
              </a:solidFill>
              <a:latin typeface="楷体" pitchFamily="49" charset="-122"/>
              <a:ea typeface="楷体" pitchFamily="49" charset="-122"/>
              <a:cs typeface="Segoe UI" pitchFamily="34" charset="0"/>
            </a:endParaRPr>
          </a:p>
          <a:p>
            <a:pPr algn="ctr" defTabSz="685637">
              <a:lnSpc>
                <a:spcPct val="150000"/>
              </a:lnSpc>
            </a:pPr>
            <a:r>
              <a:rPr lang="en-US" sz="2000" b="1" dirty="0">
                <a:solidFill>
                  <a:schemeClr val="tx1">
                    <a:lumMod val="20000"/>
                    <a:lumOff val="80000"/>
                    <a:alpha val="99000"/>
                  </a:schemeClr>
                </a:solidFill>
                <a:latin typeface="楷体" pitchFamily="49" charset="-122"/>
                <a:ea typeface="楷体" pitchFamily="49" charset="-122"/>
                <a:cs typeface="Segoe UI" pitchFamily="34" charset="0"/>
              </a:rPr>
              <a:t>2.</a:t>
            </a:r>
            <a:r>
              <a:rPr lang="zh-CN" altLang="en-US" sz="2000" b="1" dirty="0">
                <a:solidFill>
                  <a:schemeClr val="tx1">
                    <a:lumMod val="20000"/>
                    <a:lumOff val="80000"/>
                    <a:alpha val="99000"/>
                  </a:schemeClr>
                </a:solidFill>
                <a:latin typeface="楷体" pitchFamily="49" charset="-122"/>
                <a:ea typeface="楷体" pitchFamily="49" charset="-122"/>
                <a:cs typeface="Segoe UI" pitchFamily="34" charset="0"/>
              </a:rPr>
              <a:t>提高效率。</a:t>
            </a:r>
            <a:endParaRPr lang="en-US" sz="2000" b="1" dirty="0">
              <a:solidFill>
                <a:schemeClr val="tx1">
                  <a:lumMod val="20000"/>
                  <a:lumOff val="80000"/>
                  <a:alpha val="99000"/>
                </a:schemeClr>
              </a:solidFill>
              <a:latin typeface="楷体" pitchFamily="49" charset="-122"/>
              <a:ea typeface="楷体" pitchFamily="49" charset="-122"/>
              <a:cs typeface="Segoe UI" pitchFamily="34" charset="0"/>
            </a:endParaRPr>
          </a:p>
        </p:txBody>
      </p:sp>
      <p:grpSp>
        <p:nvGrpSpPr>
          <p:cNvPr id="3" name="组合 14"/>
          <p:cNvGrpSpPr/>
          <p:nvPr/>
        </p:nvGrpSpPr>
        <p:grpSpPr>
          <a:xfrm>
            <a:off x="1" y="1666494"/>
            <a:ext cx="2762127" cy="1810512"/>
            <a:chOff x="1" y="1666494"/>
            <a:chExt cx="2762127" cy="1810512"/>
          </a:xfrm>
        </p:grpSpPr>
        <p:sp>
          <p:nvSpPr>
            <p:cNvPr id="4" name="Rectangle 3"/>
            <p:cNvSpPr/>
            <p:nvPr>
              <p:custDataLst>
                <p:tags r:id="rId4"/>
              </p:custDataLst>
            </p:nvPr>
          </p:nvSpPr>
          <p:spPr bwMode="auto">
            <a:xfrm rot="10800000" flipH="1" flipV="1">
              <a:off x="1" y="1666494"/>
              <a:ext cx="2762127" cy="18105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0" name="Title 2"/>
            <p:cNvSpPr txBox="1">
              <a:spLocks/>
            </p:cNvSpPr>
            <p:nvPr>
              <p:custDataLst>
                <p:tags r:id="rId5"/>
              </p:custDataLst>
            </p:nvPr>
          </p:nvSpPr>
          <p:spPr>
            <a:xfrm>
              <a:off x="170303" y="2244527"/>
              <a:ext cx="2430699" cy="65444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nSpc>
                  <a:spcPct val="100000"/>
                </a:lnSpc>
              </a:pPr>
              <a:r>
                <a:rPr lang="zh-CN" altLang="en-US" sz="2000" b="1" dirty="0">
                  <a:solidFill>
                    <a:schemeClr val="tx1">
                      <a:alpha val="99000"/>
                    </a:schemeClr>
                  </a:solidFill>
                  <a:latin typeface="楷体" pitchFamily="49" charset="-122"/>
                  <a:ea typeface="楷体" pitchFamily="49" charset="-122"/>
                </a:rPr>
                <a:t>分而治之是指把大而复杂的问题分解成若干个简单的小问题，然后逐个解决。</a:t>
              </a:r>
              <a:endParaRPr altLang="en-US" sz="2000" b="1" dirty="0">
                <a:solidFill>
                  <a:schemeClr val="tx1">
                    <a:alpha val="99000"/>
                  </a:schemeClr>
                </a:solidFill>
                <a:latin typeface="楷体" pitchFamily="49" charset="-122"/>
                <a:ea typeface="楷体" pitchFamily="49" charset="-122"/>
              </a:endParaRPr>
            </a:p>
          </p:txBody>
        </p:sp>
      </p:grpSp>
      <p:sp>
        <p:nvSpPr>
          <p:cNvPr id="14" name="Title 2"/>
          <p:cNvSpPr txBox="1">
            <a:spLocks/>
          </p:cNvSpPr>
          <p:nvPr/>
        </p:nvSpPr>
        <p:spPr>
          <a:xfrm>
            <a:off x="285825" y="171450"/>
            <a:ext cx="6280916" cy="457049"/>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en-US" altLang="zh-CN" sz="3300" b="0"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rPr>
              <a:t>1. 4 </a:t>
            </a:r>
            <a:r>
              <a:rPr kumimoji="0" lang="zh-CN"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软件开发策略</a:t>
            </a:r>
            <a:endParaRPr kumimoji="0" lang="en-US" sz="3300" b="0"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
        <p:nvSpPr>
          <p:cNvPr id="16" name="Content Placeholder 5"/>
          <p:cNvSpPr txBox="1">
            <a:spLocks/>
          </p:cNvSpPr>
          <p:nvPr/>
        </p:nvSpPr>
        <p:spPr>
          <a:xfrm>
            <a:off x="0" y="1000114"/>
            <a:ext cx="6048627" cy="523924"/>
          </a:xfrm>
          <a:prstGeom prst="rect">
            <a:avLst/>
          </a:prstGeom>
          <a:solidFill>
            <a:schemeClr val="accent5"/>
          </a:solidFill>
        </p:spPr>
        <p:txBody>
          <a:bodyPr vert="horz" wrap="square" lIns="91440" tIns="91440" rIns="91440" bIns="91440" rtlCol="0" anchor="ctr" anchorCtr="0">
            <a:noAutofit/>
          </a:bodyPr>
          <a:lstStyle>
            <a:lvl1pPr marL="460375" indent="-460375" algn="l" defTabSz="914363" rtl="0" eaLnBrk="1" latinLnBrk="0" hangingPunct="1">
              <a:lnSpc>
                <a:spcPct val="90000"/>
              </a:lnSpc>
              <a:spcBef>
                <a:spcPct val="20000"/>
              </a:spcBef>
              <a:buSzPct val="90000"/>
              <a:buFontTx/>
              <a:buBlip>
                <a:blip r:embed="rId10"/>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10"/>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10"/>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10"/>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spc="-53" dirty="0">
                <a:latin typeface="楷体" pitchFamily="49" charset="-122"/>
                <a:ea typeface="楷体" pitchFamily="49" charset="-122"/>
              </a:rPr>
              <a:t>（</a:t>
            </a:r>
            <a:r>
              <a:rPr lang="en-US" altLang="zh-CN" sz="2400" b="1" spc="-53" dirty="0">
                <a:latin typeface="楷体" pitchFamily="49" charset="-122"/>
                <a:ea typeface="楷体" pitchFamily="49" charset="-122"/>
              </a:rPr>
              <a:t>2</a:t>
            </a:r>
            <a:r>
              <a:rPr lang="zh-CN" altLang="en-US" sz="2400" b="1" spc="-53" dirty="0">
                <a:latin typeface="楷体" pitchFamily="49" charset="-122"/>
                <a:ea typeface="楷体" pitchFamily="49" charset="-122"/>
              </a:rPr>
              <a:t>）分而治之</a:t>
            </a:r>
            <a:endParaRPr lang="en-US" sz="2400" b="1" spc="-53" dirty="0">
              <a:latin typeface="楷体" pitchFamily="49" charset="-122"/>
              <a:ea typeface="楷体" pitchFamily="49" charset="-122"/>
            </a:endParaRPr>
          </a:p>
        </p:txBody>
      </p:sp>
      <p:pic>
        <p:nvPicPr>
          <p:cNvPr id="979971" name="Picture 3"/>
          <p:cNvPicPr>
            <a:picLocks noChangeAspect="1" noChangeArrowheads="1"/>
          </p:cNvPicPr>
          <p:nvPr/>
        </p:nvPicPr>
        <p:blipFill>
          <a:blip r:embed="rId11"/>
          <a:srcRect t="3789" b="1485"/>
          <a:stretch>
            <a:fillRect/>
          </a:stretch>
        </p:blipFill>
        <p:spPr bwMode="auto">
          <a:xfrm>
            <a:off x="5344073" y="1672159"/>
            <a:ext cx="2928957" cy="178595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7606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8"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slide(fromLeft)">
                                      <p:cBhvr>
                                        <p:cTn id="16" dur="500"/>
                                        <p:tgtEl>
                                          <p:spTgt spid="9"/>
                                        </p:tgtEl>
                                      </p:cBhvr>
                                    </p:animEffect>
                                  </p:childTnLst>
                                </p:cTn>
                              </p:par>
                            </p:childTnLst>
                          </p:cTn>
                        </p:par>
                        <p:par>
                          <p:cTn id="17" fill="hold">
                            <p:stCondLst>
                              <p:cond delay="500"/>
                            </p:stCondLst>
                            <p:childTnLst>
                              <p:par>
                                <p:cTn id="18" presetID="1" presetClass="entr" presetSubtype="0" fill="hold" nodeType="afterEffect">
                                  <p:stCondLst>
                                    <p:cond delay="0"/>
                                  </p:stCondLst>
                                  <p:childTnLst>
                                    <p:set>
                                      <p:cBhvr>
                                        <p:cTn id="19" dur="1" fill="hold">
                                          <p:stCondLst>
                                            <p:cond delay="0"/>
                                          </p:stCondLst>
                                        </p:cTn>
                                        <p:tgtEl>
                                          <p:spTgt spid="9799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extLst>
              <p:ext uri="{D42A27DB-BD31-4B8C-83A1-F6EECF244321}">
                <p14:modId xmlns:p14="http://schemas.microsoft.com/office/powerpoint/2010/main" val="2115309555"/>
              </p:ext>
            </p:extLst>
          </p:nvPr>
        </p:nvGraphicFramePr>
        <p:xfrm>
          <a:off x="1191" y="1192"/>
          <a:ext cx="1191" cy="1190"/>
        </p:xfrm>
        <a:graphic>
          <a:graphicData uri="http://schemas.openxmlformats.org/presentationml/2006/ole">
            <mc:AlternateContent xmlns:mc="http://schemas.openxmlformats.org/markup-compatibility/2006">
              <mc:Choice xmlns:v="urn:schemas-microsoft-com:vml" Requires="v">
                <p:oleObj spid="_x0000_s981043" name="think-cell Slide" r:id="rId7" imgW="360" imgH="360" progId="">
                  <p:embed/>
                </p:oleObj>
              </mc:Choice>
              <mc:Fallback>
                <p:oleObj name="think-cell Slide" r:id="rId7" imgW="360" imgH="360" progId="">
                  <p:embed/>
                  <p:pic>
                    <p:nvPicPr>
                      <p:cNvPr id="0" name="Picture 4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91" y="1192"/>
                        <a:ext cx="1191" cy="1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Rectangle 6"/>
          <p:cNvSpPr/>
          <p:nvPr/>
        </p:nvSpPr>
        <p:spPr bwMode="auto">
          <a:xfrm rot="10800000" flipH="1" flipV="1">
            <a:off x="2889718" y="1666494"/>
            <a:ext cx="6254282" cy="18105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defTabSz="685637">
              <a:lnSpc>
                <a:spcPct val="150000"/>
              </a:lnSpc>
            </a:pPr>
            <a:r>
              <a:rPr lang="zh-CN" altLang="en-US" sz="2000" b="1" spc="-100" dirty="0">
                <a:ln w="3175">
                  <a:noFill/>
                </a:ln>
                <a:solidFill>
                  <a:schemeClr val="tx1">
                    <a:alpha val="99000"/>
                  </a:schemeClr>
                </a:solidFill>
                <a:latin typeface="楷体" pitchFamily="49" charset="-122"/>
                <a:ea typeface="楷体" pitchFamily="49" charset="-122"/>
                <a:cs typeface="Arial" charset="0"/>
              </a:rPr>
              <a:t>软件的折衷策略是指通过协调各个质量因素，实现整体质量的最优。</a:t>
            </a:r>
            <a:endParaRPr lang="en-US" altLang="zh-CN" sz="2000" b="1" spc="-100" dirty="0">
              <a:ln w="3175">
                <a:noFill/>
              </a:ln>
              <a:solidFill>
                <a:schemeClr val="tx1">
                  <a:alpha val="99000"/>
                </a:schemeClr>
              </a:solidFill>
              <a:latin typeface="楷体" pitchFamily="49" charset="-122"/>
              <a:ea typeface="楷体" pitchFamily="49" charset="-122"/>
              <a:cs typeface="Arial" charset="0"/>
            </a:endParaRPr>
          </a:p>
          <a:p>
            <a:pPr defTabSz="685637">
              <a:lnSpc>
                <a:spcPct val="150000"/>
              </a:lnSpc>
            </a:pPr>
            <a:r>
              <a:rPr lang="zh-CN" altLang="en-US" sz="2000" b="1" spc="-100" dirty="0">
                <a:ln w="3175">
                  <a:noFill/>
                </a:ln>
                <a:solidFill>
                  <a:schemeClr val="tx1">
                    <a:alpha val="99000"/>
                  </a:schemeClr>
                </a:solidFill>
                <a:latin typeface="楷体" pitchFamily="49" charset="-122"/>
                <a:ea typeface="楷体" pitchFamily="49" charset="-122"/>
                <a:cs typeface="Arial" charset="0"/>
              </a:rPr>
              <a:t>软件折衷的重要原则是不能使某一方损失关键的职能，更不可以象</a:t>
            </a:r>
            <a:r>
              <a:rPr lang="en-US" altLang="zh-CN" sz="2000" b="1" spc="-100" dirty="0">
                <a:ln w="3175">
                  <a:noFill/>
                </a:ln>
                <a:solidFill>
                  <a:schemeClr val="tx1">
                    <a:alpha val="99000"/>
                  </a:schemeClr>
                </a:solidFill>
                <a:latin typeface="楷体" pitchFamily="49" charset="-122"/>
                <a:ea typeface="楷体" pitchFamily="49" charset="-122"/>
                <a:cs typeface="Arial" charset="0"/>
              </a:rPr>
              <a:t>"</a:t>
            </a:r>
            <a:r>
              <a:rPr lang="zh-CN" altLang="en-US" sz="2000" b="1" spc="-100" dirty="0">
                <a:ln w="3175">
                  <a:noFill/>
                </a:ln>
                <a:solidFill>
                  <a:schemeClr val="tx1">
                    <a:alpha val="99000"/>
                  </a:schemeClr>
                </a:solidFill>
                <a:latin typeface="楷体" pitchFamily="49" charset="-122"/>
                <a:ea typeface="楷体" pitchFamily="49" charset="-122"/>
                <a:cs typeface="Arial" charset="0"/>
              </a:rPr>
              <a:t>舍鱼而取熊掌</a:t>
            </a:r>
            <a:r>
              <a:rPr lang="en-US" altLang="zh-CN" sz="2000" b="1" spc="-100" dirty="0">
                <a:ln w="3175">
                  <a:noFill/>
                </a:ln>
                <a:solidFill>
                  <a:schemeClr val="tx1">
                    <a:alpha val="99000"/>
                  </a:schemeClr>
                </a:solidFill>
                <a:latin typeface="楷体" pitchFamily="49" charset="-122"/>
                <a:ea typeface="楷体" pitchFamily="49" charset="-122"/>
                <a:cs typeface="Arial" charset="0"/>
              </a:rPr>
              <a:t>"</a:t>
            </a:r>
            <a:r>
              <a:rPr lang="zh-CN" altLang="en-US" sz="2000" b="1" spc="-100" dirty="0">
                <a:ln w="3175">
                  <a:noFill/>
                </a:ln>
                <a:solidFill>
                  <a:schemeClr val="tx1">
                    <a:alpha val="99000"/>
                  </a:schemeClr>
                </a:solidFill>
                <a:latin typeface="楷体" pitchFamily="49" charset="-122"/>
                <a:ea typeface="楷体" pitchFamily="49" charset="-122"/>
                <a:cs typeface="Arial" charset="0"/>
              </a:rPr>
              <a:t>那样抛弃一方。</a:t>
            </a:r>
            <a:endParaRPr lang="en-US" altLang="en-US" sz="2000" b="1" spc="-100" dirty="0">
              <a:ln w="3175">
                <a:noFill/>
              </a:ln>
              <a:solidFill>
                <a:schemeClr val="tx1">
                  <a:alpha val="99000"/>
                </a:schemeClr>
              </a:solidFill>
              <a:latin typeface="楷体" pitchFamily="49" charset="-122"/>
              <a:ea typeface="楷体" pitchFamily="49" charset="-122"/>
              <a:cs typeface="Arial" charset="0"/>
            </a:endParaRPr>
          </a:p>
        </p:txBody>
      </p:sp>
      <p:grpSp>
        <p:nvGrpSpPr>
          <p:cNvPr id="3" name="组合 14"/>
          <p:cNvGrpSpPr/>
          <p:nvPr/>
        </p:nvGrpSpPr>
        <p:grpSpPr>
          <a:xfrm>
            <a:off x="1" y="1666494"/>
            <a:ext cx="2762127" cy="1810512"/>
            <a:chOff x="1" y="1666494"/>
            <a:chExt cx="2762127" cy="1810512"/>
          </a:xfrm>
        </p:grpSpPr>
        <p:sp>
          <p:nvSpPr>
            <p:cNvPr id="4" name="Rectangle 3"/>
            <p:cNvSpPr/>
            <p:nvPr>
              <p:custDataLst>
                <p:tags r:id="rId3"/>
              </p:custDataLst>
            </p:nvPr>
          </p:nvSpPr>
          <p:spPr bwMode="auto">
            <a:xfrm rot="10800000" flipH="1" flipV="1">
              <a:off x="1" y="1666494"/>
              <a:ext cx="2762127" cy="18105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0" name="Title 2"/>
            <p:cNvSpPr txBox="1">
              <a:spLocks/>
            </p:cNvSpPr>
            <p:nvPr>
              <p:custDataLst>
                <p:tags r:id="rId4"/>
              </p:custDataLst>
            </p:nvPr>
          </p:nvSpPr>
          <p:spPr>
            <a:xfrm>
              <a:off x="67736" y="2428874"/>
              <a:ext cx="2644981" cy="654447"/>
            </a:xfrm>
            <a:prstGeom prst="rect">
              <a:avLst/>
            </a:prstGeom>
          </p:spPr>
          <p:txBody>
            <a:bodyPr vert="horz" wrap="square" lIns="0" tIns="0" rIns="0" bIns="0" rtlCol="0" anchor="ctr" anchorCtr="0">
              <a:noAutofit/>
            </a:bodyPr>
            <a:lstStyle>
              <a:lvl1pPr algn="l" defTabSz="914363" rtl="0" eaLnBrk="1" latinLnBrk="0" hangingPunct="1">
                <a:lnSpc>
                  <a:spcPct val="90000"/>
                </a:lnSpc>
                <a:spcBef>
                  <a:spcPct val="0"/>
                </a:spcBef>
                <a:buNone/>
                <a:defRPr lang="en-US" sz="4400" b="0" kern="1200" cap="none" spc="-100"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nSpc>
                  <a:spcPct val="100000"/>
                </a:lnSpc>
              </a:pPr>
              <a:r>
                <a:rPr lang="zh-CN" altLang="en-US" sz="2000" b="1" dirty="0">
                  <a:solidFill>
                    <a:schemeClr val="tx1">
                      <a:alpha val="99000"/>
                    </a:schemeClr>
                  </a:solidFill>
                  <a:latin typeface="楷体" pitchFamily="49" charset="-122"/>
                  <a:ea typeface="楷体" pitchFamily="49" charset="-122"/>
                </a:rPr>
                <a:t>软件的优化是指优化软件的各个质量因素。</a:t>
              </a:r>
              <a:endParaRPr altLang="zh-CN" sz="2000" b="1" dirty="0">
                <a:solidFill>
                  <a:schemeClr val="tx1">
                    <a:alpha val="99000"/>
                  </a:schemeClr>
                </a:solidFill>
                <a:latin typeface="楷体" pitchFamily="49" charset="-122"/>
                <a:ea typeface="楷体" pitchFamily="49" charset="-122"/>
              </a:endParaRPr>
            </a:p>
            <a:p>
              <a:pPr indent="355600">
                <a:lnSpc>
                  <a:spcPct val="100000"/>
                </a:lnSpc>
              </a:pPr>
              <a:r>
                <a:rPr lang="zh-CN" altLang="en-US" sz="1600" b="1" dirty="0">
                  <a:solidFill>
                    <a:schemeClr val="tx1">
                      <a:alpha val="99000"/>
                    </a:schemeClr>
                  </a:solidFill>
                  <a:latin typeface="楷体" pitchFamily="49" charset="-122"/>
                  <a:ea typeface="楷体" pitchFamily="49" charset="-122"/>
                </a:rPr>
                <a:t>提高运行速度</a:t>
              </a:r>
              <a:endParaRPr altLang="zh-CN" sz="1600" b="1" dirty="0">
                <a:solidFill>
                  <a:schemeClr val="tx1">
                    <a:alpha val="99000"/>
                  </a:schemeClr>
                </a:solidFill>
                <a:latin typeface="楷体" pitchFamily="49" charset="-122"/>
                <a:ea typeface="楷体" pitchFamily="49" charset="-122"/>
              </a:endParaRPr>
            </a:p>
            <a:p>
              <a:pPr indent="355600">
                <a:lnSpc>
                  <a:spcPct val="100000"/>
                </a:lnSpc>
              </a:pPr>
              <a:r>
                <a:rPr lang="zh-CN" altLang="en-US" sz="1600" b="1" dirty="0">
                  <a:solidFill>
                    <a:schemeClr val="tx1">
                      <a:alpha val="99000"/>
                    </a:schemeClr>
                  </a:solidFill>
                  <a:latin typeface="楷体" pitchFamily="49" charset="-122"/>
                  <a:ea typeface="楷体" pitchFamily="49" charset="-122"/>
                </a:rPr>
                <a:t>提高对内存资源的利用率</a:t>
              </a:r>
              <a:endParaRPr altLang="zh-CN" sz="1600" b="1" dirty="0">
                <a:solidFill>
                  <a:schemeClr val="tx1">
                    <a:alpha val="99000"/>
                  </a:schemeClr>
                </a:solidFill>
                <a:latin typeface="楷体" pitchFamily="49" charset="-122"/>
                <a:ea typeface="楷体" pitchFamily="49" charset="-122"/>
              </a:endParaRPr>
            </a:p>
            <a:p>
              <a:pPr indent="355600">
                <a:lnSpc>
                  <a:spcPct val="100000"/>
                </a:lnSpc>
              </a:pPr>
              <a:r>
                <a:rPr lang="zh-CN" altLang="en-US" sz="1600" b="1" dirty="0">
                  <a:solidFill>
                    <a:schemeClr val="tx1">
                      <a:alpha val="99000"/>
                    </a:schemeClr>
                  </a:solidFill>
                  <a:latin typeface="楷体" pitchFamily="49" charset="-122"/>
                  <a:ea typeface="楷体" pitchFamily="49" charset="-122"/>
                </a:rPr>
                <a:t>使用户界面更加友好</a:t>
              </a:r>
              <a:endParaRPr altLang="zh-CN" sz="1600" b="1" dirty="0">
                <a:solidFill>
                  <a:schemeClr val="tx1">
                    <a:alpha val="99000"/>
                  </a:schemeClr>
                </a:solidFill>
                <a:latin typeface="楷体" pitchFamily="49" charset="-122"/>
                <a:ea typeface="楷体" pitchFamily="49" charset="-122"/>
              </a:endParaRPr>
            </a:p>
            <a:p>
              <a:pPr indent="355600">
                <a:lnSpc>
                  <a:spcPct val="100000"/>
                </a:lnSpc>
              </a:pPr>
              <a:r>
                <a:rPr lang="zh-CN" altLang="en-US" sz="1600" b="1" dirty="0">
                  <a:solidFill>
                    <a:schemeClr val="tx1">
                      <a:alpha val="99000"/>
                    </a:schemeClr>
                  </a:solidFill>
                  <a:latin typeface="楷体" pitchFamily="49" charset="-122"/>
                  <a:ea typeface="楷体" pitchFamily="49" charset="-122"/>
                </a:rPr>
                <a:t>使三维图形的真实感更强</a:t>
              </a:r>
              <a:endParaRPr altLang="zh-CN" sz="1600" b="1" dirty="0">
                <a:solidFill>
                  <a:schemeClr val="tx1">
                    <a:alpha val="99000"/>
                  </a:schemeClr>
                </a:solidFill>
                <a:latin typeface="楷体" pitchFamily="49" charset="-122"/>
                <a:ea typeface="楷体" pitchFamily="49" charset="-122"/>
              </a:endParaRPr>
            </a:p>
            <a:p>
              <a:pPr>
                <a:lnSpc>
                  <a:spcPct val="100000"/>
                </a:lnSpc>
              </a:pPr>
              <a:r>
                <a:rPr lang="zh-CN" altLang="en-US" sz="800" dirty="0">
                  <a:solidFill>
                    <a:schemeClr val="tx1">
                      <a:alpha val="99000"/>
                    </a:schemeClr>
                  </a:solidFill>
                  <a:latin typeface="Segoe UI" pitchFamily="34" charset="0"/>
                </a:rPr>
                <a:t>。</a:t>
              </a:r>
              <a:endParaRPr altLang="zh-CN" sz="800" dirty="0">
                <a:solidFill>
                  <a:schemeClr val="tx1">
                    <a:alpha val="99000"/>
                  </a:schemeClr>
                </a:solidFill>
                <a:latin typeface="Segoe UI" pitchFamily="34" charset="0"/>
              </a:endParaRPr>
            </a:p>
            <a:p>
              <a:pPr>
                <a:lnSpc>
                  <a:spcPct val="100000"/>
                </a:lnSpc>
              </a:pPr>
              <a:endParaRPr altLang="en-US" sz="2000" b="1" dirty="0">
                <a:solidFill>
                  <a:schemeClr val="tx1">
                    <a:alpha val="99000"/>
                  </a:schemeClr>
                </a:solidFill>
                <a:latin typeface="楷体" pitchFamily="49" charset="-122"/>
                <a:ea typeface="楷体" pitchFamily="49" charset="-122"/>
              </a:endParaRPr>
            </a:p>
          </p:txBody>
        </p:sp>
      </p:grpSp>
      <p:sp>
        <p:nvSpPr>
          <p:cNvPr id="14" name="Title 2"/>
          <p:cNvSpPr txBox="1">
            <a:spLocks/>
          </p:cNvSpPr>
          <p:nvPr/>
        </p:nvSpPr>
        <p:spPr>
          <a:xfrm>
            <a:off x="285825" y="171450"/>
            <a:ext cx="6280916" cy="457049"/>
          </a:xfrm>
          <a:prstGeom prst="rect">
            <a:avLst/>
          </a:prstGeom>
        </p:spPr>
        <p:txBody>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en-US" altLang="zh-CN" sz="3300" b="0"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rPr>
              <a:t>1. 4 </a:t>
            </a:r>
            <a:r>
              <a:rPr kumimoji="0" lang="zh-CN"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楷体" pitchFamily="49" charset="-122"/>
                <a:ea typeface="楷体" pitchFamily="49" charset="-122"/>
                <a:cs typeface="Arial" charset="0"/>
              </a:rPr>
              <a:t>软件开发策略</a:t>
            </a:r>
            <a:endParaRPr kumimoji="0" lang="en-US" sz="3300" b="0"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
        <p:nvSpPr>
          <p:cNvPr id="16" name="Content Placeholder 5"/>
          <p:cNvSpPr txBox="1">
            <a:spLocks/>
          </p:cNvSpPr>
          <p:nvPr/>
        </p:nvSpPr>
        <p:spPr>
          <a:xfrm>
            <a:off x="0" y="1000114"/>
            <a:ext cx="6048627" cy="523924"/>
          </a:xfrm>
          <a:prstGeom prst="rect">
            <a:avLst/>
          </a:prstGeom>
          <a:solidFill>
            <a:schemeClr val="accent5"/>
          </a:solidFill>
        </p:spPr>
        <p:txBody>
          <a:bodyPr vert="horz" wrap="square" lIns="91440" tIns="91440" rIns="91440" bIns="91440" rtlCol="0" anchor="ctr" anchorCtr="0">
            <a:noAutofit/>
          </a:bodyPr>
          <a:lstStyle>
            <a:lvl1pPr marL="460375" indent="-460375" algn="l" defTabSz="914363" rtl="0" eaLnBrk="1" latinLnBrk="0" hangingPunct="1">
              <a:lnSpc>
                <a:spcPct val="90000"/>
              </a:lnSpc>
              <a:spcBef>
                <a:spcPct val="20000"/>
              </a:spcBef>
              <a:buSzPct val="90000"/>
              <a:buFontTx/>
              <a:buBlip>
                <a:blip r:embed="rId9"/>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9"/>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9"/>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9"/>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9"/>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spc="-53" dirty="0">
                <a:latin typeface="楷体" pitchFamily="49" charset="-122"/>
                <a:ea typeface="楷体" pitchFamily="49" charset="-122"/>
              </a:rPr>
              <a:t>（</a:t>
            </a:r>
            <a:r>
              <a:rPr lang="en-US" altLang="zh-CN" sz="2400" b="1" spc="-53" dirty="0">
                <a:latin typeface="楷体" pitchFamily="49" charset="-122"/>
                <a:ea typeface="楷体" pitchFamily="49" charset="-122"/>
              </a:rPr>
              <a:t>3</a:t>
            </a:r>
            <a:r>
              <a:rPr lang="zh-CN" altLang="en-US" sz="2400" b="1" spc="-53" dirty="0">
                <a:latin typeface="楷体" pitchFamily="49" charset="-122"/>
                <a:ea typeface="楷体" pitchFamily="49" charset="-122"/>
              </a:rPr>
              <a:t>）折中</a:t>
            </a:r>
            <a:r>
              <a:rPr lang="en-US" altLang="zh-CN" sz="2400" b="1" spc="-53" dirty="0">
                <a:latin typeface="楷体" pitchFamily="49" charset="-122"/>
                <a:ea typeface="楷体" pitchFamily="49" charset="-122"/>
              </a:rPr>
              <a:t>-</a:t>
            </a:r>
            <a:r>
              <a:rPr lang="zh-CN" altLang="en-US" sz="2400" b="1" spc="-53" dirty="0">
                <a:latin typeface="楷体" pitchFamily="49" charset="-122"/>
                <a:ea typeface="楷体" pitchFamily="49" charset="-122"/>
              </a:rPr>
              <a:t>优化</a:t>
            </a:r>
            <a:endParaRPr lang="en-US" sz="2400" b="1" spc="-53" dirty="0">
              <a:latin typeface="楷体" pitchFamily="49" charset="-122"/>
              <a:ea typeface="楷体" pitchFamily="49" charset="-122"/>
            </a:endParaRPr>
          </a:p>
        </p:txBody>
      </p:sp>
    </p:spTree>
    <p:extLst>
      <p:ext uri="{BB962C8B-B14F-4D97-AF65-F5344CB8AC3E}">
        <p14:creationId xmlns:p14="http://schemas.microsoft.com/office/powerpoint/2010/main" val="22760635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slide(fromLef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70855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软件发展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550006"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443199"/>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软件工程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371183" y="846576"/>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682103"/>
              <a:ext cx="2895602" cy="109273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生命周期</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707206" y="2857502"/>
            <a:ext cx="1943606" cy="1910000"/>
            <a:chOff x="708848" y="1820882"/>
            <a:chExt cx="3429000" cy="2791497"/>
          </a:xfrm>
          <a:solidFill>
            <a:srgbClr val="0070C0"/>
          </a:solidFill>
        </p:grpSpPr>
        <p:sp>
          <p:nvSpPr>
            <p:cNvPr id="27"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07957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开发策略</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3548656"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984885"/>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过程模型</a:t>
              </a:r>
            </a:p>
          </p:txBody>
        </p:sp>
      </p:grpSp>
      <p:grpSp>
        <p:nvGrpSpPr>
          <p:cNvPr id="1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109273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altLang="zh-CN" sz="24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CASE</a:t>
              </a: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工具与环境</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1"/>
                                        </p:tgtEl>
                                      </p:cBhvr>
                                    </p:animEffect>
                                    <p:animScale>
                                      <p:cBhvr>
                                        <p:cTn id="7" dur="250" autoRev="1" fill="hold"/>
                                        <p:tgtEl>
                                          <p:spTgt spid="1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defRPr/>
            </a:pPr>
            <a:r>
              <a:rPr altLang="zh-CN" dirty="0"/>
              <a:t>1. 5 </a:t>
            </a:r>
            <a:r>
              <a:rPr lang="zh-CN" altLang="en-US" b="1" dirty="0">
                <a:latin typeface="楷体" pitchFamily="49" charset="-122"/>
                <a:ea typeface="楷体" pitchFamily="49" charset="-122"/>
              </a:rPr>
              <a:t>软件过程模型</a:t>
            </a:r>
            <a:endParaRPr dirty="0"/>
          </a:p>
        </p:txBody>
      </p:sp>
      <p:sp>
        <p:nvSpPr>
          <p:cNvPr id="4" name="Rectangle 3"/>
          <p:cNvSpPr/>
          <p:nvPr/>
        </p:nvSpPr>
        <p:spPr bwMode="auto">
          <a:xfrm rot="16200000">
            <a:off x="-394207" y="2235407"/>
            <a:ext cx="3439889" cy="1004698"/>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58" tIns="34294" rIns="34294" bIns="34294" numCol="1" spcCol="0" rtlCol="0" fromWordArt="0" anchor="ctr" anchorCtr="0" forceAA="0" compatLnSpc="1">
            <a:prstTxWarp prst="textNoShape">
              <a:avLst/>
            </a:prstTxWarp>
            <a:noAutofit/>
          </a:bodyPr>
          <a:lstStyle/>
          <a:p>
            <a:pPr defTabSz="685637" fontAlgn="base">
              <a:spcBef>
                <a:spcPct val="0"/>
              </a:spcBef>
              <a:spcAft>
                <a:spcPct val="0"/>
              </a:spcAft>
            </a:pPr>
            <a:endParaRPr lang="en-US" sz="2000" spc="-38" dirty="0">
              <a:gradFill>
                <a:gsLst>
                  <a:gs pos="0">
                    <a:srgbClr val="FFFFFF"/>
                  </a:gs>
                  <a:gs pos="100000">
                    <a:srgbClr val="FFFFFF"/>
                  </a:gs>
                </a:gsLst>
                <a:lin ang="5400000" scaled="0"/>
              </a:gradFill>
              <a:latin typeface="Segoe UI Light"/>
              <a:ea typeface="Segoe UI" pitchFamily="34" charset="0"/>
              <a:cs typeface="Segoe UI" pitchFamily="34" charset="0"/>
            </a:endParaRPr>
          </a:p>
        </p:txBody>
      </p:sp>
      <p:pic>
        <p:nvPicPr>
          <p:cNvPr id="13" name="Picture 13"/>
          <p:cNvPicPr>
            <a:picLocks noChangeAspect="1" noChangeArrowheads="1"/>
          </p:cNvPicPr>
          <p:nvPr/>
        </p:nvPicPr>
        <p:blipFill>
          <a:blip r:embed="rId3" cstate="email">
            <a:biLevel thresh="50000"/>
            <a:extLst>
              <a:ext uri="{28A0092B-C50C-407E-A947-70E740481C1C}">
                <a14:useLocalDpi xmlns:a14="http://schemas.microsoft.com/office/drawing/2010/main"/>
              </a:ext>
            </a:extLst>
          </a:blip>
          <a:srcRect/>
          <a:stretch>
            <a:fillRect/>
          </a:stretch>
        </p:blipFill>
        <p:spPr bwMode="auto">
          <a:xfrm>
            <a:off x="928662" y="2071684"/>
            <a:ext cx="743144" cy="912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17"/>
          <p:cNvSpPr/>
          <p:nvPr/>
        </p:nvSpPr>
        <p:spPr bwMode="auto">
          <a:xfrm>
            <a:off x="1858697" y="1009345"/>
            <a:ext cx="6362157" cy="176825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91440" rIns="45720" bIns="45720" numCol="1" spcCol="0" rtlCol="0" fromWordArt="0" anchor="ctr" anchorCtr="0" forceAA="0" compatLnSpc="1">
            <a:prstTxWarp prst="textNoShape">
              <a:avLst/>
            </a:prstTxWarp>
            <a:noAutofit/>
          </a:bodyPr>
          <a:lstStyle/>
          <a:p>
            <a:pPr defTabSz="685637" fontAlgn="base">
              <a:spcBef>
                <a:spcPct val="0"/>
              </a:spcBef>
              <a:spcAft>
                <a:spcPct val="0"/>
              </a:spcAft>
            </a:pPr>
            <a:r>
              <a:rPr lang="zh-CN" altLang="en-US" sz="24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rPr>
              <a:t>软件过程</a:t>
            </a:r>
            <a:endParaRPr lang="en-US" sz="3000" spc="-38"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defTabSz="685637" fontAlgn="base">
              <a:spcBef>
                <a:spcPct val="0"/>
              </a:spcBef>
              <a:spcAft>
                <a:spcPct val="0"/>
              </a:spcAft>
            </a:pPr>
            <a:r>
              <a:rPr lang="zh-CN" altLang="en-US" sz="1800" b="1" dirty="0">
                <a:latin typeface="楷体" pitchFamily="49" charset="-122"/>
                <a:ea typeface="楷体" pitchFamily="49" charset="-122"/>
              </a:rPr>
              <a:t>软件过程是为了获得高质量软件所需要完成的一系列任务的框架，它规定了完成各项任务的工作步骤。</a:t>
            </a:r>
            <a:endParaRPr lang="en-US" altLang="zh-CN" sz="1800" b="1" dirty="0">
              <a:latin typeface="楷体" pitchFamily="49" charset="-122"/>
              <a:ea typeface="楷体" pitchFamily="49" charset="-122"/>
            </a:endParaRPr>
          </a:p>
          <a:p>
            <a:pPr defTabSz="685637" fontAlgn="base">
              <a:spcBef>
                <a:spcPct val="0"/>
              </a:spcBef>
              <a:spcAft>
                <a:spcPct val="0"/>
              </a:spcAft>
            </a:pPr>
            <a:r>
              <a:rPr lang="zh-CN" altLang="en-US" sz="16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rPr>
              <a:t>软件过程描述为了开发客户需要的软件，什么人</a:t>
            </a:r>
            <a:r>
              <a:rPr lang="en-US" altLang="zh-CN" sz="16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rPr>
              <a:t>(who)</a:t>
            </a:r>
            <a:r>
              <a:rPr lang="zh-CN" altLang="en-US" sz="16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rPr>
              <a:t>、在什么时候（</a:t>
            </a:r>
            <a:r>
              <a:rPr lang="en-US" altLang="zh-CN" sz="16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rPr>
              <a:t>when</a:t>
            </a:r>
            <a:r>
              <a:rPr lang="zh-CN" altLang="en-US" sz="16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rPr>
              <a:t>）、做什么事</a:t>
            </a:r>
            <a:r>
              <a:rPr lang="en-US" altLang="zh-CN" sz="16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rPr>
              <a:t>(what)</a:t>
            </a:r>
            <a:r>
              <a:rPr lang="zh-CN" altLang="en-US" sz="16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rPr>
              <a:t>以及怎样（</a:t>
            </a:r>
            <a:r>
              <a:rPr lang="en-US" altLang="zh-CN" sz="16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rPr>
              <a:t>how</a:t>
            </a:r>
            <a:r>
              <a:rPr lang="zh-CN" altLang="en-US" sz="16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rPr>
              <a:t>）做这些事以实现某一个特定的具体目标。</a:t>
            </a:r>
            <a:endParaRPr lang="en-US"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endParaRPr>
          </a:p>
        </p:txBody>
      </p:sp>
      <p:sp>
        <p:nvSpPr>
          <p:cNvPr id="12" name="Rectangle 11"/>
          <p:cNvSpPr/>
          <p:nvPr/>
        </p:nvSpPr>
        <p:spPr bwMode="auto">
          <a:xfrm>
            <a:off x="1858698" y="2794531"/>
            <a:ext cx="6362157" cy="1671637"/>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4320" tIns="45720" rIns="45720" bIns="45720" numCol="1" spcCol="0" rtlCol="0" fromWordArt="0" anchor="ctr" anchorCtr="0" forceAA="0" compatLnSpc="1">
            <a:prstTxWarp prst="textNoShape">
              <a:avLst/>
            </a:prstTxWarp>
            <a:noAutofit/>
          </a:bodyPr>
          <a:lstStyle/>
          <a:p>
            <a:pPr defTabSz="685637" fontAlgn="base">
              <a:spcBef>
                <a:spcPct val="0"/>
              </a:spcBef>
              <a:spcAft>
                <a:spcPct val="0"/>
              </a:spcAft>
            </a:pPr>
            <a:r>
              <a:rPr lang="zh-CN" altLang="en-US" sz="24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rPr>
              <a:t>软件过程模型</a:t>
            </a:r>
            <a:endParaRPr lang="en-US" sz="3000" spc="-38"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a:p>
            <a:pPr defTabSz="685637" fontAlgn="base">
              <a:spcBef>
                <a:spcPct val="0"/>
              </a:spcBef>
              <a:spcAft>
                <a:spcPct val="0"/>
              </a:spcAft>
            </a:pPr>
            <a:r>
              <a:rPr lang="zh-CN" altLang="en-US" sz="1800" b="1" dirty="0">
                <a:latin typeface="楷体" pitchFamily="49" charset="-122"/>
                <a:ea typeface="楷体" pitchFamily="49" charset="-122"/>
              </a:rPr>
              <a:t>软件过程模型是软件开发全部过程、活动和任务的结构框架。</a:t>
            </a:r>
            <a:endParaRPr lang="en-US" altLang="zh-CN" sz="1800" b="1" dirty="0">
              <a:latin typeface="楷体" pitchFamily="49" charset="-122"/>
              <a:ea typeface="楷体" pitchFamily="49" charset="-122"/>
            </a:endParaRPr>
          </a:p>
          <a:p>
            <a:pPr defTabSz="685637" fontAlgn="base">
              <a:spcBef>
                <a:spcPct val="0"/>
              </a:spcBef>
              <a:spcAft>
                <a:spcPct val="0"/>
              </a:spcAft>
            </a:pPr>
            <a:r>
              <a:rPr lang="zh-CN" altLang="en-US" sz="1800" b="1" dirty="0">
                <a:latin typeface="楷体" pitchFamily="49" charset="-122"/>
                <a:ea typeface="楷体" pitchFamily="49" charset="-122"/>
              </a:rPr>
              <a:t>软件过程模型的选择基于项目和应用的性质、采用的方法工具以及需要的控制和交付的产品。</a:t>
            </a:r>
            <a:endParaRPr lang="en-US" altLang="zh-CN" sz="1800" b="1" dirty="0">
              <a:latin typeface="楷体" pitchFamily="49" charset="-122"/>
              <a:ea typeface="楷体" pitchFamily="49" charset="-122"/>
            </a:endParaRPr>
          </a:p>
          <a:p>
            <a:pPr defTabSz="685637" fontAlgn="base">
              <a:spcBef>
                <a:spcPct val="0"/>
              </a:spcBef>
              <a:spcAft>
                <a:spcPct val="0"/>
              </a:spcAft>
            </a:pPr>
            <a:endParaRPr lang="en-US" sz="1500" spc="-38"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Tree>
    <p:extLst>
      <p:ext uri="{BB962C8B-B14F-4D97-AF65-F5344CB8AC3E}">
        <p14:creationId xmlns:p14="http://schemas.microsoft.com/office/powerpoint/2010/main" val="3411203256"/>
      </p:ext>
    </p:extLst>
  </p:cSld>
  <p:clrMapOvr>
    <a:masterClrMapping/>
  </p:clrMapOvr>
  <p:transition spd="slow">
    <p:push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18">
                                            <p:txEl>
                                              <p:pRg st="0" end="0"/>
                                            </p:txEl>
                                          </p:spTgt>
                                        </p:tgtEl>
                                        <p:attrNameLst>
                                          <p:attrName>style.visibility</p:attrName>
                                        </p:attrNameLst>
                                      </p:cBhvr>
                                      <p:to>
                                        <p:strVal val="visible"/>
                                      </p:to>
                                    </p:set>
                                    <p:animEffect transition="in" filter="wipe(up)">
                                      <p:cBhvr>
                                        <p:cTn id="14" dur="500"/>
                                        <p:tgtEl>
                                          <p:spTgt spid="18">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12">
                                            <p:txEl>
                                              <p:pRg st="0" end="0"/>
                                            </p:txEl>
                                          </p:spTgt>
                                        </p:tgtEl>
                                        <p:attrNameLst>
                                          <p:attrName>style.visibility</p:attrName>
                                        </p:attrNameLst>
                                      </p:cBhvr>
                                      <p:to>
                                        <p:strVal val="visible"/>
                                      </p:to>
                                    </p:set>
                                    <p:animEffect transition="in" filter="wipe(up)">
                                      <p:cBhvr>
                                        <p:cTn id="19" dur="500"/>
                                        <p:tgtEl>
                                          <p:spTgt spid="12">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18">
                                            <p:txEl>
                                              <p:pRg st="1" end="1"/>
                                            </p:txEl>
                                          </p:spTgt>
                                        </p:tgtEl>
                                        <p:attrNameLst>
                                          <p:attrName>style.visibility</p:attrName>
                                        </p:attrNameLst>
                                      </p:cBhvr>
                                      <p:to>
                                        <p:strVal val="visible"/>
                                      </p:to>
                                    </p:set>
                                    <p:animEffect transition="in" filter="wipe(up)">
                                      <p:cBhvr>
                                        <p:cTn id="24" dur="500"/>
                                        <p:tgtEl>
                                          <p:spTgt spid="18">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nodeType="clickEffect">
                                  <p:stCondLst>
                                    <p:cond delay="0"/>
                                  </p:stCondLst>
                                  <p:childTnLst>
                                    <p:set>
                                      <p:cBhvr>
                                        <p:cTn id="28" dur="1" fill="hold">
                                          <p:stCondLst>
                                            <p:cond delay="0"/>
                                          </p:stCondLst>
                                        </p:cTn>
                                        <p:tgtEl>
                                          <p:spTgt spid="18">
                                            <p:txEl>
                                              <p:pRg st="2" end="2"/>
                                            </p:txEl>
                                          </p:spTgt>
                                        </p:tgtEl>
                                        <p:attrNameLst>
                                          <p:attrName>style.visibility</p:attrName>
                                        </p:attrNameLst>
                                      </p:cBhvr>
                                      <p:to>
                                        <p:strVal val="visible"/>
                                      </p:to>
                                    </p:set>
                                    <p:animEffect transition="in" filter="wipe(up)">
                                      <p:cBhvr>
                                        <p:cTn id="29" dur="500"/>
                                        <p:tgtEl>
                                          <p:spTgt spid="18">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nodeType="clickEffect">
                                  <p:stCondLst>
                                    <p:cond delay="0"/>
                                  </p:stCondLst>
                                  <p:childTnLst>
                                    <p:set>
                                      <p:cBhvr>
                                        <p:cTn id="33" dur="1" fill="hold">
                                          <p:stCondLst>
                                            <p:cond delay="0"/>
                                          </p:stCondLst>
                                        </p:cTn>
                                        <p:tgtEl>
                                          <p:spTgt spid="12">
                                            <p:txEl>
                                              <p:pRg st="1" end="1"/>
                                            </p:txEl>
                                          </p:spTgt>
                                        </p:tgtEl>
                                        <p:attrNameLst>
                                          <p:attrName>style.visibility</p:attrName>
                                        </p:attrNameLst>
                                      </p:cBhvr>
                                      <p:to>
                                        <p:strVal val="visible"/>
                                      </p:to>
                                    </p:set>
                                    <p:animEffect transition="in" filter="wipe(up)">
                                      <p:cBhvr>
                                        <p:cTn id="34" dur="500"/>
                                        <p:tgtEl>
                                          <p:spTgt spid="12">
                                            <p:txEl>
                                              <p:pRg st="1" end="1"/>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1" fill="hold" nodeType="clickEffect">
                                  <p:stCondLst>
                                    <p:cond delay="0"/>
                                  </p:stCondLst>
                                  <p:childTnLst>
                                    <p:set>
                                      <p:cBhvr>
                                        <p:cTn id="38" dur="1" fill="hold">
                                          <p:stCondLst>
                                            <p:cond delay="0"/>
                                          </p:stCondLst>
                                        </p:cTn>
                                        <p:tgtEl>
                                          <p:spTgt spid="12">
                                            <p:txEl>
                                              <p:pRg st="2" end="2"/>
                                            </p:txEl>
                                          </p:spTgt>
                                        </p:tgtEl>
                                        <p:attrNameLst>
                                          <p:attrName>style.visibility</p:attrName>
                                        </p:attrNameLst>
                                      </p:cBhvr>
                                      <p:to>
                                        <p:strVal val="visible"/>
                                      </p:to>
                                    </p:set>
                                    <p:animEffect transition="in" filter="wipe(up)">
                                      <p:cBhvr>
                                        <p:cTn id="39" dur="500"/>
                                        <p:tgtEl>
                                          <p:spTgt spid="1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48" y="171460"/>
            <a:ext cx="8363938" cy="457049"/>
          </a:xfrm>
        </p:spPr>
        <p:txBody>
          <a:bodyPr/>
          <a:lstStyle/>
          <a:p>
            <a:r>
              <a:rPr lang="zh-CN" altLang="en-US" b="1" dirty="0">
                <a:latin typeface="楷体" pitchFamily="49" charset="-122"/>
                <a:ea typeface="楷体" pitchFamily="49" charset="-122"/>
              </a:rPr>
              <a:t>软件＝程序+数据+文档</a:t>
            </a:r>
            <a:endParaRPr lang="en-US" dirty="0"/>
          </a:p>
        </p:txBody>
      </p:sp>
      <p:grpSp>
        <p:nvGrpSpPr>
          <p:cNvPr id="8" name="Group 8"/>
          <p:cNvGrpSpPr/>
          <p:nvPr/>
        </p:nvGrpSpPr>
        <p:grpSpPr>
          <a:xfrm>
            <a:off x="727333" y="3898141"/>
            <a:ext cx="7692239" cy="770456"/>
            <a:chOff x="1150938" y="6880148"/>
            <a:chExt cx="12307583" cy="1232729"/>
          </a:xfrm>
        </p:grpSpPr>
        <p:sp>
          <p:nvSpPr>
            <p:cNvPr id="45" name="Rectangle 44"/>
            <p:cNvSpPr/>
            <p:nvPr/>
          </p:nvSpPr>
          <p:spPr bwMode="auto">
            <a:xfrm>
              <a:off x="1150938" y="6880148"/>
              <a:ext cx="12307583" cy="1144009"/>
            </a:xfrm>
            <a:prstGeom prst="rect">
              <a:avLst/>
            </a:prstGeom>
            <a:solidFill>
              <a:schemeClr val="accent4"/>
            </a:solidFill>
          </p:spPr>
          <p:txBody>
            <a:bodyPr wrap="square" lIns="130622" tIns="65311" rIns="130622" bIns="65311" numCol="2" anchor="b">
              <a:noAutofit/>
            </a:bodyPr>
            <a:lstStyle/>
            <a:p>
              <a:pPr defTabSz="815230">
                <a:lnSpc>
                  <a:spcPct val="90000"/>
                </a:lnSpc>
              </a:pPr>
              <a:endParaRPr lang="en-US" kern="0" dirty="0">
                <a:solidFill>
                  <a:srgbClr val="FFFFFF">
                    <a:alpha val="99000"/>
                  </a:srgbClr>
                </a:solidFill>
              </a:endParaRPr>
            </a:p>
          </p:txBody>
        </p:sp>
        <p:sp>
          <p:nvSpPr>
            <p:cNvPr id="46" name="TextBox 45"/>
            <p:cNvSpPr txBox="1"/>
            <p:nvPr/>
          </p:nvSpPr>
          <p:spPr>
            <a:xfrm>
              <a:off x="6757877" y="6906300"/>
              <a:ext cx="1344634" cy="709146"/>
            </a:xfrm>
            <a:prstGeom prst="rect">
              <a:avLst/>
            </a:prstGeom>
            <a:noFill/>
          </p:spPr>
          <p:txBody>
            <a:bodyPr wrap="none" lIns="109746" tIns="54873" rIns="109746" bIns="54873" rtlCol="0">
              <a:spAutoFit/>
            </a:bodyPr>
            <a:lstStyle/>
            <a:p>
              <a:pPr algn="ctr" defTabSz="821693">
                <a:lnSpc>
                  <a:spcPct val="90000"/>
                </a:lnSpc>
                <a:defRPr/>
              </a:pPr>
              <a:r>
                <a:rPr lang="zh-CN" altLang="en-US" sz="2400" b="1" kern="0" dirty="0">
                  <a:gradFill>
                    <a:gsLst>
                      <a:gs pos="0">
                        <a:srgbClr val="FFFFFF"/>
                      </a:gs>
                      <a:gs pos="100000">
                        <a:srgbClr val="FFFFFF"/>
                      </a:gs>
                    </a:gsLst>
                    <a:lin ang="5400000" scaled="0"/>
                  </a:gradFill>
                  <a:latin typeface="楷体" pitchFamily="49" charset="-122"/>
                  <a:ea typeface="楷体" pitchFamily="49" charset="-122"/>
                  <a:cs typeface="Arial" pitchFamily="34" charset="0"/>
                </a:rPr>
                <a:t>数据</a:t>
              </a:r>
              <a:endParaRPr lang="en-US" altLang="en-US" sz="2400" b="1" kern="0" dirty="0">
                <a:gradFill>
                  <a:gsLst>
                    <a:gs pos="0">
                      <a:srgbClr val="FFFFFF"/>
                    </a:gs>
                    <a:gs pos="100000">
                      <a:srgbClr val="FFFFFF"/>
                    </a:gs>
                  </a:gsLst>
                  <a:lin ang="5400000" scaled="0"/>
                </a:gradFill>
                <a:latin typeface="楷体" pitchFamily="49" charset="-122"/>
                <a:ea typeface="楷体" pitchFamily="49" charset="-122"/>
                <a:cs typeface="Arial" pitchFamily="34" charset="0"/>
              </a:endParaRPr>
            </a:p>
          </p:txBody>
        </p:sp>
        <p:sp>
          <p:nvSpPr>
            <p:cNvPr id="5" name="Rectangle 4"/>
            <p:cNvSpPr/>
            <p:nvPr/>
          </p:nvSpPr>
          <p:spPr>
            <a:xfrm>
              <a:off x="4293330" y="7566266"/>
              <a:ext cx="6245813" cy="546611"/>
            </a:xfrm>
            <a:prstGeom prst="rect">
              <a:avLst/>
            </a:prstGeom>
          </p:spPr>
          <p:txBody>
            <a:bodyPr wrap="none">
              <a:spAutoFit/>
            </a:bodyPr>
            <a:lstStyle/>
            <a:p>
              <a:pPr defTabSz="815230">
                <a:lnSpc>
                  <a:spcPct val="90000"/>
                </a:lnSpc>
              </a:pPr>
              <a:r>
                <a:rPr lang="zh-CN" altLang="en-US" sz="1800" b="1" kern="100" dirty="0">
                  <a:latin typeface="楷体" pitchFamily="49" charset="-122"/>
                  <a:ea typeface="楷体" pitchFamily="49" charset="-122"/>
                </a:rPr>
                <a:t>使程序正常运行所需要的输入信息。</a:t>
              </a:r>
              <a:endParaRPr lang="en-US" sz="1800" kern="0" dirty="0">
                <a:solidFill>
                  <a:srgbClr val="FFFFFF">
                    <a:alpha val="99000"/>
                  </a:srgbClr>
                </a:solidFill>
              </a:endParaRPr>
            </a:p>
          </p:txBody>
        </p:sp>
      </p:grpSp>
      <p:cxnSp>
        <p:nvCxnSpPr>
          <p:cNvPr id="47" name="Straight Connector 46"/>
          <p:cNvCxnSpPr/>
          <p:nvPr/>
        </p:nvCxnSpPr>
        <p:spPr>
          <a:xfrm>
            <a:off x="750777" y="4286038"/>
            <a:ext cx="7655736"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9" name="Right Arrow 48"/>
          <p:cNvSpPr/>
          <p:nvPr/>
        </p:nvSpPr>
        <p:spPr bwMode="auto">
          <a:xfrm rot="5400000">
            <a:off x="4461368" y="3477353"/>
            <a:ext cx="224179" cy="754577"/>
          </a:xfrm>
          <a:prstGeom prst="rightArrow">
            <a:avLst>
              <a:gd name="adj1" fmla="val 72298"/>
              <a:gd name="adj2" fmla="val 6821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2" tIns="34247" rIns="68492" bIns="34247" numCol="1" rtlCol="0" anchor="ctr" anchorCtr="0" compatLnSpc="1">
            <a:prstTxWarp prst="textNoShape">
              <a:avLst/>
            </a:prstTxWarp>
          </a:bodyPr>
          <a:lstStyle/>
          <a:p>
            <a:pPr algn="ctr" defTabSz="684717" fontAlgn="base">
              <a:spcBef>
                <a:spcPct val="0"/>
              </a:spcBef>
              <a:spcAft>
                <a:spcPct val="0"/>
              </a:spcAft>
            </a:pPr>
            <a:endParaRPr lang="en-US" sz="1800" dirty="0">
              <a:gradFill>
                <a:gsLst>
                  <a:gs pos="0">
                    <a:srgbClr val="FFFFFF"/>
                  </a:gs>
                  <a:gs pos="100000">
                    <a:srgbClr val="FFFFFF"/>
                  </a:gs>
                </a:gsLst>
                <a:lin ang="5400000" scaled="0"/>
              </a:gradFill>
            </a:endParaRPr>
          </a:p>
        </p:txBody>
      </p:sp>
      <p:sp>
        <p:nvSpPr>
          <p:cNvPr id="33" name="Rectangle 32"/>
          <p:cNvSpPr/>
          <p:nvPr/>
        </p:nvSpPr>
        <p:spPr bwMode="auto">
          <a:xfrm>
            <a:off x="727331" y="2215923"/>
            <a:ext cx="7683908" cy="1565412"/>
          </a:xfrm>
          <a:prstGeom prst="rect">
            <a:avLst/>
          </a:prstGeom>
          <a:solidFill>
            <a:schemeClr val="accent2"/>
          </a:solidFill>
        </p:spPr>
        <p:txBody>
          <a:bodyPr wrap="square" lIns="81525" tIns="40760" rIns="81525" bIns="40760" anchor="ctr">
            <a:noAutofit/>
          </a:bodyPr>
          <a:lstStyle/>
          <a:p>
            <a:pPr algn="ctr" defTabSz="913030">
              <a:lnSpc>
                <a:spcPct val="90000"/>
              </a:lnSpc>
            </a:pPr>
            <a:endParaRPr lang="en-US" sz="1800" dirty="0">
              <a:solidFill>
                <a:srgbClr val="FFFFFF">
                  <a:alpha val="99000"/>
                </a:srgbClr>
              </a:solidFill>
            </a:endParaRPr>
          </a:p>
        </p:txBody>
      </p:sp>
      <p:sp>
        <p:nvSpPr>
          <p:cNvPr id="41" name="Rectangle 40"/>
          <p:cNvSpPr/>
          <p:nvPr/>
        </p:nvSpPr>
        <p:spPr>
          <a:xfrm>
            <a:off x="5023232" y="2308410"/>
            <a:ext cx="3278978" cy="1380443"/>
          </a:xfrm>
          <a:prstGeom prst="rect">
            <a:avLst/>
          </a:prstGeom>
          <a:solidFill>
            <a:schemeClr val="accent2">
              <a:lumMod val="75000"/>
            </a:schemeClr>
          </a:solidFill>
        </p:spPr>
        <p:txBody>
          <a:bodyPr wrap="square" lIns="81525" tIns="40760" rIns="81525" bIns="40760" anchor="t">
            <a:noAutofit/>
          </a:bodyPr>
          <a:lstStyle/>
          <a:p>
            <a:pPr algn="ctr" defTabSz="913030">
              <a:lnSpc>
                <a:spcPct val="90000"/>
              </a:lnSpc>
            </a:pPr>
            <a:r>
              <a:rPr lang="zh-CN" altLang="en-US" sz="2400" b="1" dirty="0">
                <a:solidFill>
                  <a:srgbClr val="FFFFFF">
                    <a:alpha val="99000"/>
                  </a:srgbClr>
                </a:solidFill>
                <a:latin typeface="楷体" pitchFamily="49" charset="-122"/>
                <a:ea typeface="楷体" pitchFamily="49" charset="-122"/>
              </a:rPr>
              <a:t>文档</a:t>
            </a:r>
            <a:endParaRPr lang="en-US" sz="2400" b="1" dirty="0">
              <a:solidFill>
                <a:srgbClr val="FFFFFF">
                  <a:alpha val="99000"/>
                </a:srgbClr>
              </a:solidFill>
              <a:latin typeface="楷体" pitchFamily="49" charset="-122"/>
              <a:ea typeface="楷体" pitchFamily="49" charset="-122"/>
            </a:endParaRPr>
          </a:p>
        </p:txBody>
      </p:sp>
      <p:sp>
        <p:nvSpPr>
          <p:cNvPr id="39" name="Rectangle 38"/>
          <p:cNvSpPr/>
          <p:nvPr/>
        </p:nvSpPr>
        <p:spPr>
          <a:xfrm>
            <a:off x="855167" y="2308410"/>
            <a:ext cx="3278978" cy="1380443"/>
          </a:xfrm>
          <a:prstGeom prst="rect">
            <a:avLst/>
          </a:prstGeom>
          <a:solidFill>
            <a:schemeClr val="accent2">
              <a:lumMod val="75000"/>
            </a:schemeClr>
          </a:solidFill>
        </p:spPr>
        <p:txBody>
          <a:bodyPr wrap="square" lIns="81525" tIns="40760" rIns="81525" bIns="40760" anchor="t">
            <a:noAutofit/>
          </a:bodyPr>
          <a:lstStyle/>
          <a:p>
            <a:pPr algn="ctr" defTabSz="913030">
              <a:lnSpc>
                <a:spcPct val="90000"/>
              </a:lnSpc>
            </a:pPr>
            <a:r>
              <a:rPr lang="zh-CN" altLang="en-US" sz="2400" b="1" kern="0" dirty="0">
                <a:gradFill>
                  <a:gsLst>
                    <a:gs pos="0">
                      <a:srgbClr val="FFFFFF"/>
                    </a:gs>
                    <a:gs pos="100000">
                      <a:srgbClr val="FFFFFF"/>
                    </a:gs>
                  </a:gsLst>
                  <a:lin ang="5400000" scaled="0"/>
                </a:gradFill>
                <a:latin typeface="楷体" pitchFamily="49" charset="-122"/>
                <a:ea typeface="楷体" pitchFamily="49" charset="-122"/>
                <a:cs typeface="Arial" pitchFamily="34" charset="0"/>
              </a:rPr>
              <a:t>程序</a:t>
            </a:r>
            <a:endParaRPr lang="en-US" altLang="en-US" sz="2400" b="1" kern="0" dirty="0">
              <a:gradFill>
                <a:gsLst>
                  <a:gs pos="0">
                    <a:srgbClr val="FFFFFF"/>
                  </a:gs>
                  <a:gs pos="100000">
                    <a:srgbClr val="FFFFFF"/>
                  </a:gs>
                </a:gsLst>
                <a:lin ang="5400000" scaled="0"/>
              </a:gradFill>
              <a:latin typeface="楷体" pitchFamily="49" charset="-122"/>
              <a:ea typeface="楷体" pitchFamily="49" charset="-122"/>
              <a:cs typeface="Arial" pitchFamily="34" charset="0"/>
            </a:endParaRPr>
          </a:p>
        </p:txBody>
      </p:sp>
      <p:cxnSp>
        <p:nvCxnSpPr>
          <p:cNvPr id="38" name="Straight Connector 37"/>
          <p:cNvCxnSpPr/>
          <p:nvPr/>
        </p:nvCxnSpPr>
        <p:spPr>
          <a:xfrm>
            <a:off x="855167" y="2643594"/>
            <a:ext cx="3278978"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5023232" y="2643594"/>
            <a:ext cx="3278978"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48" name="Right Arrow 47"/>
          <p:cNvSpPr/>
          <p:nvPr/>
        </p:nvSpPr>
        <p:spPr bwMode="auto">
          <a:xfrm rot="5400000">
            <a:off x="4461368" y="1787701"/>
            <a:ext cx="224179" cy="754577"/>
          </a:xfrm>
          <a:prstGeom prst="rightArrow">
            <a:avLst>
              <a:gd name="adj1" fmla="val 72298"/>
              <a:gd name="adj2" fmla="val 6821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2" tIns="34247" rIns="68492" bIns="34247" numCol="1" rtlCol="0" anchor="ctr" anchorCtr="0" compatLnSpc="1">
            <a:prstTxWarp prst="textNoShape">
              <a:avLst/>
            </a:prstTxWarp>
          </a:bodyPr>
          <a:lstStyle/>
          <a:p>
            <a:pPr algn="ctr" defTabSz="684717" fontAlgn="base">
              <a:spcBef>
                <a:spcPct val="0"/>
              </a:spcBef>
              <a:spcAft>
                <a:spcPct val="0"/>
              </a:spcAft>
            </a:pPr>
            <a:endParaRPr lang="en-US" sz="1800" dirty="0">
              <a:gradFill>
                <a:gsLst>
                  <a:gs pos="0">
                    <a:srgbClr val="FFFFFF"/>
                  </a:gs>
                  <a:gs pos="100000">
                    <a:srgbClr val="FFFFFF"/>
                  </a:gs>
                </a:gsLst>
                <a:lin ang="5400000" scaled="0"/>
              </a:gradFill>
            </a:endParaRPr>
          </a:p>
        </p:txBody>
      </p:sp>
      <p:grpSp>
        <p:nvGrpSpPr>
          <p:cNvPr id="9" name="Group 7"/>
          <p:cNvGrpSpPr/>
          <p:nvPr/>
        </p:nvGrpSpPr>
        <p:grpSpPr>
          <a:xfrm>
            <a:off x="727331" y="1048263"/>
            <a:ext cx="7683908" cy="1035966"/>
            <a:chOff x="1164268" y="2320377"/>
            <a:chExt cx="12294253" cy="1657546"/>
          </a:xfrm>
        </p:grpSpPr>
        <p:sp>
          <p:nvSpPr>
            <p:cNvPr id="34" name="Rectangle 33"/>
            <p:cNvSpPr/>
            <p:nvPr/>
          </p:nvSpPr>
          <p:spPr bwMode="auto">
            <a:xfrm>
              <a:off x="1164268" y="2332003"/>
              <a:ext cx="12294253" cy="1645920"/>
            </a:xfrm>
            <a:prstGeom prst="rect">
              <a:avLst/>
            </a:prstGeom>
            <a:solidFill>
              <a:schemeClr val="tx2"/>
            </a:solidFill>
          </p:spPr>
          <p:txBody>
            <a:bodyPr wrap="square" lIns="130622" tIns="65311" rIns="130622" bIns="65311" anchor="b">
              <a:noAutofit/>
            </a:bodyPr>
            <a:lstStyle/>
            <a:p>
              <a:pPr defTabSz="815230"/>
              <a:endParaRPr lang="en-US" kern="0" dirty="0">
                <a:solidFill>
                  <a:srgbClr val="FFFFFF">
                    <a:alpha val="99000"/>
                  </a:srgbClr>
                </a:solidFill>
              </a:endParaRPr>
            </a:p>
          </p:txBody>
        </p:sp>
        <p:sp>
          <p:nvSpPr>
            <p:cNvPr id="3" name="TextBox 2"/>
            <p:cNvSpPr txBox="1"/>
            <p:nvPr/>
          </p:nvSpPr>
          <p:spPr>
            <a:xfrm>
              <a:off x="6616377" y="2320377"/>
              <a:ext cx="1344632" cy="709146"/>
            </a:xfrm>
            <a:prstGeom prst="rect">
              <a:avLst/>
            </a:prstGeom>
            <a:noFill/>
          </p:spPr>
          <p:txBody>
            <a:bodyPr wrap="none" lIns="109746" tIns="54873" rIns="109746" bIns="54873" rtlCol="0">
              <a:spAutoFit/>
            </a:bodyPr>
            <a:lstStyle/>
            <a:p>
              <a:pPr algn="ctr" defTabSz="821693">
                <a:lnSpc>
                  <a:spcPct val="90000"/>
                </a:lnSpc>
                <a:defRPr/>
              </a:pPr>
              <a:r>
                <a:rPr lang="zh-CN" altLang="en-US" sz="2400" b="1" kern="0" dirty="0">
                  <a:gradFill>
                    <a:gsLst>
                      <a:gs pos="0">
                        <a:srgbClr val="FFFFFF"/>
                      </a:gs>
                      <a:gs pos="100000">
                        <a:srgbClr val="FFFFFF"/>
                      </a:gs>
                    </a:gsLst>
                    <a:lin ang="5400000" scaled="0"/>
                  </a:gradFill>
                  <a:latin typeface="楷体" pitchFamily="49" charset="-122"/>
                  <a:ea typeface="楷体" pitchFamily="49" charset="-122"/>
                  <a:cs typeface="Arial" pitchFamily="34" charset="0"/>
                </a:rPr>
                <a:t>软件</a:t>
              </a:r>
              <a:endParaRPr lang="en-US" sz="2400" b="1" kern="0" dirty="0">
                <a:gradFill>
                  <a:gsLst>
                    <a:gs pos="0">
                      <a:srgbClr val="FFFFFF"/>
                    </a:gs>
                    <a:gs pos="100000">
                      <a:srgbClr val="FFFFFF"/>
                    </a:gs>
                  </a:gsLst>
                  <a:lin ang="5400000" scaled="0"/>
                </a:gradFill>
                <a:latin typeface="楷体" pitchFamily="49" charset="-122"/>
                <a:ea typeface="楷体" pitchFamily="49" charset="-122"/>
                <a:cs typeface="Arial" pitchFamily="34" charset="0"/>
              </a:endParaRPr>
            </a:p>
          </p:txBody>
        </p:sp>
        <p:sp>
          <p:nvSpPr>
            <p:cNvPr id="4" name="Rectangle 3"/>
            <p:cNvSpPr/>
            <p:nvPr/>
          </p:nvSpPr>
          <p:spPr>
            <a:xfrm>
              <a:off x="1338865" y="2941805"/>
              <a:ext cx="11972123" cy="1031772"/>
            </a:xfrm>
            <a:prstGeom prst="rect">
              <a:avLst/>
            </a:prstGeom>
          </p:spPr>
          <p:txBody>
            <a:bodyPr wrap="square" lIns="0" tIns="0" rIns="0" bIns="0">
              <a:spAutoFit/>
            </a:bodyPr>
            <a:lstStyle/>
            <a:p>
              <a:pPr indent="266700" algn="just">
                <a:lnSpc>
                  <a:spcPct val="125000"/>
                </a:lnSpc>
                <a:spcAft>
                  <a:spcPts val="0"/>
                </a:spcAft>
              </a:pPr>
              <a:r>
                <a:rPr lang="zh-CN" altLang="en-US" sz="1800" b="1" kern="100" dirty="0">
                  <a:latin typeface="楷体" pitchFamily="49" charset="-122"/>
                  <a:ea typeface="楷体" pitchFamily="49" charset="-122"/>
                </a:rPr>
                <a:t>软件是能够完成预定功能和性能的可执行的计算机程序和使程序正常执行所需的数据，加上描述程序的操作和使用的文档。</a:t>
              </a:r>
            </a:p>
          </p:txBody>
        </p:sp>
      </p:grpSp>
      <p:cxnSp>
        <p:nvCxnSpPr>
          <p:cNvPr id="35" name="Straight Connector 34"/>
          <p:cNvCxnSpPr/>
          <p:nvPr/>
        </p:nvCxnSpPr>
        <p:spPr>
          <a:xfrm>
            <a:off x="750777" y="1443446"/>
            <a:ext cx="7655736"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8" name="Freeform 7"/>
          <p:cNvSpPr>
            <a:spLocks noEditPoints="1"/>
          </p:cNvSpPr>
          <p:nvPr/>
        </p:nvSpPr>
        <p:spPr bwMode="black">
          <a:xfrm>
            <a:off x="4299879" y="2767882"/>
            <a:ext cx="547144" cy="483854"/>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065" tIns="28531" rIns="57065" bIns="28531" numCol="1" anchor="t" anchorCtr="0" compatLnSpc="1">
            <a:prstTxWarp prst="textNoShape">
              <a:avLst/>
            </a:prstTxWarp>
          </a:bodyPr>
          <a:lstStyle/>
          <a:p>
            <a:endParaRPr lang="en-US" dirty="0">
              <a:solidFill>
                <a:srgbClr val="FFFFFF"/>
              </a:solidFill>
            </a:endParaRPr>
          </a:p>
        </p:txBody>
      </p:sp>
      <p:sp>
        <p:nvSpPr>
          <p:cNvPr id="6" name="Rectangle 5"/>
          <p:cNvSpPr/>
          <p:nvPr/>
        </p:nvSpPr>
        <p:spPr>
          <a:xfrm>
            <a:off x="5023232" y="2669386"/>
            <a:ext cx="3278978" cy="1054815"/>
          </a:xfrm>
          <a:prstGeom prst="rect">
            <a:avLst/>
          </a:prstGeom>
        </p:spPr>
        <p:txBody>
          <a:bodyPr wrap="square" lIns="57065" tIns="28531" rIns="57065" bIns="28531">
            <a:spAutoFit/>
          </a:bodyPr>
          <a:lstStyle/>
          <a:p>
            <a:pPr defTabSz="913030">
              <a:lnSpc>
                <a:spcPct val="90000"/>
              </a:lnSpc>
            </a:pPr>
            <a:r>
              <a:rPr lang="zh-CN" altLang="en-US" sz="1600" b="1" kern="100" dirty="0">
                <a:latin typeface="楷体" pitchFamily="49" charset="-122"/>
                <a:ea typeface="楷体" pitchFamily="49" charset="-122"/>
              </a:rPr>
              <a:t>各种报告、说明、手册的总称。</a:t>
            </a:r>
            <a:endParaRPr lang="en-US" altLang="zh-CN" sz="1600" b="1" kern="100" dirty="0">
              <a:latin typeface="楷体" pitchFamily="49" charset="-122"/>
              <a:ea typeface="楷体" pitchFamily="49" charset="-122"/>
            </a:endParaRPr>
          </a:p>
          <a:p>
            <a:pPr defTabSz="913030">
              <a:lnSpc>
                <a:spcPct val="90000"/>
              </a:lnSpc>
            </a:pPr>
            <a:r>
              <a:rPr lang="zh-CN" altLang="en-US" b="1" kern="100" dirty="0">
                <a:latin typeface="楷体" pitchFamily="49" charset="-122"/>
                <a:ea typeface="楷体" pitchFamily="49" charset="-122"/>
              </a:rPr>
              <a:t>是软件开发的记录，主要供人们阅读，既可以用于专业人员和用户之间的通信与交流，也可以用于软件开发过程的管理和运行阶段的维护。</a:t>
            </a:r>
            <a:endParaRPr lang="en-US" sz="900" dirty="0">
              <a:solidFill>
                <a:srgbClr val="FFFFFF">
                  <a:alpha val="99000"/>
                </a:srgbClr>
              </a:solidFill>
            </a:endParaRPr>
          </a:p>
        </p:txBody>
      </p:sp>
      <p:sp>
        <p:nvSpPr>
          <p:cNvPr id="7" name="Rectangle 6"/>
          <p:cNvSpPr/>
          <p:nvPr/>
        </p:nvSpPr>
        <p:spPr>
          <a:xfrm>
            <a:off x="855167" y="2700123"/>
            <a:ext cx="3278978" cy="805516"/>
          </a:xfrm>
          <a:prstGeom prst="rect">
            <a:avLst/>
          </a:prstGeom>
        </p:spPr>
        <p:txBody>
          <a:bodyPr wrap="square" lIns="57065" tIns="28531" rIns="57065" bIns="28531">
            <a:spAutoFit/>
          </a:bodyPr>
          <a:lstStyle/>
          <a:p>
            <a:pPr defTabSz="913030">
              <a:lnSpc>
                <a:spcPct val="90000"/>
              </a:lnSpc>
            </a:pPr>
            <a:r>
              <a:rPr lang="zh-CN" altLang="en-US" sz="1800" b="1" kern="100" spc="-40" dirty="0">
                <a:latin typeface="楷体" pitchFamily="49" charset="-122"/>
                <a:ea typeface="楷体" pitchFamily="49" charset="-122"/>
              </a:rPr>
              <a:t>为了解决某个特定问题而用程序设计语言编写的适合计算机处理的语句序列。</a:t>
            </a:r>
            <a:endParaRPr lang="en-US" sz="1050" dirty="0">
              <a:solidFill>
                <a:srgbClr val="FFFFFF">
                  <a:alpha val="99000"/>
                </a:srgbClr>
              </a:solidFill>
            </a:endParaRPr>
          </a:p>
        </p:txBody>
      </p:sp>
    </p:spTree>
    <p:extLst>
      <p:ext uri="{BB962C8B-B14F-4D97-AF65-F5344CB8AC3E}">
        <p14:creationId xmlns:p14="http://schemas.microsoft.com/office/powerpoint/2010/main" val="35712176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arn(outVertical)">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48"/>
                                        </p:tgtEl>
                                        <p:attrNameLst>
                                          <p:attrName>style.visibility</p:attrName>
                                        </p:attrNameLst>
                                      </p:cBhvr>
                                      <p:to>
                                        <p:strVal val="visible"/>
                                      </p:to>
                                    </p:set>
                                    <p:animEffect transition="in" filter="fade">
                                      <p:cBhvr>
                                        <p:cTn id="16" dur="500"/>
                                        <p:tgtEl>
                                          <p:spTgt spid="48"/>
                                        </p:tgtEl>
                                      </p:cBhvr>
                                    </p:animEffect>
                                    <p:anim calcmode="lin" valueType="num">
                                      <p:cBhvr>
                                        <p:cTn id="17" dur="500" fill="hold"/>
                                        <p:tgtEl>
                                          <p:spTgt spid="48"/>
                                        </p:tgtEl>
                                        <p:attrNameLst>
                                          <p:attrName>ppt_x</p:attrName>
                                        </p:attrNameLst>
                                      </p:cBhvr>
                                      <p:tavLst>
                                        <p:tav tm="0">
                                          <p:val>
                                            <p:strVal val="#ppt_x"/>
                                          </p:val>
                                        </p:tav>
                                        <p:tav tm="100000">
                                          <p:val>
                                            <p:strVal val="#ppt_x"/>
                                          </p:val>
                                        </p:tav>
                                      </p:tavLst>
                                    </p:anim>
                                    <p:anim calcmode="lin" valueType="num">
                                      <p:cBhvr>
                                        <p:cTn id="18" dur="500" fill="hold"/>
                                        <p:tgtEl>
                                          <p:spTgt spid="48"/>
                                        </p:tgtEl>
                                        <p:attrNameLst>
                                          <p:attrName>ppt_y</p:attrName>
                                        </p:attrNameLst>
                                      </p:cBhvr>
                                      <p:tavLst>
                                        <p:tav tm="0">
                                          <p:val>
                                            <p:strVal val="#ppt_y-.1"/>
                                          </p:val>
                                        </p:tav>
                                        <p:tav tm="100000">
                                          <p:val>
                                            <p:strVal val="#ppt_y"/>
                                          </p:val>
                                        </p:tav>
                                      </p:tavLst>
                                    </p:anim>
                                  </p:childTnLst>
                                </p:cTn>
                              </p:par>
                              <p:par>
                                <p:cTn id="19" presetID="21" presetClass="entr" presetSubtype="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wheel(1)">
                                      <p:cBhvr>
                                        <p:cTn id="21" dur="500"/>
                                        <p:tgtEl>
                                          <p:spTgt spid="18"/>
                                        </p:tgtEl>
                                      </p:cBhvr>
                                    </p:animEffect>
                                  </p:childTnLst>
                                </p:cTn>
                              </p:par>
                            </p:childTnLst>
                          </p:cTn>
                        </p:par>
                        <p:par>
                          <p:cTn id="22" fill="hold">
                            <p:stCondLst>
                              <p:cond delay="500"/>
                            </p:stCondLst>
                            <p:childTnLst>
                              <p:par>
                                <p:cTn id="23" presetID="16" presetClass="entr" presetSubtype="37"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barn(outVertical)">
                                      <p:cBhvr>
                                        <p:cTn id="25" dur="500"/>
                                        <p:tgtEl>
                                          <p:spTgt spid="38"/>
                                        </p:tgtEl>
                                      </p:cBhvr>
                                    </p:animEffect>
                                  </p:childTnLst>
                                </p:cTn>
                              </p:par>
                              <p:par>
                                <p:cTn id="26" presetID="16" presetClass="entr" presetSubtype="37" fill="hold"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barn(outVertical)">
                                      <p:cBhvr>
                                        <p:cTn id="28" dur="500"/>
                                        <p:tgtEl>
                                          <p:spTgt spid="4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3"/>
                                        </p:tgtEl>
                                        <p:attrNameLst>
                                          <p:attrName>style.visibility</p:attrName>
                                        </p:attrNameLst>
                                      </p:cBhvr>
                                      <p:to>
                                        <p:strVal val="visible"/>
                                      </p:to>
                                    </p:set>
                                    <p:animEffect transition="in" filter="fade">
                                      <p:cBhvr>
                                        <p:cTn id="33" dur="500"/>
                                        <p:tgtEl>
                                          <p:spTgt spid="33"/>
                                        </p:tgtEl>
                                      </p:cBhvr>
                                    </p:animEffect>
                                  </p:childTnLst>
                                </p:cTn>
                              </p:par>
                            </p:childTnLst>
                          </p:cTn>
                        </p:par>
                        <p:par>
                          <p:cTn id="34" fill="hold">
                            <p:stCondLst>
                              <p:cond delay="500"/>
                            </p:stCondLst>
                            <p:childTnLst>
                              <p:par>
                                <p:cTn id="35" presetID="10" presetClass="entr" presetSubtype="0" fill="hold" grpId="0" nodeType="after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fade">
                                      <p:cBhvr>
                                        <p:cTn id="37" dur="500"/>
                                        <p:tgtEl>
                                          <p:spTgt spid="39"/>
                                        </p:tgtEl>
                                      </p:cBhvr>
                                    </p:animEffect>
                                  </p:childTnLst>
                                </p:cTn>
                              </p:par>
                            </p:childTnLst>
                          </p:cTn>
                        </p:par>
                        <p:par>
                          <p:cTn id="38" fill="hold">
                            <p:stCondLst>
                              <p:cond delay="1000"/>
                            </p:stCondLst>
                            <p:childTnLst>
                              <p:par>
                                <p:cTn id="39" presetID="10" presetClass="entr" presetSubtype="0" fill="hold" grpId="0" nodeType="afterEffect">
                                  <p:stCondLst>
                                    <p:cond delay="0"/>
                                  </p:stCondLst>
                                  <p:childTnLst>
                                    <p:set>
                                      <p:cBhvr>
                                        <p:cTn id="40" dur="1" fill="hold">
                                          <p:stCondLst>
                                            <p:cond delay="0"/>
                                          </p:stCondLst>
                                        </p:cTn>
                                        <p:tgtEl>
                                          <p:spTgt spid="41"/>
                                        </p:tgtEl>
                                        <p:attrNameLst>
                                          <p:attrName>style.visibility</p:attrName>
                                        </p:attrNameLst>
                                      </p:cBhvr>
                                      <p:to>
                                        <p:strVal val="visible"/>
                                      </p:to>
                                    </p:set>
                                    <p:animEffect transition="in" filter="fade">
                                      <p:cBhvr>
                                        <p:cTn id="41" dur="500"/>
                                        <p:tgtEl>
                                          <p:spTgt spid="4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childTnLst>
                          </p:cTn>
                        </p:par>
                      </p:childTnLst>
                    </p:cTn>
                  </p:par>
                  <p:par>
                    <p:cTn id="48" fill="hold">
                      <p:stCondLst>
                        <p:cond delay="indefinite"/>
                      </p:stCondLst>
                      <p:childTnLst>
                        <p:par>
                          <p:cTn id="49" fill="hold">
                            <p:stCondLst>
                              <p:cond delay="0"/>
                            </p:stCondLst>
                            <p:childTnLst>
                              <p:par>
                                <p:cTn id="50" presetID="47" presetClass="entr" presetSubtype="0" fill="hold" grpId="0" nodeType="clickEffect">
                                  <p:stCondLst>
                                    <p:cond delay="0"/>
                                  </p:stCondLst>
                                  <p:childTnLst>
                                    <p:set>
                                      <p:cBhvr>
                                        <p:cTn id="51" dur="1" fill="hold">
                                          <p:stCondLst>
                                            <p:cond delay="0"/>
                                          </p:stCondLst>
                                        </p:cTn>
                                        <p:tgtEl>
                                          <p:spTgt spid="49"/>
                                        </p:tgtEl>
                                        <p:attrNameLst>
                                          <p:attrName>style.visibility</p:attrName>
                                        </p:attrNameLst>
                                      </p:cBhvr>
                                      <p:to>
                                        <p:strVal val="visible"/>
                                      </p:to>
                                    </p:set>
                                    <p:animEffect transition="in" filter="fade">
                                      <p:cBhvr>
                                        <p:cTn id="52" dur="500"/>
                                        <p:tgtEl>
                                          <p:spTgt spid="49"/>
                                        </p:tgtEl>
                                      </p:cBhvr>
                                    </p:animEffect>
                                    <p:anim calcmode="lin" valueType="num">
                                      <p:cBhvr>
                                        <p:cTn id="53" dur="500" fill="hold"/>
                                        <p:tgtEl>
                                          <p:spTgt spid="49"/>
                                        </p:tgtEl>
                                        <p:attrNameLst>
                                          <p:attrName>ppt_x</p:attrName>
                                        </p:attrNameLst>
                                      </p:cBhvr>
                                      <p:tavLst>
                                        <p:tav tm="0">
                                          <p:val>
                                            <p:strVal val="#ppt_x"/>
                                          </p:val>
                                        </p:tav>
                                        <p:tav tm="100000">
                                          <p:val>
                                            <p:strVal val="#ppt_x"/>
                                          </p:val>
                                        </p:tav>
                                      </p:tavLst>
                                    </p:anim>
                                    <p:anim calcmode="lin" valueType="num">
                                      <p:cBhvr>
                                        <p:cTn id="54" dur="500" fill="hold"/>
                                        <p:tgtEl>
                                          <p:spTgt spid="49"/>
                                        </p:tgtEl>
                                        <p:attrNameLst>
                                          <p:attrName>ppt_y</p:attrName>
                                        </p:attrNameLst>
                                      </p:cBhvr>
                                      <p:tavLst>
                                        <p:tav tm="0">
                                          <p:val>
                                            <p:strVal val="#ppt_y-.1"/>
                                          </p:val>
                                        </p:tav>
                                        <p:tav tm="100000">
                                          <p:val>
                                            <p:strVal val="#ppt_y"/>
                                          </p:val>
                                        </p:tav>
                                      </p:tavLst>
                                    </p:anim>
                                  </p:childTnLst>
                                </p:cTn>
                              </p:par>
                            </p:childTnLst>
                          </p:cTn>
                        </p:par>
                        <p:par>
                          <p:cTn id="55" fill="hold">
                            <p:stCondLst>
                              <p:cond delay="500"/>
                            </p:stCondLst>
                            <p:childTnLst>
                              <p:par>
                                <p:cTn id="56" presetID="16" presetClass="entr" presetSubtype="37" fill="hold" nodeType="afterEffect">
                                  <p:stCondLst>
                                    <p:cond delay="0"/>
                                  </p:stCondLst>
                                  <p:childTnLst>
                                    <p:set>
                                      <p:cBhvr>
                                        <p:cTn id="57" dur="1" fill="hold">
                                          <p:stCondLst>
                                            <p:cond delay="0"/>
                                          </p:stCondLst>
                                        </p:cTn>
                                        <p:tgtEl>
                                          <p:spTgt spid="47"/>
                                        </p:tgtEl>
                                        <p:attrNameLst>
                                          <p:attrName>style.visibility</p:attrName>
                                        </p:attrNameLst>
                                      </p:cBhvr>
                                      <p:to>
                                        <p:strVal val="visible"/>
                                      </p:to>
                                    </p:set>
                                    <p:animEffect transition="in" filter="barn(outVertical)">
                                      <p:cBhvr>
                                        <p:cTn id="58" dur="500"/>
                                        <p:tgtEl>
                                          <p:spTgt spid="47"/>
                                        </p:tgtEl>
                                      </p:cBhvr>
                                    </p:animEffect>
                                  </p:childTnLst>
                                </p:cTn>
                              </p:par>
                            </p:childTnLst>
                          </p:cTn>
                        </p:par>
                        <p:par>
                          <p:cTn id="59" fill="hold">
                            <p:stCondLst>
                              <p:cond delay="1000"/>
                            </p:stCondLst>
                            <p:childTnLst>
                              <p:par>
                                <p:cTn id="60" presetID="10" presetClass="entr" presetSubtype="0" fill="hold" nodeType="after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33" grpId="0" animBg="1"/>
      <p:bldP spid="41" grpId="0" animBg="1"/>
      <p:bldP spid="39" grpId="0" animBg="1"/>
      <p:bldP spid="48" grpId="0" animBg="1"/>
      <p:bldP spid="18" grpId="0" animBg="1"/>
      <p:bldP spid="6" grpId="0"/>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for Speaker Name"/>
          <p:cNvSpPr/>
          <p:nvPr/>
        </p:nvSpPr>
        <p:spPr bwMode="auto">
          <a:xfrm>
            <a:off x="2759238" y="1123953"/>
            <a:ext cx="1700310" cy="167939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4" rIns="91428" bIns="45714" numCol="1" rtlCol="0" anchor="t" anchorCtr="0" compatLnSpc="1">
            <a:prstTxWarp prst="textNoShape">
              <a:avLst/>
            </a:prstTxWarp>
          </a:bodyPr>
          <a:lstStyle/>
          <a:p>
            <a:pPr algn="ctr" defTabSz="914023" fontAlgn="base">
              <a:spcBef>
                <a:spcPct val="0"/>
              </a:spcBef>
              <a:spcAft>
                <a:spcPct val="0"/>
              </a:spcAft>
            </a:pPr>
            <a:endParaRPr lang="en-US" sz="2400" b="1" dirty="0">
              <a:solidFill>
                <a:schemeClr val="bg1"/>
              </a:solidFill>
              <a:latin typeface="Segoe Condensed" pitchFamily="34" charset="0"/>
            </a:endParaRPr>
          </a:p>
          <a:p>
            <a:pPr algn="ctr" defTabSz="914023" fontAlgn="base">
              <a:spcBef>
                <a:spcPct val="0"/>
              </a:spcBef>
              <a:spcAft>
                <a:spcPct val="0"/>
              </a:spcAft>
            </a:pPr>
            <a:endParaRPr lang="en-US" b="1" dirty="0">
              <a:solidFill>
                <a:schemeClr val="bg1"/>
              </a:solidFill>
              <a:latin typeface="Segoe Condensed" pitchFamily="34" charset="0"/>
            </a:endParaRPr>
          </a:p>
          <a:p>
            <a:pPr algn="ctr" defTabSz="914023" fontAlgn="base">
              <a:spcBef>
                <a:spcPct val="0"/>
              </a:spcBef>
              <a:spcAft>
                <a:spcPct val="0"/>
              </a:spcAft>
            </a:pPr>
            <a:endParaRPr lang="en-US" b="1" dirty="0">
              <a:solidFill>
                <a:schemeClr val="bg1"/>
              </a:solidFill>
              <a:latin typeface="Segoe Condensed" pitchFamily="34" charset="0"/>
            </a:endParaRPr>
          </a:p>
          <a:p>
            <a:pPr algn="ctr" defTabSz="914023" fontAlgn="base">
              <a:spcBef>
                <a:spcPct val="0"/>
              </a:spcBef>
              <a:spcAft>
                <a:spcPct val="0"/>
              </a:spcAft>
            </a:pPr>
            <a:endParaRPr lang="en-US" b="1" dirty="0">
              <a:solidFill>
                <a:schemeClr val="bg1"/>
              </a:solidFill>
              <a:latin typeface="Segoe Condensed" pitchFamily="34" charset="0"/>
            </a:endParaRPr>
          </a:p>
          <a:p>
            <a:pPr algn="ctr" defTabSz="914023" fontAlgn="base">
              <a:spcBef>
                <a:spcPct val="0"/>
              </a:spcBef>
              <a:spcAft>
                <a:spcPct val="0"/>
              </a:spcAft>
            </a:pPr>
            <a:endParaRPr lang="en-US" b="1" dirty="0">
              <a:solidFill>
                <a:schemeClr val="bg1"/>
              </a:solidFill>
              <a:latin typeface="Segoe Condensed" pitchFamily="34" charset="0"/>
            </a:endParaRPr>
          </a:p>
        </p:txBody>
      </p:sp>
      <p:sp>
        <p:nvSpPr>
          <p:cNvPr id="45" name="Rectangle for Speaker Name"/>
          <p:cNvSpPr/>
          <p:nvPr/>
        </p:nvSpPr>
        <p:spPr bwMode="auto">
          <a:xfrm>
            <a:off x="4580068" y="2949753"/>
            <a:ext cx="1700310" cy="167939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4" rIns="91428" bIns="45714" numCol="1" rtlCol="0" anchor="t" anchorCtr="0" compatLnSpc="1">
            <a:prstTxWarp prst="textNoShape">
              <a:avLst/>
            </a:prstTxWarp>
          </a:bodyPr>
          <a:lstStyle/>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p:txBody>
      </p:sp>
      <p:sp>
        <p:nvSpPr>
          <p:cNvPr id="17" name="Rectangle for Speaker Name"/>
          <p:cNvSpPr/>
          <p:nvPr/>
        </p:nvSpPr>
        <p:spPr bwMode="auto">
          <a:xfrm>
            <a:off x="6393047" y="1123952"/>
            <a:ext cx="1700310" cy="167939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4" rIns="91428" bIns="45714" numCol="1" rtlCol="0" anchor="t" anchorCtr="0" compatLnSpc="1">
            <a:prstTxWarp prst="textNoShape">
              <a:avLst/>
            </a:prstTxWarp>
          </a:bodyPr>
          <a:lstStyle/>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p:txBody>
      </p:sp>
      <p:sp>
        <p:nvSpPr>
          <p:cNvPr id="29" name="Rectangle for Speaker Name"/>
          <p:cNvSpPr/>
          <p:nvPr/>
        </p:nvSpPr>
        <p:spPr bwMode="auto">
          <a:xfrm>
            <a:off x="4580068" y="1120953"/>
            <a:ext cx="1700310" cy="167939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4" rIns="91428" bIns="45714" numCol="1" rtlCol="0" anchor="t" anchorCtr="0" compatLnSpc="1">
            <a:prstTxWarp prst="textNoShape">
              <a:avLst/>
            </a:prstTxWarp>
          </a:bodyPr>
          <a:lstStyle/>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b="1" dirty="0">
              <a:solidFill>
                <a:schemeClr val="tx1"/>
              </a:solidFill>
              <a:latin typeface="Segoe Condensed" pitchFamily="34" charset="0"/>
            </a:endParaRPr>
          </a:p>
          <a:p>
            <a:pPr algn="ctr" defTabSz="914023" fontAlgn="base">
              <a:spcBef>
                <a:spcPct val="0"/>
              </a:spcBef>
              <a:spcAft>
                <a:spcPct val="0"/>
              </a:spcAft>
            </a:pPr>
            <a:endParaRPr lang="en-US" b="1" dirty="0">
              <a:solidFill>
                <a:schemeClr val="tx1"/>
              </a:solidFill>
              <a:latin typeface="Segoe Condensed" pitchFamily="34" charset="0"/>
            </a:endParaRPr>
          </a:p>
          <a:p>
            <a:pPr algn="ctr" defTabSz="914023" fontAlgn="base">
              <a:spcBef>
                <a:spcPct val="0"/>
              </a:spcBef>
              <a:spcAft>
                <a:spcPct val="0"/>
              </a:spcAft>
            </a:pPr>
            <a:endParaRPr lang="en-US" b="1" dirty="0">
              <a:solidFill>
                <a:schemeClr val="tx1"/>
              </a:solidFill>
              <a:latin typeface="Segoe Condensed" pitchFamily="34" charset="0"/>
            </a:endParaRPr>
          </a:p>
          <a:p>
            <a:pPr algn="ctr" defTabSz="914023" fontAlgn="base">
              <a:spcBef>
                <a:spcPct val="0"/>
              </a:spcBef>
              <a:spcAft>
                <a:spcPct val="0"/>
              </a:spcAft>
            </a:pPr>
            <a:endParaRPr lang="en-US" b="1" dirty="0">
              <a:solidFill>
                <a:schemeClr val="tx1"/>
              </a:solidFill>
              <a:latin typeface="Segoe Condensed" pitchFamily="34" charset="0"/>
            </a:endParaRPr>
          </a:p>
        </p:txBody>
      </p:sp>
      <p:sp>
        <p:nvSpPr>
          <p:cNvPr id="31" name="Rectangle for Speaker Name"/>
          <p:cNvSpPr/>
          <p:nvPr/>
        </p:nvSpPr>
        <p:spPr bwMode="auto">
          <a:xfrm>
            <a:off x="2759238" y="2949753"/>
            <a:ext cx="1700310" cy="167939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4" rIns="91428" bIns="45714" numCol="1" rtlCol="0" anchor="t" anchorCtr="0" compatLnSpc="1">
            <a:prstTxWarp prst="textNoShape">
              <a:avLst/>
            </a:prstTxWarp>
          </a:bodyPr>
          <a:lstStyle/>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p:txBody>
      </p:sp>
      <p:sp>
        <p:nvSpPr>
          <p:cNvPr id="32" name="Rectangle for Speaker Name"/>
          <p:cNvSpPr/>
          <p:nvPr/>
        </p:nvSpPr>
        <p:spPr bwMode="auto">
          <a:xfrm>
            <a:off x="938408" y="2949753"/>
            <a:ext cx="1700310" cy="167939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4" rIns="91428" bIns="45714" numCol="1" rtlCol="0" anchor="t" anchorCtr="0" compatLnSpc="1">
            <a:prstTxWarp prst="textNoShape">
              <a:avLst/>
            </a:prstTxWarp>
          </a:bodyPr>
          <a:lstStyle/>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p:txBody>
      </p:sp>
      <p:grpSp>
        <p:nvGrpSpPr>
          <p:cNvPr id="58" name="组合 57"/>
          <p:cNvGrpSpPr/>
          <p:nvPr/>
        </p:nvGrpSpPr>
        <p:grpSpPr>
          <a:xfrm>
            <a:off x="2919608" y="1431752"/>
            <a:ext cx="1423788" cy="1025027"/>
            <a:chOff x="2919608" y="1431752"/>
            <a:chExt cx="1423788" cy="1025027"/>
          </a:xfrm>
        </p:grpSpPr>
        <p:sp>
          <p:nvSpPr>
            <p:cNvPr id="33" name="TextBox 32"/>
            <p:cNvSpPr txBox="1"/>
            <p:nvPr/>
          </p:nvSpPr>
          <p:spPr bwMode="black">
            <a:xfrm>
              <a:off x="2963748" y="1682965"/>
              <a:ext cx="1022660" cy="492443"/>
            </a:xfrm>
            <a:prstGeom prst="rect">
              <a:avLst/>
            </a:prstGeom>
            <a:noFill/>
          </p:spPr>
          <p:txBody>
            <a:bodyPr wrap="square" lIns="82299" tIns="0" rIns="0" bIns="0" rtlCol="0">
              <a:spAutoFit/>
            </a:bodyPr>
            <a:lstStyle/>
            <a:p>
              <a:pPr algn="ctr">
                <a:lnSpc>
                  <a:spcPct val="80000"/>
                </a:lnSpc>
              </a:pPr>
              <a:r>
                <a:rPr lang="zh-CN" altLang="en-US" sz="2000" b="1" dirty="0">
                  <a:latin typeface="楷体" pitchFamily="49" charset="-122"/>
                  <a:ea typeface="楷体" pitchFamily="49" charset="-122"/>
                  <a:cs typeface="Segoe UI Light" pitchFamily="34" charset="0"/>
                </a:rPr>
                <a:t>瀑布</a:t>
              </a:r>
              <a:endParaRPr lang="en-US" altLang="zh-CN" sz="2000" b="1" dirty="0">
                <a:latin typeface="楷体" pitchFamily="49" charset="-122"/>
                <a:ea typeface="楷体" pitchFamily="49" charset="-122"/>
                <a:cs typeface="Segoe UI Light" pitchFamily="34" charset="0"/>
              </a:endParaRPr>
            </a:p>
            <a:p>
              <a:pPr algn="ctr">
                <a:lnSpc>
                  <a:spcPct val="80000"/>
                </a:lnSpc>
              </a:pPr>
              <a:r>
                <a:rPr lang="zh-CN" altLang="en-US" sz="2000" b="1" dirty="0">
                  <a:latin typeface="楷体" pitchFamily="49" charset="-122"/>
                  <a:ea typeface="楷体" pitchFamily="49" charset="-122"/>
                  <a:cs typeface="Segoe UI Light" pitchFamily="34" charset="0"/>
                </a:rPr>
                <a:t>模型</a:t>
              </a:r>
              <a:endParaRPr lang="en-US" sz="2000" b="1" dirty="0">
                <a:latin typeface="楷体" pitchFamily="49" charset="-122"/>
                <a:ea typeface="楷体" pitchFamily="49" charset="-122"/>
                <a:cs typeface="Segoe UI Light" pitchFamily="34" charset="0"/>
              </a:endParaRPr>
            </a:p>
          </p:txBody>
        </p:sp>
        <p:grpSp>
          <p:nvGrpSpPr>
            <p:cNvPr id="3" name="Group 33"/>
            <p:cNvGrpSpPr/>
            <p:nvPr/>
          </p:nvGrpSpPr>
          <p:grpSpPr bwMode="black">
            <a:xfrm>
              <a:off x="2919608" y="1431752"/>
              <a:ext cx="1423788" cy="1025027"/>
              <a:chOff x="6473493" y="1478015"/>
              <a:chExt cx="1979275" cy="1425310"/>
            </a:xfrm>
          </p:grpSpPr>
          <p:pic>
            <p:nvPicPr>
              <p:cNvPr id="35" name="Picture 45" descr="C:\Users\sakuu\Documents\Ballmer MGX 2011\Tile Icons\Quotes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6" descr="C:\Users\sakuu\Documents\Ballmer MGX 2011\Tile Icons\Quo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3" name="组合 62"/>
          <p:cNvGrpSpPr/>
          <p:nvPr/>
        </p:nvGrpSpPr>
        <p:grpSpPr>
          <a:xfrm>
            <a:off x="1069664" y="3288420"/>
            <a:ext cx="1423788" cy="1025027"/>
            <a:chOff x="1069664" y="3288420"/>
            <a:chExt cx="1423788" cy="1025027"/>
          </a:xfrm>
        </p:grpSpPr>
        <p:sp>
          <p:nvSpPr>
            <p:cNvPr id="37" name="TextBox 36"/>
            <p:cNvSpPr txBox="1"/>
            <p:nvPr/>
          </p:nvSpPr>
          <p:spPr bwMode="black">
            <a:xfrm>
              <a:off x="1173288" y="3447740"/>
              <a:ext cx="1108477" cy="492443"/>
            </a:xfrm>
            <a:prstGeom prst="rect">
              <a:avLst/>
            </a:prstGeom>
            <a:noFill/>
          </p:spPr>
          <p:txBody>
            <a:bodyPr wrap="square" lIns="82299" tIns="0" rIns="0" bIns="0" rtlCol="0">
              <a:spAutoFit/>
            </a:bodyPr>
            <a:lstStyle/>
            <a:p>
              <a:pPr algn="ctr">
                <a:lnSpc>
                  <a:spcPct val="80000"/>
                </a:lnSpc>
              </a:pPr>
              <a:r>
                <a:rPr lang="zh-CN" altLang="en-US" sz="2000" b="1" dirty="0">
                  <a:latin typeface="楷体" pitchFamily="49" charset="-122"/>
                  <a:ea typeface="楷体" pitchFamily="49" charset="-122"/>
                  <a:cs typeface="Segoe UI Light" pitchFamily="34" charset="0"/>
                </a:rPr>
                <a:t>螺旋</a:t>
              </a:r>
              <a:endParaRPr lang="en-US" altLang="zh-CN" sz="2000" b="1" dirty="0">
                <a:latin typeface="楷体" pitchFamily="49" charset="-122"/>
                <a:ea typeface="楷体" pitchFamily="49" charset="-122"/>
                <a:cs typeface="Segoe UI Light" pitchFamily="34" charset="0"/>
              </a:endParaRPr>
            </a:p>
            <a:p>
              <a:pPr algn="ctr">
                <a:lnSpc>
                  <a:spcPct val="80000"/>
                </a:lnSpc>
              </a:pPr>
              <a:r>
                <a:rPr lang="zh-CN" altLang="en-US" sz="2000" b="1" dirty="0">
                  <a:latin typeface="楷体" pitchFamily="49" charset="-122"/>
                  <a:ea typeface="楷体" pitchFamily="49" charset="-122"/>
                  <a:cs typeface="Segoe UI Light" pitchFamily="34" charset="0"/>
                </a:rPr>
                <a:t>模型</a:t>
              </a:r>
              <a:endParaRPr lang="en-US" sz="2000" b="1" dirty="0">
                <a:latin typeface="楷体" pitchFamily="49" charset="-122"/>
                <a:ea typeface="楷体" pitchFamily="49" charset="-122"/>
                <a:cs typeface="Segoe UI Light" pitchFamily="34" charset="0"/>
              </a:endParaRPr>
            </a:p>
          </p:txBody>
        </p:sp>
        <p:grpSp>
          <p:nvGrpSpPr>
            <p:cNvPr id="4" name="Group 37"/>
            <p:cNvGrpSpPr/>
            <p:nvPr/>
          </p:nvGrpSpPr>
          <p:grpSpPr bwMode="black">
            <a:xfrm>
              <a:off x="1069664" y="3288420"/>
              <a:ext cx="1423788" cy="1025027"/>
              <a:chOff x="6473493" y="1478015"/>
              <a:chExt cx="1979275" cy="1425310"/>
            </a:xfrm>
          </p:grpSpPr>
          <p:pic>
            <p:nvPicPr>
              <p:cNvPr id="39" name="Picture 45" descr="C:\Users\sakuu\Documents\Ballmer MGX 2011\Tile Icons\Quotes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6" descr="C:\Users\sakuu\Documents\Ballmer MGX 2011\Tile Icons\Quo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4" name="组合 63"/>
          <p:cNvGrpSpPr/>
          <p:nvPr/>
        </p:nvGrpSpPr>
        <p:grpSpPr>
          <a:xfrm>
            <a:off x="2805828" y="3333752"/>
            <a:ext cx="1561580" cy="1025027"/>
            <a:chOff x="2805828" y="3333752"/>
            <a:chExt cx="1561580" cy="1025027"/>
          </a:xfrm>
        </p:grpSpPr>
        <p:sp>
          <p:nvSpPr>
            <p:cNvPr id="41" name="TextBox 40"/>
            <p:cNvSpPr txBox="1"/>
            <p:nvPr/>
          </p:nvSpPr>
          <p:spPr bwMode="black">
            <a:xfrm>
              <a:off x="2919608" y="3447740"/>
              <a:ext cx="1143000" cy="492443"/>
            </a:xfrm>
            <a:prstGeom prst="rect">
              <a:avLst/>
            </a:prstGeom>
            <a:noFill/>
          </p:spPr>
          <p:txBody>
            <a:bodyPr wrap="square" lIns="82299" tIns="0" rIns="0" bIns="0" rtlCol="0">
              <a:spAutoFit/>
            </a:bodyPr>
            <a:lstStyle/>
            <a:p>
              <a:pPr algn="ctr">
                <a:lnSpc>
                  <a:spcPct val="80000"/>
                </a:lnSpc>
              </a:pPr>
              <a:r>
                <a:rPr lang="zh-CN" altLang="en-US" sz="2000" b="1" dirty="0">
                  <a:latin typeface="楷体" pitchFamily="49" charset="-122"/>
                  <a:ea typeface="楷体" pitchFamily="49" charset="-122"/>
                  <a:cs typeface="Segoe UI Light" pitchFamily="34" charset="0"/>
                </a:rPr>
                <a:t>喷泉</a:t>
              </a:r>
              <a:endParaRPr lang="en-US" altLang="zh-CN" sz="2000" b="1" dirty="0">
                <a:latin typeface="楷体" pitchFamily="49" charset="-122"/>
                <a:ea typeface="楷体" pitchFamily="49" charset="-122"/>
                <a:cs typeface="Segoe UI Light" pitchFamily="34" charset="0"/>
              </a:endParaRPr>
            </a:p>
            <a:p>
              <a:pPr algn="ctr">
                <a:lnSpc>
                  <a:spcPct val="80000"/>
                </a:lnSpc>
              </a:pPr>
              <a:r>
                <a:rPr lang="zh-CN" altLang="en-US" sz="2000" b="1" dirty="0">
                  <a:latin typeface="楷体" pitchFamily="49" charset="-122"/>
                  <a:ea typeface="楷体" pitchFamily="49" charset="-122"/>
                  <a:cs typeface="Segoe UI Light" pitchFamily="34" charset="0"/>
                </a:rPr>
                <a:t>模型</a:t>
              </a:r>
              <a:endParaRPr lang="en-US" sz="2000" b="1" dirty="0">
                <a:latin typeface="楷体" pitchFamily="49" charset="-122"/>
                <a:ea typeface="楷体" pitchFamily="49" charset="-122"/>
                <a:cs typeface="Segoe UI Light" pitchFamily="34" charset="0"/>
              </a:endParaRPr>
            </a:p>
          </p:txBody>
        </p:sp>
        <p:grpSp>
          <p:nvGrpSpPr>
            <p:cNvPr id="5" name="Group 42"/>
            <p:cNvGrpSpPr/>
            <p:nvPr/>
          </p:nvGrpSpPr>
          <p:grpSpPr bwMode="black">
            <a:xfrm>
              <a:off x="2805828" y="3333752"/>
              <a:ext cx="1561580" cy="1025027"/>
              <a:chOff x="6473493" y="1478015"/>
              <a:chExt cx="1979275" cy="1425310"/>
            </a:xfrm>
          </p:grpSpPr>
          <p:pic>
            <p:nvPicPr>
              <p:cNvPr id="47" name="Picture 45" descr="C:\Users\sakuu\Documents\Ballmer MGX 2011\Tile Icons\Quotes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6" descr="C:\Users\sakuu\Documents\Ballmer MGX 2011\Tile Icons\Quo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1" name="组合 60"/>
          <p:cNvGrpSpPr/>
          <p:nvPr/>
        </p:nvGrpSpPr>
        <p:grpSpPr>
          <a:xfrm>
            <a:off x="4714048" y="1428752"/>
            <a:ext cx="1466068" cy="1025027"/>
            <a:chOff x="4714048" y="1428752"/>
            <a:chExt cx="1466068" cy="1025027"/>
          </a:xfrm>
        </p:grpSpPr>
        <p:sp>
          <p:nvSpPr>
            <p:cNvPr id="53" name="TextBox 52"/>
            <p:cNvSpPr txBox="1"/>
            <p:nvPr/>
          </p:nvSpPr>
          <p:spPr bwMode="black">
            <a:xfrm>
              <a:off x="4877873" y="1643056"/>
              <a:ext cx="937337" cy="492443"/>
            </a:xfrm>
            <a:prstGeom prst="rect">
              <a:avLst/>
            </a:prstGeom>
            <a:noFill/>
          </p:spPr>
          <p:txBody>
            <a:bodyPr wrap="square" lIns="82299" tIns="0" rIns="0" bIns="0" rtlCol="0">
              <a:spAutoFit/>
            </a:bodyPr>
            <a:lstStyle/>
            <a:p>
              <a:pPr algn="ctr">
                <a:lnSpc>
                  <a:spcPct val="80000"/>
                </a:lnSpc>
              </a:pPr>
              <a:r>
                <a:rPr lang="zh-CN" altLang="en-US" sz="2000" b="1" dirty="0">
                  <a:latin typeface="楷体" pitchFamily="49" charset="-122"/>
                  <a:ea typeface="楷体" pitchFamily="49" charset="-122"/>
                  <a:cs typeface="Segoe UI Light" pitchFamily="34" charset="0"/>
                </a:rPr>
                <a:t>快速原型模型</a:t>
              </a:r>
              <a:endParaRPr lang="en-US" sz="2000" b="1" dirty="0">
                <a:latin typeface="楷体" pitchFamily="49" charset="-122"/>
                <a:ea typeface="楷体" pitchFamily="49" charset="-122"/>
                <a:cs typeface="Segoe UI Light" pitchFamily="34" charset="0"/>
              </a:endParaRPr>
            </a:p>
          </p:txBody>
        </p:sp>
        <p:grpSp>
          <p:nvGrpSpPr>
            <p:cNvPr id="6" name="Group 53"/>
            <p:cNvGrpSpPr/>
            <p:nvPr/>
          </p:nvGrpSpPr>
          <p:grpSpPr bwMode="black">
            <a:xfrm>
              <a:off x="4714048" y="1428752"/>
              <a:ext cx="1466068" cy="1025027"/>
              <a:chOff x="6473493" y="1478015"/>
              <a:chExt cx="2038049" cy="1425310"/>
            </a:xfrm>
          </p:grpSpPr>
          <p:pic>
            <p:nvPicPr>
              <p:cNvPr id="55" name="Picture 45" descr="C:\Users\sakuu\Documents\Ballmer MGX 2011\Tile Icons\Quotes 2.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black">
              <a:xfrm>
                <a:off x="8004268"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6" descr="C:\Users\sakuu\Documents\Ballmer MGX 2011\Tile Icons\Quote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2" name="组合 61"/>
          <p:cNvGrpSpPr/>
          <p:nvPr/>
        </p:nvGrpSpPr>
        <p:grpSpPr>
          <a:xfrm>
            <a:off x="6466526" y="1431751"/>
            <a:ext cx="1569054" cy="1025027"/>
            <a:chOff x="6466526" y="1431751"/>
            <a:chExt cx="1569054" cy="1025027"/>
          </a:xfrm>
        </p:grpSpPr>
        <p:sp>
          <p:nvSpPr>
            <p:cNvPr id="57" name="TextBox 56"/>
            <p:cNvSpPr txBox="1"/>
            <p:nvPr/>
          </p:nvSpPr>
          <p:spPr bwMode="black">
            <a:xfrm>
              <a:off x="6577208" y="1666631"/>
              <a:ext cx="1066800" cy="492443"/>
            </a:xfrm>
            <a:prstGeom prst="rect">
              <a:avLst/>
            </a:prstGeom>
            <a:noFill/>
          </p:spPr>
          <p:txBody>
            <a:bodyPr wrap="square" lIns="82299" tIns="0" rIns="0" bIns="0" rtlCol="0">
              <a:spAutoFit/>
            </a:bodyPr>
            <a:lstStyle/>
            <a:p>
              <a:pPr algn="ctr">
                <a:lnSpc>
                  <a:spcPct val="80000"/>
                </a:lnSpc>
              </a:pPr>
              <a:r>
                <a:rPr lang="zh-CN" altLang="en-US" sz="2000" b="1" dirty="0">
                  <a:latin typeface="楷体" pitchFamily="49" charset="-122"/>
                  <a:ea typeface="楷体" pitchFamily="49" charset="-122"/>
                  <a:cs typeface="Segoe UI Light" pitchFamily="34" charset="0"/>
                </a:rPr>
                <a:t>增量</a:t>
              </a:r>
              <a:endParaRPr lang="en-US" altLang="zh-CN" sz="2000" b="1" dirty="0">
                <a:latin typeface="楷体" pitchFamily="49" charset="-122"/>
                <a:ea typeface="楷体" pitchFamily="49" charset="-122"/>
                <a:cs typeface="Segoe UI Light" pitchFamily="34" charset="0"/>
              </a:endParaRPr>
            </a:p>
            <a:p>
              <a:pPr algn="ctr">
                <a:lnSpc>
                  <a:spcPct val="80000"/>
                </a:lnSpc>
              </a:pPr>
              <a:r>
                <a:rPr lang="zh-CN" altLang="en-US" sz="2000" b="1" dirty="0">
                  <a:latin typeface="楷体" pitchFamily="49" charset="-122"/>
                  <a:ea typeface="楷体" pitchFamily="49" charset="-122"/>
                  <a:cs typeface="Segoe UI Light" pitchFamily="34" charset="0"/>
                </a:rPr>
                <a:t>模型</a:t>
              </a:r>
              <a:endParaRPr lang="en-US" sz="2000" b="1" dirty="0">
                <a:latin typeface="楷体" pitchFamily="49" charset="-122"/>
                <a:ea typeface="楷体" pitchFamily="49" charset="-122"/>
                <a:cs typeface="Segoe UI Light" pitchFamily="34" charset="0"/>
              </a:endParaRPr>
            </a:p>
          </p:txBody>
        </p:sp>
        <p:grpSp>
          <p:nvGrpSpPr>
            <p:cNvPr id="7" name="Group 57"/>
            <p:cNvGrpSpPr/>
            <p:nvPr/>
          </p:nvGrpSpPr>
          <p:grpSpPr bwMode="black">
            <a:xfrm>
              <a:off x="6466526" y="1431751"/>
              <a:ext cx="1569054" cy="1025027"/>
              <a:chOff x="6473493" y="1478015"/>
              <a:chExt cx="1979275" cy="1425310"/>
            </a:xfrm>
          </p:grpSpPr>
          <p:pic>
            <p:nvPicPr>
              <p:cNvPr id="59" name="Picture 45" descr="C:\Users\sakuu\Documents\Ballmer MGX 2011\Tile Icons\Quotes 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6" descr="C:\Users\sakuu\Documents\Ballmer MGX 2011\Tile Icons\Quot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66" name="组合 65"/>
          <p:cNvGrpSpPr/>
          <p:nvPr/>
        </p:nvGrpSpPr>
        <p:grpSpPr>
          <a:xfrm>
            <a:off x="4672208" y="3257552"/>
            <a:ext cx="1569054" cy="1025027"/>
            <a:chOff x="4672208" y="3257552"/>
            <a:chExt cx="1569054" cy="1025027"/>
          </a:xfrm>
        </p:grpSpPr>
        <p:sp>
          <p:nvSpPr>
            <p:cNvPr id="65" name="TextBox 64"/>
            <p:cNvSpPr txBox="1"/>
            <p:nvPr/>
          </p:nvSpPr>
          <p:spPr bwMode="black">
            <a:xfrm>
              <a:off x="4795972" y="3539975"/>
              <a:ext cx="1095436" cy="246221"/>
            </a:xfrm>
            <a:prstGeom prst="rect">
              <a:avLst/>
            </a:prstGeom>
            <a:noFill/>
          </p:spPr>
          <p:txBody>
            <a:bodyPr wrap="square" lIns="82299" tIns="0" rIns="0" bIns="0" rtlCol="0">
              <a:spAutoFit/>
            </a:bodyPr>
            <a:lstStyle/>
            <a:p>
              <a:pPr algn="ctr">
                <a:lnSpc>
                  <a:spcPct val="80000"/>
                </a:lnSpc>
              </a:pPr>
              <a:r>
                <a:rPr lang="en-US" sz="2000" b="1" dirty="0">
                  <a:latin typeface="楷体" pitchFamily="49" charset="-122"/>
                  <a:ea typeface="楷体" pitchFamily="49" charset="-122"/>
                  <a:cs typeface="Segoe UI Light" pitchFamily="34" charset="0"/>
                </a:rPr>
                <a:t>RUP</a:t>
              </a:r>
            </a:p>
          </p:txBody>
        </p:sp>
        <p:grpSp>
          <p:nvGrpSpPr>
            <p:cNvPr id="8" name="Group 65"/>
            <p:cNvGrpSpPr/>
            <p:nvPr/>
          </p:nvGrpSpPr>
          <p:grpSpPr bwMode="black">
            <a:xfrm>
              <a:off x="4672208" y="3257552"/>
              <a:ext cx="1569054" cy="1025027"/>
              <a:chOff x="6473493" y="1478015"/>
              <a:chExt cx="1979275" cy="1425310"/>
            </a:xfrm>
          </p:grpSpPr>
          <p:pic>
            <p:nvPicPr>
              <p:cNvPr id="67" name="Picture 45" descr="C:\Users\sakuu\Documents\Ballmer MGX 2011\Tile Icons\Quotes 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6" descr="C:\Users\sakuu\Documents\Ballmer MGX 2011\Tile Icons\Quot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70" name="Rectangle for Speaker Name"/>
          <p:cNvSpPr/>
          <p:nvPr/>
        </p:nvSpPr>
        <p:spPr bwMode="auto">
          <a:xfrm>
            <a:off x="6400898" y="2952752"/>
            <a:ext cx="1700310" cy="1679399"/>
          </a:xfrm>
          <a:prstGeom prst="rect">
            <a:avLst/>
          </a:prstGeom>
          <a:solidFill>
            <a:srgbClr val="0070C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4" rIns="91428" bIns="45714" numCol="1" rtlCol="0" anchor="t" anchorCtr="0" compatLnSpc="1">
            <a:prstTxWarp prst="textNoShape">
              <a:avLst/>
            </a:prstTxWarp>
          </a:bodyPr>
          <a:lstStyle/>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a:p>
            <a:pPr algn="ctr" defTabSz="914023" fontAlgn="base">
              <a:spcBef>
                <a:spcPct val="0"/>
              </a:spcBef>
              <a:spcAft>
                <a:spcPct val="0"/>
              </a:spcAft>
            </a:pPr>
            <a:endParaRPr lang="en-US" sz="2400" b="1" dirty="0">
              <a:solidFill>
                <a:schemeClr val="tx1"/>
              </a:solidFill>
              <a:latin typeface="Segoe Condensed" pitchFamily="34" charset="0"/>
            </a:endParaRPr>
          </a:p>
        </p:txBody>
      </p:sp>
      <p:grpSp>
        <p:nvGrpSpPr>
          <p:cNvPr id="69" name="组合 68"/>
          <p:cNvGrpSpPr/>
          <p:nvPr/>
        </p:nvGrpSpPr>
        <p:grpSpPr>
          <a:xfrm>
            <a:off x="6455954" y="3257552"/>
            <a:ext cx="1569054" cy="1025027"/>
            <a:chOff x="6455954" y="3257552"/>
            <a:chExt cx="1569054" cy="1025027"/>
          </a:xfrm>
        </p:grpSpPr>
        <p:sp>
          <p:nvSpPr>
            <p:cNvPr id="71" name="TextBox 70"/>
            <p:cNvSpPr txBox="1"/>
            <p:nvPr/>
          </p:nvSpPr>
          <p:spPr bwMode="black">
            <a:xfrm>
              <a:off x="6651369" y="3409952"/>
              <a:ext cx="1068841" cy="738664"/>
            </a:xfrm>
            <a:prstGeom prst="rect">
              <a:avLst/>
            </a:prstGeom>
            <a:noFill/>
          </p:spPr>
          <p:txBody>
            <a:bodyPr wrap="square" lIns="82299" tIns="0" rIns="0" bIns="0" rtlCol="0">
              <a:spAutoFit/>
            </a:bodyPr>
            <a:lstStyle/>
            <a:p>
              <a:pPr algn="ctr">
                <a:lnSpc>
                  <a:spcPct val="80000"/>
                </a:lnSpc>
              </a:pPr>
              <a:r>
                <a:rPr lang="zh-CN" altLang="en-US" sz="2000" b="1" dirty="0">
                  <a:latin typeface="楷体" pitchFamily="49" charset="-122"/>
                  <a:ea typeface="楷体" pitchFamily="49" charset="-122"/>
                  <a:cs typeface="Segoe UI Light" pitchFamily="34" charset="0"/>
                </a:rPr>
                <a:t>敏捷过程与极限编程</a:t>
              </a:r>
              <a:endParaRPr lang="en-US" sz="2000" b="1" dirty="0">
                <a:latin typeface="楷体" pitchFamily="49" charset="-122"/>
                <a:ea typeface="楷体" pitchFamily="49" charset="-122"/>
                <a:cs typeface="Segoe UI Light" pitchFamily="34" charset="0"/>
              </a:endParaRPr>
            </a:p>
          </p:txBody>
        </p:sp>
        <p:grpSp>
          <p:nvGrpSpPr>
            <p:cNvPr id="9" name="Group 71"/>
            <p:cNvGrpSpPr/>
            <p:nvPr/>
          </p:nvGrpSpPr>
          <p:grpSpPr bwMode="black">
            <a:xfrm>
              <a:off x="6455954" y="3257552"/>
              <a:ext cx="1569054" cy="1025027"/>
              <a:chOff x="6473493" y="1478015"/>
              <a:chExt cx="1979275" cy="1425310"/>
            </a:xfrm>
          </p:grpSpPr>
          <p:pic>
            <p:nvPicPr>
              <p:cNvPr id="73" name="Picture 45" descr="C:\Users\sakuu\Documents\Ballmer MGX 2011\Tile Icons\Quotes 2.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black">
              <a:xfrm>
                <a:off x="7945494" y="1478015"/>
                <a:ext cx="507274" cy="396073"/>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46" descr="C:\Users\sakuu\Documents\Ballmer MGX 2011\Tile Icons\Quote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black">
              <a:xfrm>
                <a:off x="6473493" y="2575699"/>
                <a:ext cx="419610" cy="327626"/>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51" name="Title 1"/>
          <p:cNvSpPr>
            <a:spLocks noGrp="1"/>
          </p:cNvSpPr>
          <p:nvPr>
            <p:ph type="title"/>
          </p:nvPr>
        </p:nvSpPr>
        <p:spPr>
          <a:xfrm>
            <a:off x="382588" y="228600"/>
            <a:ext cx="8154987" cy="498475"/>
          </a:xfrm>
        </p:spPr>
        <p:txBody>
          <a:bodyPr/>
          <a:lstStyle/>
          <a:p>
            <a:pPr lvl="0">
              <a:defRPr/>
            </a:pPr>
            <a:r>
              <a:rPr altLang="zh-CN" dirty="0"/>
              <a:t>1. 5 </a:t>
            </a:r>
            <a:r>
              <a:rPr lang="zh-CN" altLang="en-US" b="1" dirty="0">
                <a:latin typeface="楷体" pitchFamily="49" charset="-122"/>
                <a:ea typeface="楷体" pitchFamily="49" charset="-122"/>
              </a:rPr>
              <a:t>软件过程模型</a:t>
            </a:r>
            <a:endParaRPr dirty="0"/>
          </a:p>
        </p:txBody>
      </p:sp>
      <p:grpSp>
        <p:nvGrpSpPr>
          <p:cNvPr id="54" name="组合 53"/>
          <p:cNvGrpSpPr/>
          <p:nvPr/>
        </p:nvGrpSpPr>
        <p:grpSpPr>
          <a:xfrm>
            <a:off x="940237" y="1123953"/>
            <a:ext cx="1700310" cy="1679399"/>
            <a:chOff x="940237" y="1123953"/>
            <a:chExt cx="1700310" cy="1679399"/>
          </a:xfrm>
        </p:grpSpPr>
        <p:sp>
          <p:nvSpPr>
            <p:cNvPr id="75" name="Rectangle for Speaker Name"/>
            <p:cNvSpPr/>
            <p:nvPr/>
          </p:nvSpPr>
          <p:spPr bwMode="auto">
            <a:xfrm>
              <a:off x="940237" y="1123953"/>
              <a:ext cx="1700310" cy="1679399"/>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28" tIns="45714" rIns="91428" bIns="45714" numCol="1" rtlCol="0" anchor="t" anchorCtr="0" compatLnSpc="1">
              <a:prstTxWarp prst="textNoShape">
                <a:avLst/>
              </a:prstTxWarp>
            </a:bodyPr>
            <a:lstStyle/>
            <a:p>
              <a:pPr algn="ctr" defTabSz="914023" fontAlgn="base">
                <a:spcBef>
                  <a:spcPct val="0"/>
                </a:spcBef>
                <a:spcAft>
                  <a:spcPct val="0"/>
                </a:spcAft>
              </a:pPr>
              <a:endParaRPr lang="en-US" sz="2400" b="1" dirty="0">
                <a:solidFill>
                  <a:schemeClr val="bg1"/>
                </a:solidFill>
                <a:latin typeface="Segoe Condensed" pitchFamily="34" charset="0"/>
              </a:endParaRPr>
            </a:p>
            <a:p>
              <a:pPr algn="ctr" defTabSz="914023" fontAlgn="base">
                <a:spcBef>
                  <a:spcPct val="0"/>
                </a:spcBef>
                <a:spcAft>
                  <a:spcPct val="0"/>
                </a:spcAft>
              </a:pPr>
              <a:endParaRPr lang="en-US" b="1" dirty="0">
                <a:solidFill>
                  <a:schemeClr val="bg1"/>
                </a:solidFill>
                <a:latin typeface="Segoe Condensed" pitchFamily="34" charset="0"/>
              </a:endParaRPr>
            </a:p>
            <a:p>
              <a:pPr algn="ctr" defTabSz="914023" fontAlgn="base">
                <a:spcBef>
                  <a:spcPct val="0"/>
                </a:spcBef>
                <a:spcAft>
                  <a:spcPct val="0"/>
                </a:spcAft>
              </a:pPr>
              <a:endParaRPr lang="en-US" b="1" dirty="0">
                <a:solidFill>
                  <a:schemeClr val="bg1"/>
                </a:solidFill>
                <a:latin typeface="Segoe Condensed" pitchFamily="34" charset="0"/>
              </a:endParaRPr>
            </a:p>
            <a:p>
              <a:pPr algn="ctr" defTabSz="914023" fontAlgn="base">
                <a:spcBef>
                  <a:spcPct val="0"/>
                </a:spcBef>
                <a:spcAft>
                  <a:spcPct val="0"/>
                </a:spcAft>
              </a:pPr>
              <a:endParaRPr lang="en-US" b="1" dirty="0">
                <a:solidFill>
                  <a:schemeClr val="bg1"/>
                </a:solidFill>
                <a:latin typeface="Segoe Condensed" pitchFamily="34" charset="0"/>
              </a:endParaRPr>
            </a:p>
            <a:p>
              <a:pPr algn="ctr" defTabSz="914023" fontAlgn="base">
                <a:spcBef>
                  <a:spcPct val="0"/>
                </a:spcBef>
                <a:spcAft>
                  <a:spcPct val="0"/>
                </a:spcAft>
              </a:pPr>
              <a:endParaRPr lang="en-US" b="1" dirty="0">
                <a:solidFill>
                  <a:schemeClr val="bg1"/>
                </a:solidFill>
                <a:latin typeface="Segoe Condensed" pitchFamily="34" charset="0"/>
              </a:endParaRPr>
            </a:p>
          </p:txBody>
        </p:sp>
        <p:sp>
          <p:nvSpPr>
            <p:cNvPr id="52" name="矩形 51"/>
            <p:cNvSpPr/>
            <p:nvPr/>
          </p:nvSpPr>
          <p:spPr>
            <a:xfrm>
              <a:off x="1214414" y="1397210"/>
              <a:ext cx="1107996" cy="1200329"/>
            </a:xfrm>
            <a:prstGeom prst="rect">
              <a:avLst/>
            </a:prstGeom>
            <a:noFill/>
          </p:spPr>
          <p:txBody>
            <a:bodyPr wrap="none" lIns="91440" tIns="45720" rIns="91440" bIns="45720">
              <a:spAutoFit/>
            </a:bodyPr>
            <a:lstStyle/>
            <a:p>
              <a:pPr algn="ctr"/>
              <a:r>
                <a:rPr lang="zh-CN" altLang="en-US" sz="3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新魏" pitchFamily="2" charset="-122"/>
                  <a:ea typeface="华文新魏" pitchFamily="2" charset="-122"/>
                </a:rPr>
                <a:t>常见</a:t>
              </a:r>
              <a:endParaRPr lang="en-US" altLang="zh-CN" sz="3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新魏" pitchFamily="2" charset="-122"/>
                <a:ea typeface="华文新魏" pitchFamily="2" charset="-122"/>
              </a:endParaRPr>
            </a:p>
            <a:p>
              <a:pPr algn="ctr"/>
              <a:r>
                <a:rPr lang="zh-CN" altLang="en-US" sz="3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华文新魏" pitchFamily="2" charset="-122"/>
                  <a:ea typeface="华文新魏" pitchFamily="2" charset="-122"/>
                </a:rPr>
                <a:t>模型</a:t>
              </a:r>
            </a:p>
          </p:txBody>
        </p:sp>
      </p:grpSp>
    </p:spTree>
    <p:extLst>
      <p:ext uri="{BB962C8B-B14F-4D97-AF65-F5344CB8AC3E}">
        <p14:creationId xmlns:p14="http://schemas.microsoft.com/office/powerpoint/2010/main" val="256193625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slide(fromLeft)">
                                      <p:cBhvr>
                                        <p:cTn id="7" dur="500"/>
                                        <p:tgtEl>
                                          <p:spTgt spid="44"/>
                                        </p:tgtEl>
                                      </p:cBhvr>
                                    </p:animEffect>
                                  </p:childTnLst>
                                </p:cTn>
                              </p:par>
                            </p:childTnLst>
                          </p:cTn>
                        </p:par>
                        <p:par>
                          <p:cTn id="8" fill="hold">
                            <p:stCondLst>
                              <p:cond delay="500"/>
                            </p:stCondLst>
                            <p:childTnLst>
                              <p:par>
                                <p:cTn id="9" presetID="12" presetClass="entr" presetSubtype="8" fill="hold" grpId="0"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slide(fromLeft)">
                                      <p:cBhvr>
                                        <p:cTn id="11" dur="500"/>
                                        <p:tgtEl>
                                          <p:spTgt spid="29"/>
                                        </p:tgtEl>
                                      </p:cBhvr>
                                    </p:animEffect>
                                  </p:childTnLst>
                                </p:cTn>
                              </p:par>
                            </p:childTnLst>
                          </p:cTn>
                        </p:par>
                        <p:par>
                          <p:cTn id="12" fill="hold">
                            <p:stCondLst>
                              <p:cond delay="1000"/>
                            </p:stCondLst>
                            <p:childTnLst>
                              <p:par>
                                <p:cTn id="13" presetID="1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lide(fromLeft)">
                                      <p:cBhvr>
                                        <p:cTn id="15" dur="500"/>
                                        <p:tgtEl>
                                          <p:spTgt spid="17"/>
                                        </p:tgtEl>
                                      </p:cBhvr>
                                    </p:animEffect>
                                  </p:childTnLst>
                                </p:cTn>
                              </p:par>
                            </p:childTnLst>
                          </p:cTn>
                        </p:par>
                        <p:par>
                          <p:cTn id="16" fill="hold">
                            <p:stCondLst>
                              <p:cond delay="1500"/>
                            </p:stCondLst>
                            <p:childTnLst>
                              <p:par>
                                <p:cTn id="17" presetID="1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slide(fromLeft)">
                                      <p:cBhvr>
                                        <p:cTn id="19" dur="500"/>
                                        <p:tgtEl>
                                          <p:spTgt spid="32"/>
                                        </p:tgtEl>
                                      </p:cBhvr>
                                    </p:animEffect>
                                  </p:childTnLst>
                                </p:cTn>
                              </p:par>
                            </p:childTnLst>
                          </p:cTn>
                        </p:par>
                        <p:par>
                          <p:cTn id="20" fill="hold">
                            <p:stCondLst>
                              <p:cond delay="2000"/>
                            </p:stCondLst>
                            <p:childTnLst>
                              <p:par>
                                <p:cTn id="21" presetID="12" presetClass="entr" presetSubtype="8" fill="hold" grpId="0" nodeType="afterEffect">
                                  <p:stCondLst>
                                    <p:cond delay="0"/>
                                  </p:stCondLst>
                                  <p:childTnLst>
                                    <p:set>
                                      <p:cBhvr>
                                        <p:cTn id="22" dur="1" fill="hold">
                                          <p:stCondLst>
                                            <p:cond delay="0"/>
                                          </p:stCondLst>
                                        </p:cTn>
                                        <p:tgtEl>
                                          <p:spTgt spid="31"/>
                                        </p:tgtEl>
                                        <p:attrNameLst>
                                          <p:attrName>style.visibility</p:attrName>
                                        </p:attrNameLst>
                                      </p:cBhvr>
                                      <p:to>
                                        <p:strVal val="visible"/>
                                      </p:to>
                                    </p:set>
                                    <p:animEffect transition="in" filter="slide(fromLeft)">
                                      <p:cBhvr>
                                        <p:cTn id="23" dur="500"/>
                                        <p:tgtEl>
                                          <p:spTgt spid="31"/>
                                        </p:tgtEl>
                                      </p:cBhvr>
                                    </p:animEffect>
                                  </p:childTnLst>
                                </p:cTn>
                              </p:par>
                            </p:childTnLst>
                          </p:cTn>
                        </p:par>
                        <p:par>
                          <p:cTn id="24" fill="hold">
                            <p:stCondLst>
                              <p:cond delay="2500"/>
                            </p:stCondLst>
                            <p:childTnLst>
                              <p:par>
                                <p:cTn id="25" presetID="12" presetClass="entr" presetSubtype="8" fill="hold" grpId="0" nodeType="after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slide(fromLeft)">
                                      <p:cBhvr>
                                        <p:cTn id="27" dur="500"/>
                                        <p:tgtEl>
                                          <p:spTgt spid="45"/>
                                        </p:tgtEl>
                                      </p:cBhvr>
                                    </p:animEffect>
                                  </p:childTnLst>
                                </p:cTn>
                              </p:par>
                            </p:childTnLst>
                          </p:cTn>
                        </p:par>
                        <p:par>
                          <p:cTn id="28" fill="hold">
                            <p:stCondLst>
                              <p:cond delay="3000"/>
                            </p:stCondLst>
                            <p:childTnLst>
                              <p:par>
                                <p:cTn id="29" presetID="12" presetClass="entr" presetSubtype="8" fill="hold" grpId="0" nodeType="after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slide(fromLeft)">
                                      <p:cBhvr>
                                        <p:cTn id="31" dur="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53" presetClass="entr" presetSubtype="0" fill="hold" nodeType="clickEffect">
                                  <p:stCondLst>
                                    <p:cond delay="0"/>
                                  </p:stCondLst>
                                  <p:childTnLst>
                                    <p:set>
                                      <p:cBhvr>
                                        <p:cTn id="35" dur="1" fill="hold">
                                          <p:stCondLst>
                                            <p:cond delay="0"/>
                                          </p:stCondLst>
                                        </p:cTn>
                                        <p:tgtEl>
                                          <p:spTgt spid="58"/>
                                        </p:tgtEl>
                                        <p:attrNameLst>
                                          <p:attrName>style.visibility</p:attrName>
                                        </p:attrNameLst>
                                      </p:cBhvr>
                                      <p:to>
                                        <p:strVal val="visible"/>
                                      </p:to>
                                    </p:set>
                                    <p:anim calcmode="lin" valueType="num">
                                      <p:cBhvr>
                                        <p:cTn id="36" dur="500" fill="hold"/>
                                        <p:tgtEl>
                                          <p:spTgt spid="58"/>
                                        </p:tgtEl>
                                        <p:attrNameLst>
                                          <p:attrName>ppt_w</p:attrName>
                                        </p:attrNameLst>
                                      </p:cBhvr>
                                      <p:tavLst>
                                        <p:tav tm="0">
                                          <p:val>
                                            <p:fltVal val="0"/>
                                          </p:val>
                                        </p:tav>
                                        <p:tav tm="100000">
                                          <p:val>
                                            <p:strVal val="#ppt_w"/>
                                          </p:val>
                                        </p:tav>
                                      </p:tavLst>
                                    </p:anim>
                                    <p:anim calcmode="lin" valueType="num">
                                      <p:cBhvr>
                                        <p:cTn id="37" dur="500" fill="hold"/>
                                        <p:tgtEl>
                                          <p:spTgt spid="58"/>
                                        </p:tgtEl>
                                        <p:attrNameLst>
                                          <p:attrName>ppt_h</p:attrName>
                                        </p:attrNameLst>
                                      </p:cBhvr>
                                      <p:tavLst>
                                        <p:tav tm="0">
                                          <p:val>
                                            <p:fltVal val="0"/>
                                          </p:val>
                                        </p:tav>
                                        <p:tav tm="100000">
                                          <p:val>
                                            <p:strVal val="#ppt_h"/>
                                          </p:val>
                                        </p:tav>
                                      </p:tavLst>
                                    </p:anim>
                                    <p:animEffect transition="in" filter="fade">
                                      <p:cBhvr>
                                        <p:cTn id="38" dur="500"/>
                                        <p:tgtEl>
                                          <p:spTgt spid="58"/>
                                        </p:tgtEl>
                                      </p:cBhvr>
                                    </p:animEffect>
                                  </p:childTnLst>
                                </p:cTn>
                              </p:par>
                            </p:childTnLst>
                          </p:cTn>
                        </p:par>
                      </p:childTnLst>
                    </p:cTn>
                  </p:par>
                  <p:par>
                    <p:cTn id="39" fill="hold">
                      <p:stCondLst>
                        <p:cond delay="indefinite"/>
                      </p:stCondLst>
                      <p:childTnLst>
                        <p:par>
                          <p:cTn id="40" fill="hold">
                            <p:stCondLst>
                              <p:cond delay="0"/>
                            </p:stCondLst>
                            <p:childTnLst>
                              <p:par>
                                <p:cTn id="41" presetID="53" presetClass="entr" presetSubtype="0" fill="hold" nodeType="clickEffect">
                                  <p:stCondLst>
                                    <p:cond delay="0"/>
                                  </p:stCondLst>
                                  <p:childTnLst>
                                    <p:set>
                                      <p:cBhvr>
                                        <p:cTn id="42" dur="1" fill="hold">
                                          <p:stCondLst>
                                            <p:cond delay="0"/>
                                          </p:stCondLst>
                                        </p:cTn>
                                        <p:tgtEl>
                                          <p:spTgt spid="61"/>
                                        </p:tgtEl>
                                        <p:attrNameLst>
                                          <p:attrName>style.visibility</p:attrName>
                                        </p:attrNameLst>
                                      </p:cBhvr>
                                      <p:to>
                                        <p:strVal val="visible"/>
                                      </p:to>
                                    </p:set>
                                    <p:anim calcmode="lin" valueType="num">
                                      <p:cBhvr>
                                        <p:cTn id="43" dur="500" fill="hold"/>
                                        <p:tgtEl>
                                          <p:spTgt spid="61"/>
                                        </p:tgtEl>
                                        <p:attrNameLst>
                                          <p:attrName>ppt_w</p:attrName>
                                        </p:attrNameLst>
                                      </p:cBhvr>
                                      <p:tavLst>
                                        <p:tav tm="0">
                                          <p:val>
                                            <p:fltVal val="0"/>
                                          </p:val>
                                        </p:tav>
                                        <p:tav tm="100000">
                                          <p:val>
                                            <p:strVal val="#ppt_w"/>
                                          </p:val>
                                        </p:tav>
                                      </p:tavLst>
                                    </p:anim>
                                    <p:anim calcmode="lin" valueType="num">
                                      <p:cBhvr>
                                        <p:cTn id="44" dur="500" fill="hold"/>
                                        <p:tgtEl>
                                          <p:spTgt spid="61"/>
                                        </p:tgtEl>
                                        <p:attrNameLst>
                                          <p:attrName>ppt_h</p:attrName>
                                        </p:attrNameLst>
                                      </p:cBhvr>
                                      <p:tavLst>
                                        <p:tav tm="0">
                                          <p:val>
                                            <p:fltVal val="0"/>
                                          </p:val>
                                        </p:tav>
                                        <p:tav tm="100000">
                                          <p:val>
                                            <p:strVal val="#ppt_h"/>
                                          </p:val>
                                        </p:tav>
                                      </p:tavLst>
                                    </p:anim>
                                    <p:animEffect transition="in" filter="fade">
                                      <p:cBhvr>
                                        <p:cTn id="45" dur="500"/>
                                        <p:tgtEl>
                                          <p:spTgt spid="61"/>
                                        </p:tgtEl>
                                      </p:cBhvr>
                                    </p:animEffect>
                                  </p:childTnLst>
                                </p:cTn>
                              </p:par>
                            </p:childTnLst>
                          </p:cTn>
                        </p:par>
                      </p:childTnLst>
                    </p:cTn>
                  </p:par>
                  <p:par>
                    <p:cTn id="46" fill="hold">
                      <p:stCondLst>
                        <p:cond delay="indefinite"/>
                      </p:stCondLst>
                      <p:childTnLst>
                        <p:par>
                          <p:cTn id="47" fill="hold">
                            <p:stCondLst>
                              <p:cond delay="0"/>
                            </p:stCondLst>
                            <p:childTnLst>
                              <p:par>
                                <p:cTn id="48" presetID="53" presetClass="entr" presetSubtype="0" fill="hold" nodeType="clickEffect">
                                  <p:stCondLst>
                                    <p:cond delay="0"/>
                                  </p:stCondLst>
                                  <p:childTnLst>
                                    <p:set>
                                      <p:cBhvr>
                                        <p:cTn id="49" dur="1" fill="hold">
                                          <p:stCondLst>
                                            <p:cond delay="0"/>
                                          </p:stCondLst>
                                        </p:cTn>
                                        <p:tgtEl>
                                          <p:spTgt spid="62"/>
                                        </p:tgtEl>
                                        <p:attrNameLst>
                                          <p:attrName>style.visibility</p:attrName>
                                        </p:attrNameLst>
                                      </p:cBhvr>
                                      <p:to>
                                        <p:strVal val="visible"/>
                                      </p:to>
                                    </p:set>
                                    <p:anim calcmode="lin" valueType="num">
                                      <p:cBhvr>
                                        <p:cTn id="50" dur="500" fill="hold"/>
                                        <p:tgtEl>
                                          <p:spTgt spid="62"/>
                                        </p:tgtEl>
                                        <p:attrNameLst>
                                          <p:attrName>ppt_w</p:attrName>
                                        </p:attrNameLst>
                                      </p:cBhvr>
                                      <p:tavLst>
                                        <p:tav tm="0">
                                          <p:val>
                                            <p:fltVal val="0"/>
                                          </p:val>
                                        </p:tav>
                                        <p:tav tm="100000">
                                          <p:val>
                                            <p:strVal val="#ppt_w"/>
                                          </p:val>
                                        </p:tav>
                                      </p:tavLst>
                                    </p:anim>
                                    <p:anim calcmode="lin" valueType="num">
                                      <p:cBhvr>
                                        <p:cTn id="51" dur="500" fill="hold"/>
                                        <p:tgtEl>
                                          <p:spTgt spid="62"/>
                                        </p:tgtEl>
                                        <p:attrNameLst>
                                          <p:attrName>ppt_h</p:attrName>
                                        </p:attrNameLst>
                                      </p:cBhvr>
                                      <p:tavLst>
                                        <p:tav tm="0">
                                          <p:val>
                                            <p:fltVal val="0"/>
                                          </p:val>
                                        </p:tav>
                                        <p:tav tm="100000">
                                          <p:val>
                                            <p:strVal val="#ppt_h"/>
                                          </p:val>
                                        </p:tav>
                                      </p:tavLst>
                                    </p:anim>
                                    <p:animEffect transition="in" filter="fade">
                                      <p:cBhvr>
                                        <p:cTn id="52" dur="500"/>
                                        <p:tgtEl>
                                          <p:spTgt spid="62"/>
                                        </p:tgtEl>
                                      </p:cBhvr>
                                    </p:animEffect>
                                  </p:childTnLst>
                                </p:cTn>
                              </p:par>
                            </p:childTnLst>
                          </p:cTn>
                        </p:par>
                      </p:childTnLst>
                    </p:cTn>
                  </p:par>
                  <p:par>
                    <p:cTn id="53" fill="hold">
                      <p:stCondLst>
                        <p:cond delay="indefinite"/>
                      </p:stCondLst>
                      <p:childTnLst>
                        <p:par>
                          <p:cTn id="54" fill="hold">
                            <p:stCondLst>
                              <p:cond delay="0"/>
                            </p:stCondLst>
                            <p:childTnLst>
                              <p:par>
                                <p:cTn id="55" presetID="53" presetClass="entr" presetSubtype="0" fill="hold" nodeType="clickEffect">
                                  <p:stCondLst>
                                    <p:cond delay="0"/>
                                  </p:stCondLst>
                                  <p:childTnLst>
                                    <p:set>
                                      <p:cBhvr>
                                        <p:cTn id="56" dur="1" fill="hold">
                                          <p:stCondLst>
                                            <p:cond delay="0"/>
                                          </p:stCondLst>
                                        </p:cTn>
                                        <p:tgtEl>
                                          <p:spTgt spid="63"/>
                                        </p:tgtEl>
                                        <p:attrNameLst>
                                          <p:attrName>style.visibility</p:attrName>
                                        </p:attrNameLst>
                                      </p:cBhvr>
                                      <p:to>
                                        <p:strVal val="visible"/>
                                      </p:to>
                                    </p:set>
                                    <p:anim calcmode="lin" valueType="num">
                                      <p:cBhvr>
                                        <p:cTn id="57" dur="500" fill="hold"/>
                                        <p:tgtEl>
                                          <p:spTgt spid="63"/>
                                        </p:tgtEl>
                                        <p:attrNameLst>
                                          <p:attrName>ppt_w</p:attrName>
                                        </p:attrNameLst>
                                      </p:cBhvr>
                                      <p:tavLst>
                                        <p:tav tm="0">
                                          <p:val>
                                            <p:fltVal val="0"/>
                                          </p:val>
                                        </p:tav>
                                        <p:tav tm="100000">
                                          <p:val>
                                            <p:strVal val="#ppt_w"/>
                                          </p:val>
                                        </p:tav>
                                      </p:tavLst>
                                    </p:anim>
                                    <p:anim calcmode="lin" valueType="num">
                                      <p:cBhvr>
                                        <p:cTn id="58" dur="500" fill="hold"/>
                                        <p:tgtEl>
                                          <p:spTgt spid="63"/>
                                        </p:tgtEl>
                                        <p:attrNameLst>
                                          <p:attrName>ppt_h</p:attrName>
                                        </p:attrNameLst>
                                      </p:cBhvr>
                                      <p:tavLst>
                                        <p:tav tm="0">
                                          <p:val>
                                            <p:fltVal val="0"/>
                                          </p:val>
                                        </p:tav>
                                        <p:tav tm="100000">
                                          <p:val>
                                            <p:strVal val="#ppt_h"/>
                                          </p:val>
                                        </p:tav>
                                      </p:tavLst>
                                    </p:anim>
                                    <p:animEffect transition="in" filter="fade">
                                      <p:cBhvr>
                                        <p:cTn id="59" dur="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53" presetClass="entr" presetSubtype="0" fill="hold" nodeType="clickEffect">
                                  <p:stCondLst>
                                    <p:cond delay="0"/>
                                  </p:stCondLst>
                                  <p:childTnLst>
                                    <p:set>
                                      <p:cBhvr>
                                        <p:cTn id="63" dur="1" fill="hold">
                                          <p:stCondLst>
                                            <p:cond delay="0"/>
                                          </p:stCondLst>
                                        </p:cTn>
                                        <p:tgtEl>
                                          <p:spTgt spid="64"/>
                                        </p:tgtEl>
                                        <p:attrNameLst>
                                          <p:attrName>style.visibility</p:attrName>
                                        </p:attrNameLst>
                                      </p:cBhvr>
                                      <p:to>
                                        <p:strVal val="visible"/>
                                      </p:to>
                                    </p:set>
                                    <p:anim calcmode="lin" valueType="num">
                                      <p:cBhvr>
                                        <p:cTn id="64" dur="500" fill="hold"/>
                                        <p:tgtEl>
                                          <p:spTgt spid="64"/>
                                        </p:tgtEl>
                                        <p:attrNameLst>
                                          <p:attrName>ppt_w</p:attrName>
                                        </p:attrNameLst>
                                      </p:cBhvr>
                                      <p:tavLst>
                                        <p:tav tm="0">
                                          <p:val>
                                            <p:fltVal val="0"/>
                                          </p:val>
                                        </p:tav>
                                        <p:tav tm="100000">
                                          <p:val>
                                            <p:strVal val="#ppt_w"/>
                                          </p:val>
                                        </p:tav>
                                      </p:tavLst>
                                    </p:anim>
                                    <p:anim calcmode="lin" valueType="num">
                                      <p:cBhvr>
                                        <p:cTn id="65" dur="500" fill="hold"/>
                                        <p:tgtEl>
                                          <p:spTgt spid="64"/>
                                        </p:tgtEl>
                                        <p:attrNameLst>
                                          <p:attrName>ppt_h</p:attrName>
                                        </p:attrNameLst>
                                      </p:cBhvr>
                                      <p:tavLst>
                                        <p:tav tm="0">
                                          <p:val>
                                            <p:fltVal val="0"/>
                                          </p:val>
                                        </p:tav>
                                        <p:tav tm="100000">
                                          <p:val>
                                            <p:strVal val="#ppt_h"/>
                                          </p:val>
                                        </p:tav>
                                      </p:tavLst>
                                    </p:anim>
                                    <p:animEffect transition="in" filter="fade">
                                      <p:cBhvr>
                                        <p:cTn id="66" dur="500"/>
                                        <p:tgtEl>
                                          <p:spTgt spid="64"/>
                                        </p:tgtEl>
                                      </p:cBhvr>
                                    </p:animEffect>
                                  </p:childTnLst>
                                </p:cTn>
                              </p:par>
                            </p:childTnLst>
                          </p:cTn>
                        </p:par>
                      </p:childTnLst>
                    </p:cTn>
                  </p:par>
                  <p:par>
                    <p:cTn id="67" fill="hold">
                      <p:stCondLst>
                        <p:cond delay="indefinite"/>
                      </p:stCondLst>
                      <p:childTnLst>
                        <p:par>
                          <p:cTn id="68" fill="hold">
                            <p:stCondLst>
                              <p:cond delay="0"/>
                            </p:stCondLst>
                            <p:childTnLst>
                              <p:par>
                                <p:cTn id="69" presetID="53" presetClass="entr" presetSubtype="0" fill="hold" nodeType="clickEffect">
                                  <p:stCondLst>
                                    <p:cond delay="0"/>
                                  </p:stCondLst>
                                  <p:childTnLst>
                                    <p:set>
                                      <p:cBhvr>
                                        <p:cTn id="70" dur="1" fill="hold">
                                          <p:stCondLst>
                                            <p:cond delay="0"/>
                                          </p:stCondLst>
                                        </p:cTn>
                                        <p:tgtEl>
                                          <p:spTgt spid="66"/>
                                        </p:tgtEl>
                                        <p:attrNameLst>
                                          <p:attrName>style.visibility</p:attrName>
                                        </p:attrNameLst>
                                      </p:cBhvr>
                                      <p:to>
                                        <p:strVal val="visible"/>
                                      </p:to>
                                    </p:set>
                                    <p:anim calcmode="lin" valueType="num">
                                      <p:cBhvr>
                                        <p:cTn id="71" dur="500" fill="hold"/>
                                        <p:tgtEl>
                                          <p:spTgt spid="66"/>
                                        </p:tgtEl>
                                        <p:attrNameLst>
                                          <p:attrName>ppt_w</p:attrName>
                                        </p:attrNameLst>
                                      </p:cBhvr>
                                      <p:tavLst>
                                        <p:tav tm="0">
                                          <p:val>
                                            <p:fltVal val="0"/>
                                          </p:val>
                                        </p:tav>
                                        <p:tav tm="100000">
                                          <p:val>
                                            <p:strVal val="#ppt_w"/>
                                          </p:val>
                                        </p:tav>
                                      </p:tavLst>
                                    </p:anim>
                                    <p:anim calcmode="lin" valueType="num">
                                      <p:cBhvr>
                                        <p:cTn id="72" dur="500" fill="hold"/>
                                        <p:tgtEl>
                                          <p:spTgt spid="66"/>
                                        </p:tgtEl>
                                        <p:attrNameLst>
                                          <p:attrName>ppt_h</p:attrName>
                                        </p:attrNameLst>
                                      </p:cBhvr>
                                      <p:tavLst>
                                        <p:tav tm="0">
                                          <p:val>
                                            <p:fltVal val="0"/>
                                          </p:val>
                                        </p:tav>
                                        <p:tav tm="100000">
                                          <p:val>
                                            <p:strVal val="#ppt_h"/>
                                          </p:val>
                                        </p:tav>
                                      </p:tavLst>
                                    </p:anim>
                                    <p:animEffect transition="in" filter="fade">
                                      <p:cBhvr>
                                        <p:cTn id="73" dur="500"/>
                                        <p:tgtEl>
                                          <p:spTgt spid="66"/>
                                        </p:tgtEl>
                                      </p:cBhvr>
                                    </p:animEffect>
                                  </p:childTnLst>
                                </p:cTn>
                              </p:par>
                            </p:childTnLst>
                          </p:cTn>
                        </p:par>
                      </p:childTnLst>
                    </p:cTn>
                  </p:par>
                  <p:par>
                    <p:cTn id="74" fill="hold">
                      <p:stCondLst>
                        <p:cond delay="indefinite"/>
                      </p:stCondLst>
                      <p:childTnLst>
                        <p:par>
                          <p:cTn id="75" fill="hold">
                            <p:stCondLst>
                              <p:cond delay="0"/>
                            </p:stCondLst>
                            <p:childTnLst>
                              <p:par>
                                <p:cTn id="76" presetID="53" presetClass="entr" presetSubtype="0" fill="hold" nodeType="clickEffect">
                                  <p:stCondLst>
                                    <p:cond delay="0"/>
                                  </p:stCondLst>
                                  <p:childTnLst>
                                    <p:set>
                                      <p:cBhvr>
                                        <p:cTn id="77" dur="1" fill="hold">
                                          <p:stCondLst>
                                            <p:cond delay="0"/>
                                          </p:stCondLst>
                                        </p:cTn>
                                        <p:tgtEl>
                                          <p:spTgt spid="69"/>
                                        </p:tgtEl>
                                        <p:attrNameLst>
                                          <p:attrName>style.visibility</p:attrName>
                                        </p:attrNameLst>
                                      </p:cBhvr>
                                      <p:to>
                                        <p:strVal val="visible"/>
                                      </p:to>
                                    </p:set>
                                    <p:anim calcmode="lin" valueType="num">
                                      <p:cBhvr>
                                        <p:cTn id="78" dur="500" fill="hold"/>
                                        <p:tgtEl>
                                          <p:spTgt spid="69"/>
                                        </p:tgtEl>
                                        <p:attrNameLst>
                                          <p:attrName>ppt_w</p:attrName>
                                        </p:attrNameLst>
                                      </p:cBhvr>
                                      <p:tavLst>
                                        <p:tav tm="0">
                                          <p:val>
                                            <p:fltVal val="0"/>
                                          </p:val>
                                        </p:tav>
                                        <p:tav tm="100000">
                                          <p:val>
                                            <p:strVal val="#ppt_w"/>
                                          </p:val>
                                        </p:tav>
                                      </p:tavLst>
                                    </p:anim>
                                    <p:anim calcmode="lin" valueType="num">
                                      <p:cBhvr>
                                        <p:cTn id="79" dur="500" fill="hold"/>
                                        <p:tgtEl>
                                          <p:spTgt spid="69"/>
                                        </p:tgtEl>
                                        <p:attrNameLst>
                                          <p:attrName>ppt_h</p:attrName>
                                        </p:attrNameLst>
                                      </p:cBhvr>
                                      <p:tavLst>
                                        <p:tav tm="0">
                                          <p:val>
                                            <p:fltVal val="0"/>
                                          </p:val>
                                        </p:tav>
                                        <p:tav tm="100000">
                                          <p:val>
                                            <p:strVal val="#ppt_h"/>
                                          </p:val>
                                        </p:tav>
                                      </p:tavLst>
                                    </p:anim>
                                    <p:animEffect transition="in" filter="fade">
                                      <p:cBhvr>
                                        <p:cTn id="80" dur="500"/>
                                        <p:tgtEl>
                                          <p:spTgt spid="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17" grpId="0" animBg="1"/>
      <p:bldP spid="29" grpId="0" animBg="1"/>
      <p:bldP spid="31" grpId="0" animBg="1"/>
      <p:bldP spid="32" grpId="0" animBg="1"/>
      <p:bldP spid="7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楷体" pitchFamily="49" charset="-122"/>
                <a:ea typeface="楷体" pitchFamily="49" charset="-122"/>
              </a:rPr>
              <a:t>1.5.1</a:t>
            </a:r>
            <a:r>
              <a:rPr lang="zh-CN" altLang="en-US" b="1" dirty="0">
                <a:latin typeface="楷体" pitchFamily="49" charset="-122"/>
                <a:ea typeface="楷体" pitchFamily="49" charset="-122"/>
              </a:rPr>
              <a:t>瀑布模型</a:t>
            </a:r>
          </a:p>
        </p:txBody>
      </p:sp>
      <p:pic>
        <p:nvPicPr>
          <p:cNvPr id="5" name="图片 4" descr="u=4199222515,3663856708&amp;fm=24&amp;gp=0.jpg"/>
          <p:cNvPicPr>
            <a:picLocks noChangeAspect="1"/>
          </p:cNvPicPr>
          <p:nvPr/>
        </p:nvPicPr>
        <p:blipFill>
          <a:blip r:embed="rId3"/>
          <a:srcRect t="3846"/>
          <a:stretch>
            <a:fillRect/>
          </a:stretch>
        </p:blipFill>
        <p:spPr>
          <a:xfrm>
            <a:off x="428596" y="928676"/>
            <a:ext cx="2786069" cy="3571882"/>
          </a:xfrm>
          <a:prstGeom prst="rect">
            <a:avLst/>
          </a:prstGeom>
        </p:spPr>
      </p:pic>
      <p:sp>
        <p:nvSpPr>
          <p:cNvPr id="7" name="Rectangle 10"/>
          <p:cNvSpPr/>
          <p:nvPr/>
        </p:nvSpPr>
        <p:spPr bwMode="auto">
          <a:xfrm>
            <a:off x="3357554" y="937050"/>
            <a:ext cx="5286412" cy="85725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685466"/>
            <a:r>
              <a:rPr lang="zh-CN" altLang="en-US" sz="2400" b="1" dirty="0">
                <a:solidFill>
                  <a:schemeClr val="tx1"/>
                </a:solidFill>
                <a:latin typeface="楷体" pitchFamily="49" charset="-122"/>
                <a:ea typeface="楷体" pitchFamily="49" charset="-122"/>
              </a:rPr>
              <a:t>阶段间具有顺序性和依赖性</a:t>
            </a:r>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Rectangle 10"/>
          <p:cNvSpPr/>
          <p:nvPr/>
        </p:nvSpPr>
        <p:spPr bwMode="auto">
          <a:xfrm>
            <a:off x="3357554" y="2008129"/>
            <a:ext cx="5286412" cy="85725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685466"/>
            <a:r>
              <a:rPr lang="zh-CN" altLang="en-US" sz="2400" b="1" dirty="0">
                <a:solidFill>
                  <a:schemeClr val="tx1"/>
                </a:solidFill>
                <a:latin typeface="楷体" pitchFamily="49" charset="-122"/>
                <a:ea typeface="楷体" pitchFamily="49" charset="-122"/>
              </a:rPr>
              <a:t>推迟实现</a:t>
            </a:r>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1" name="Rectangle 10"/>
          <p:cNvSpPr/>
          <p:nvPr/>
        </p:nvSpPr>
        <p:spPr bwMode="auto">
          <a:xfrm>
            <a:off x="3357554" y="3071816"/>
            <a:ext cx="5286412" cy="1428760"/>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nSpc>
                <a:spcPct val="100000"/>
              </a:lnSpc>
            </a:pPr>
            <a:endParaRPr lang="zh-CN" altLang="en-US" sz="2000" b="1" dirty="0">
              <a:solidFill>
                <a:schemeClr val="tx1"/>
              </a:solidFill>
              <a:latin typeface="楷体" pitchFamily="49" charset="-122"/>
              <a:ea typeface="楷体" pitchFamily="49" charset="-122"/>
            </a:endParaRPr>
          </a:p>
          <a:p>
            <a:r>
              <a:rPr lang="zh-CN" altLang="en-US" sz="2000" b="1" dirty="0">
                <a:solidFill>
                  <a:schemeClr val="tx1"/>
                </a:solidFill>
                <a:latin typeface="楷体" pitchFamily="49" charset="-122"/>
                <a:ea typeface="楷体" pitchFamily="49" charset="-122"/>
              </a:rPr>
              <a:t>质量保证；</a:t>
            </a:r>
            <a:endParaRPr lang="en-US" altLang="zh-CN" sz="2000" b="1" dirty="0">
              <a:solidFill>
                <a:schemeClr val="tx1"/>
              </a:solidFill>
              <a:latin typeface="楷体" pitchFamily="49" charset="-122"/>
              <a:ea typeface="楷体" pitchFamily="49" charset="-122"/>
            </a:endParaRPr>
          </a:p>
          <a:p>
            <a:pPr lvl="1"/>
            <a:r>
              <a:rPr lang="zh-CN" altLang="en-US" sz="1800" b="1" dirty="0">
                <a:solidFill>
                  <a:schemeClr val="tx1"/>
                </a:solidFill>
                <a:latin typeface="楷体" pitchFamily="49" charset="-122"/>
                <a:ea typeface="楷体" pitchFamily="49" charset="-122"/>
              </a:rPr>
              <a:t>每个阶段都必须完成规定的文档</a:t>
            </a:r>
            <a:endParaRPr lang="en-US" altLang="zh-CN" sz="1800" b="1" dirty="0">
              <a:solidFill>
                <a:schemeClr val="tx1"/>
              </a:solidFill>
              <a:latin typeface="楷体" pitchFamily="49" charset="-122"/>
              <a:ea typeface="楷体" pitchFamily="49" charset="-122"/>
            </a:endParaRPr>
          </a:p>
          <a:p>
            <a:pPr lvl="1"/>
            <a:r>
              <a:rPr lang="zh-CN" altLang="en-US" sz="1800" b="1" dirty="0">
                <a:solidFill>
                  <a:schemeClr val="tx1"/>
                </a:solidFill>
                <a:latin typeface="楷体" pitchFamily="49" charset="-122"/>
                <a:ea typeface="楷体" pitchFamily="49" charset="-122"/>
              </a:rPr>
              <a:t>每个阶段结束前都需要对所完成的文档进行评审，以便尽早发现问题，改正错误</a:t>
            </a:r>
            <a:endParaRPr lang="en-US" altLang="zh-CN" sz="1700" b="1" dirty="0">
              <a:solidFill>
                <a:schemeClr val="tx1"/>
              </a:solidFill>
              <a:latin typeface="楷体" pitchFamily="49" charset="-122"/>
              <a:ea typeface="楷体" pitchFamily="49" charset="-122"/>
            </a:endParaRPr>
          </a:p>
          <a:p>
            <a:pPr lvl="1"/>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slide(fromBottom)">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slide(from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slide(fromLeft)">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楷体" pitchFamily="49" charset="-122"/>
                <a:ea typeface="楷体" pitchFamily="49" charset="-122"/>
              </a:rPr>
              <a:t>1.5.1</a:t>
            </a:r>
            <a:r>
              <a:rPr lang="zh-CN" altLang="en-US" b="1" dirty="0">
                <a:latin typeface="楷体" pitchFamily="49" charset="-122"/>
                <a:ea typeface="楷体" pitchFamily="49" charset="-122"/>
              </a:rPr>
              <a:t>瀑布模型</a:t>
            </a:r>
          </a:p>
        </p:txBody>
      </p:sp>
      <p:pic>
        <p:nvPicPr>
          <p:cNvPr id="4" name="Picture 4" descr="rj3"/>
          <p:cNvPicPr>
            <a:picLocks noChangeAspect="1" noChangeArrowheads="1"/>
          </p:cNvPicPr>
          <p:nvPr/>
        </p:nvPicPr>
        <p:blipFill>
          <a:blip r:embed="rId3"/>
          <a:srcRect/>
          <a:stretch>
            <a:fillRect/>
          </a:stretch>
        </p:blipFill>
        <p:spPr bwMode="auto">
          <a:xfrm>
            <a:off x="285720" y="928676"/>
            <a:ext cx="3061628" cy="3214710"/>
          </a:xfrm>
          <a:prstGeom prst="rect">
            <a:avLst/>
          </a:prstGeom>
          <a:ln>
            <a:noFill/>
          </a:ln>
          <a:effectLst>
            <a:outerShdw blurRad="292100" dist="139700" dir="2700000" algn="tl" rotWithShape="0">
              <a:srgbClr val="333333">
                <a:alpha val="65000"/>
              </a:srgbClr>
            </a:outerShdw>
          </a:effectLst>
        </p:spPr>
      </p:pic>
      <p:sp>
        <p:nvSpPr>
          <p:cNvPr id="8" name="Rectangle 10"/>
          <p:cNvSpPr/>
          <p:nvPr/>
        </p:nvSpPr>
        <p:spPr bwMode="auto">
          <a:xfrm>
            <a:off x="3500430" y="928676"/>
            <a:ext cx="5286412" cy="1714512"/>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nSpc>
                <a:spcPct val="100000"/>
              </a:lnSpc>
            </a:pPr>
            <a:endParaRPr lang="zh-CN" altLang="en-US" sz="2000" b="1" dirty="0">
              <a:solidFill>
                <a:schemeClr val="tx1"/>
              </a:solidFill>
              <a:latin typeface="楷体" pitchFamily="49" charset="-122"/>
              <a:ea typeface="楷体" pitchFamily="49" charset="-122"/>
            </a:endParaRPr>
          </a:p>
          <a:p>
            <a:pPr lvl="1"/>
            <a:endParaRPr lang="zh-CN" altLang="en-US" dirty="0"/>
          </a:p>
        </p:txBody>
      </p:sp>
      <p:sp>
        <p:nvSpPr>
          <p:cNvPr id="3" name="文本占位符 2"/>
          <p:cNvSpPr>
            <a:spLocks noGrp="1"/>
          </p:cNvSpPr>
          <p:nvPr>
            <p:ph type="body" sz="quarter" idx="10"/>
          </p:nvPr>
        </p:nvSpPr>
        <p:spPr>
          <a:xfrm>
            <a:off x="3571868" y="1000114"/>
            <a:ext cx="5181506" cy="1375761"/>
          </a:xfrm>
        </p:spPr>
        <p:txBody>
          <a:bodyPr/>
          <a:lstStyle/>
          <a:p>
            <a:r>
              <a:rPr lang="zh-CN" altLang="en-US" sz="2000" b="1" dirty="0">
                <a:solidFill>
                  <a:schemeClr val="tx1"/>
                </a:solidFill>
                <a:latin typeface="楷体" pitchFamily="49" charset="-122"/>
                <a:ea typeface="楷体" pitchFamily="49" charset="-122"/>
              </a:rPr>
              <a:t>优点：</a:t>
            </a:r>
            <a:endParaRPr lang="en-US" altLang="zh-CN" sz="2000" b="1" dirty="0">
              <a:solidFill>
                <a:schemeClr val="tx1"/>
              </a:solidFill>
              <a:latin typeface="楷体" pitchFamily="49" charset="-122"/>
              <a:ea typeface="楷体" pitchFamily="49" charset="-122"/>
            </a:endParaRPr>
          </a:p>
          <a:p>
            <a:pPr lvl="1"/>
            <a:r>
              <a:rPr lang="zh-CN" altLang="en-US" sz="1700" b="1" dirty="0">
                <a:solidFill>
                  <a:schemeClr val="tx1"/>
                </a:solidFill>
                <a:latin typeface="楷体" pitchFamily="49" charset="-122"/>
                <a:ea typeface="楷体" pitchFamily="49" charset="-122"/>
              </a:rPr>
              <a:t>可强迫开发人员采用规范的方法；</a:t>
            </a:r>
            <a:endParaRPr lang="en-US" altLang="zh-CN" sz="1700" b="1" dirty="0">
              <a:solidFill>
                <a:schemeClr val="tx1"/>
              </a:solidFill>
              <a:latin typeface="楷体" pitchFamily="49" charset="-122"/>
              <a:ea typeface="楷体" pitchFamily="49" charset="-122"/>
            </a:endParaRPr>
          </a:p>
          <a:p>
            <a:pPr lvl="1"/>
            <a:r>
              <a:rPr lang="zh-CN" altLang="en-US" sz="1700" b="1" dirty="0">
                <a:solidFill>
                  <a:schemeClr val="tx1"/>
                </a:solidFill>
                <a:latin typeface="楷体" pitchFamily="49" charset="-122"/>
                <a:ea typeface="楷体" pitchFamily="49" charset="-122"/>
              </a:rPr>
              <a:t>严格地规定了每个段必须提交的文档；</a:t>
            </a:r>
            <a:endParaRPr lang="en-US" altLang="zh-CN" sz="1700" b="1" dirty="0">
              <a:solidFill>
                <a:schemeClr val="tx1"/>
              </a:solidFill>
              <a:latin typeface="楷体" pitchFamily="49" charset="-122"/>
              <a:ea typeface="楷体" pitchFamily="49" charset="-122"/>
            </a:endParaRPr>
          </a:p>
          <a:p>
            <a:pPr lvl="1"/>
            <a:r>
              <a:rPr lang="zh-CN" altLang="en-US" sz="1700" b="1" dirty="0">
                <a:solidFill>
                  <a:schemeClr val="tx1"/>
                </a:solidFill>
                <a:latin typeface="楷体" pitchFamily="49" charset="-122"/>
                <a:ea typeface="楷体" pitchFamily="49" charset="-122"/>
              </a:rPr>
              <a:t>要求每个阶段交出的所有产品都必须经过质量保证小组的仔细验证。</a:t>
            </a:r>
          </a:p>
        </p:txBody>
      </p:sp>
      <p:sp>
        <p:nvSpPr>
          <p:cNvPr id="9" name="Rectangle 10"/>
          <p:cNvSpPr/>
          <p:nvPr/>
        </p:nvSpPr>
        <p:spPr bwMode="auto">
          <a:xfrm>
            <a:off x="3500430" y="2786064"/>
            <a:ext cx="5286412" cy="2000264"/>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nSpc>
                <a:spcPct val="100000"/>
              </a:lnSpc>
            </a:pPr>
            <a:endParaRPr lang="zh-CN" altLang="en-US" sz="2000" b="1" dirty="0">
              <a:solidFill>
                <a:schemeClr val="tx1"/>
              </a:solidFill>
              <a:latin typeface="楷体" pitchFamily="49" charset="-122"/>
              <a:ea typeface="楷体" pitchFamily="49" charset="-122"/>
            </a:endParaRPr>
          </a:p>
          <a:p>
            <a:pPr lvl="1"/>
            <a:endParaRPr lang="zh-CN" altLang="en-US" dirty="0"/>
          </a:p>
        </p:txBody>
      </p:sp>
      <p:sp>
        <p:nvSpPr>
          <p:cNvPr id="10" name="文本占位符 2"/>
          <p:cNvSpPr txBox="1">
            <a:spLocks/>
          </p:cNvSpPr>
          <p:nvPr/>
        </p:nvSpPr>
        <p:spPr>
          <a:xfrm>
            <a:off x="3571868" y="2857502"/>
            <a:ext cx="5181506" cy="1846659"/>
          </a:xfrm>
          <a:prstGeom prst="rect">
            <a:avLst/>
          </a:prstGeom>
        </p:spPr>
        <p:txBody>
          <a:bodyPr vert="horz" wrap="square" lIns="0" tIns="0" rIns="0" bIns="0" rtlCol="0">
            <a:spAutoFit/>
          </a:bodyPr>
          <a:lstStyle/>
          <a:p>
            <a:pPr marL="345132" marR="0" lvl="0" indent="-345132" algn="l" defTabSz="685487" rtl="0" eaLnBrk="1" fontAlgn="auto" latinLnBrk="0" hangingPunct="1">
              <a:lnSpc>
                <a:spcPct val="90000"/>
              </a:lnSpc>
              <a:spcBef>
                <a:spcPct val="20000"/>
              </a:spcBef>
              <a:spcAft>
                <a:spcPts val="0"/>
              </a:spcAft>
              <a:buClrTx/>
              <a:buSzPct val="90000"/>
              <a:buFontTx/>
              <a:buBlip>
                <a:blip r:embed="rId4"/>
              </a:buBlip>
              <a:tabLst/>
              <a:defRPr/>
            </a:pPr>
            <a:r>
              <a:rPr kumimoji="0" lang="zh-CN" altLang="en-US" sz="2000" b="1" i="0" u="none" strike="noStrike" kern="1200" cap="none" spc="0" normalizeH="0" baseline="0" noProof="0" dirty="0">
                <a:ln>
                  <a:noFill/>
                </a:ln>
                <a:solidFill>
                  <a:schemeClr val="tx1"/>
                </a:solidFill>
                <a:effectLst/>
                <a:uLnTx/>
                <a:uFillTx/>
                <a:latin typeface="楷体" pitchFamily="49" charset="-122"/>
                <a:ea typeface="楷体" pitchFamily="49" charset="-122"/>
                <a:cs typeface="+mn-cs"/>
              </a:rPr>
              <a:t>不足：</a:t>
            </a:r>
            <a:endParaRPr kumimoji="0" lang="en-US" altLang="zh-CN" sz="2000" b="1" i="0" u="none" strike="noStrike" kern="1200" cap="none" spc="0" normalizeH="0" baseline="0" noProof="0" dirty="0">
              <a:ln>
                <a:noFill/>
              </a:ln>
              <a:solidFill>
                <a:schemeClr val="tx1"/>
              </a:solidFill>
              <a:effectLst/>
              <a:uLnTx/>
              <a:uFillTx/>
              <a:latin typeface="楷体" pitchFamily="49" charset="-122"/>
              <a:ea typeface="楷体" pitchFamily="49" charset="-122"/>
              <a:cs typeface="+mn-cs"/>
            </a:endParaRPr>
          </a:p>
          <a:p>
            <a:pPr marL="641477" marR="0" lvl="1" indent="-296346" algn="l" defTabSz="685487" rtl="0" eaLnBrk="1" fontAlgn="auto" latinLnBrk="0" hangingPunct="1">
              <a:lnSpc>
                <a:spcPct val="90000"/>
              </a:lnSpc>
              <a:spcBef>
                <a:spcPct val="20000"/>
              </a:spcBef>
              <a:spcAft>
                <a:spcPts val="0"/>
              </a:spcAft>
              <a:buClrTx/>
              <a:buSzPct val="90000"/>
              <a:buFontTx/>
              <a:buBlip>
                <a:blip r:embed="rId4"/>
              </a:buBlip>
              <a:tabLst/>
              <a:defRPr/>
            </a:pPr>
            <a:r>
              <a:rPr kumimoji="0" lang="zh-CN" altLang="en-US" sz="1700" b="1" i="0" u="none" strike="noStrike" kern="1200" cap="none" spc="0" normalizeH="0" baseline="0" noProof="0" dirty="0">
                <a:ln>
                  <a:noFill/>
                </a:ln>
                <a:solidFill>
                  <a:schemeClr val="tx1"/>
                </a:solidFill>
                <a:effectLst/>
                <a:uLnTx/>
                <a:uFillTx/>
                <a:latin typeface="楷体" pitchFamily="49" charset="-122"/>
                <a:ea typeface="楷体" pitchFamily="49" charset="-122"/>
                <a:cs typeface="+mn-cs"/>
              </a:rPr>
              <a:t>过度依赖于书面规格说明，软件未必真正满足用户需要；</a:t>
            </a:r>
            <a:endParaRPr kumimoji="0" lang="en-US" altLang="zh-CN" sz="1700" b="1" i="0" u="none" strike="noStrike" kern="1200" cap="none" spc="0" normalizeH="0" baseline="0" noProof="0" dirty="0">
              <a:ln>
                <a:noFill/>
              </a:ln>
              <a:solidFill>
                <a:schemeClr val="tx1"/>
              </a:solidFill>
              <a:effectLst/>
              <a:uLnTx/>
              <a:uFillTx/>
              <a:latin typeface="楷体" pitchFamily="49" charset="-122"/>
              <a:ea typeface="楷体" pitchFamily="49" charset="-122"/>
              <a:cs typeface="+mn-cs"/>
            </a:endParaRPr>
          </a:p>
          <a:p>
            <a:pPr marL="641477" marR="0" lvl="1" indent="-296346" algn="l" defTabSz="685487" rtl="0" eaLnBrk="1" fontAlgn="auto" latinLnBrk="0" hangingPunct="1">
              <a:lnSpc>
                <a:spcPct val="90000"/>
              </a:lnSpc>
              <a:spcBef>
                <a:spcPct val="20000"/>
              </a:spcBef>
              <a:spcAft>
                <a:spcPts val="0"/>
              </a:spcAft>
              <a:buClrTx/>
              <a:buSzPct val="90000"/>
              <a:buFontTx/>
              <a:buBlip>
                <a:blip r:embed="rId4"/>
              </a:buBlip>
              <a:tabLst/>
              <a:defRPr/>
            </a:pPr>
            <a:r>
              <a:rPr kumimoji="0" lang="zh-CN" altLang="en-US" sz="1700" b="1" i="0" u="none" strike="noStrike" kern="1200" cap="none" spc="0" normalizeH="0" baseline="0" noProof="0" dirty="0">
                <a:ln>
                  <a:noFill/>
                </a:ln>
                <a:solidFill>
                  <a:schemeClr val="tx1"/>
                </a:solidFill>
                <a:effectLst/>
                <a:uLnTx/>
                <a:uFillTx/>
                <a:latin typeface="楷体" pitchFamily="49" charset="-122"/>
                <a:ea typeface="楷体" pitchFamily="49" charset="-122"/>
                <a:cs typeface="+mn-cs"/>
              </a:rPr>
              <a:t>缺乏灵活性，难以适应需求不明确或需求经常变化的软件开发；</a:t>
            </a:r>
            <a:endParaRPr kumimoji="0" lang="en-US" altLang="zh-CN" sz="1700" b="1" i="0" u="none" strike="noStrike" kern="1200" cap="none" spc="0" normalizeH="0" baseline="0" noProof="0" dirty="0">
              <a:ln>
                <a:noFill/>
              </a:ln>
              <a:solidFill>
                <a:schemeClr val="tx1"/>
              </a:solidFill>
              <a:effectLst/>
              <a:uLnTx/>
              <a:uFillTx/>
              <a:latin typeface="楷体" pitchFamily="49" charset="-122"/>
              <a:ea typeface="楷体" pitchFamily="49" charset="-122"/>
              <a:cs typeface="+mn-cs"/>
            </a:endParaRPr>
          </a:p>
          <a:p>
            <a:pPr marL="641477" marR="0" lvl="1" indent="-296346" algn="l" defTabSz="685487" rtl="0" eaLnBrk="1" fontAlgn="auto" latinLnBrk="0" hangingPunct="1">
              <a:lnSpc>
                <a:spcPct val="90000"/>
              </a:lnSpc>
              <a:spcBef>
                <a:spcPct val="20000"/>
              </a:spcBef>
              <a:spcAft>
                <a:spcPts val="0"/>
              </a:spcAft>
              <a:buClrTx/>
              <a:buSzPct val="90000"/>
              <a:buFontTx/>
              <a:buBlip>
                <a:blip r:embed="rId4"/>
              </a:buBlip>
              <a:tabLst/>
              <a:defRPr/>
            </a:pPr>
            <a:r>
              <a:rPr kumimoji="0" lang="zh-CN" altLang="en-US" sz="1700" b="1" i="0" u="none" strike="noStrike" kern="1200" cap="none" spc="0" normalizeH="0" baseline="0" noProof="0" dirty="0">
                <a:ln>
                  <a:noFill/>
                </a:ln>
                <a:solidFill>
                  <a:schemeClr val="tx1"/>
                </a:solidFill>
                <a:effectLst/>
                <a:uLnTx/>
                <a:uFillTx/>
                <a:latin typeface="楷体" pitchFamily="49" charset="-122"/>
                <a:ea typeface="楷体" pitchFamily="49" charset="-122"/>
                <a:cs typeface="+mn-cs"/>
              </a:rPr>
              <a:t>开发早期存在的问题往往要到交付使用时才发现，维护代价大。</a:t>
            </a:r>
            <a:endParaRPr kumimoji="0" lang="zh-CN" altLang="en-US" sz="2100" b="0" i="0" u="none" strike="noStrike" kern="1200" cap="none" spc="0" normalizeH="0" baseline="0" noProof="0" dirty="0">
              <a:ln>
                <a:noFill/>
              </a:ln>
              <a:gradFill>
                <a:gsLst>
                  <a:gs pos="0">
                    <a:schemeClr val="tx1"/>
                  </a:gs>
                  <a:gs pos="86000">
                    <a:schemeClr val="tx1"/>
                  </a:gs>
                </a:gsLst>
                <a:lin ang="5400000" scaled="0"/>
              </a:gradFill>
              <a:effectLst/>
              <a:uLnTx/>
              <a:uFillTx/>
              <a:latin typeface="+mn-lt"/>
              <a:ea typeface="+mn-ea"/>
              <a:cs typeface="+mn-cs"/>
            </a:endParaRPr>
          </a:p>
        </p:txBody>
      </p:sp>
      <p:sp>
        <p:nvSpPr>
          <p:cNvPr id="11" name="Rectangle 3"/>
          <p:cNvSpPr/>
          <p:nvPr/>
        </p:nvSpPr>
        <p:spPr bwMode="auto">
          <a:xfrm rot="16200000">
            <a:off x="1530445" y="2970100"/>
            <a:ext cx="582387" cy="3071835"/>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205758" tIns="34294" rIns="34294" bIns="34294" numCol="1" spcCol="0" rtlCol="0" fromWordArt="0" anchor="ctr" anchorCtr="0" forceAA="0" compatLnSpc="1">
            <a:prstTxWarp prst="textNoShape">
              <a:avLst/>
            </a:prstTxWarp>
            <a:noAutofit/>
          </a:bodyPr>
          <a:lstStyle/>
          <a:p>
            <a:pPr defTabSz="685637" fontAlgn="base">
              <a:spcBef>
                <a:spcPct val="0"/>
              </a:spcBef>
              <a:spcAft>
                <a:spcPct val="0"/>
              </a:spcAft>
            </a:pPr>
            <a:r>
              <a:rPr lang="zh-CN" altLang="en-US" sz="1800" b="1" dirty="0">
                <a:latin typeface="楷体" pitchFamily="49" charset="-122"/>
                <a:ea typeface="楷体" pitchFamily="49" charset="-122"/>
              </a:rPr>
              <a:t>适合于用户需求明确、完整、无重大变的软件项目开发</a:t>
            </a:r>
            <a:endParaRPr lang="en-US" sz="1800" b="1" spc="-38" dirty="0">
              <a:gradFill>
                <a:gsLst>
                  <a:gs pos="0">
                    <a:srgbClr val="FFFFFF"/>
                  </a:gs>
                  <a:gs pos="100000">
                    <a:srgbClr val="FFFFFF"/>
                  </a:gs>
                </a:gsLst>
                <a:lin ang="5400000" scaled="0"/>
              </a:gradFill>
              <a:latin typeface="楷体" pitchFamily="49" charset="-122"/>
              <a:ea typeface="楷体" pitchFamily="49" charset="-122"/>
              <a:cs typeface="Segoe U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slide(fromBottom)">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wipe(up)">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wipe(up)">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wipe(up)">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slide(fromLeft)">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0">
                                            <p:txEl>
                                              <p:pRg st="0" end="0"/>
                                            </p:txEl>
                                          </p:spTgt>
                                        </p:tgtEl>
                                        <p:attrNameLst>
                                          <p:attrName>style.visibility</p:attrName>
                                        </p:attrNameLst>
                                      </p:cBhvr>
                                      <p:to>
                                        <p:strVal val="visible"/>
                                      </p:to>
                                    </p:set>
                                    <p:animEffect transition="in" filter="wipe(down)">
                                      <p:cBhvr>
                                        <p:cTn id="37" dur="500"/>
                                        <p:tgtEl>
                                          <p:spTgt spid="10">
                                            <p:txEl>
                                              <p:pRg st="0" end="0"/>
                                            </p:txEl>
                                          </p:spTgt>
                                        </p:tgtEl>
                                      </p:cBhvr>
                                    </p:animEffect>
                                  </p:childTnLst>
                                </p:cTn>
                              </p:par>
                              <p:par>
                                <p:cTn id="38" presetID="22" presetClass="entr" presetSubtype="4" fill="hold" nodeType="withEffect">
                                  <p:stCondLst>
                                    <p:cond delay="0"/>
                                  </p:stCondLst>
                                  <p:childTnLst>
                                    <p:set>
                                      <p:cBhvr>
                                        <p:cTn id="39" dur="1" fill="hold">
                                          <p:stCondLst>
                                            <p:cond delay="0"/>
                                          </p:stCondLst>
                                        </p:cTn>
                                        <p:tgtEl>
                                          <p:spTgt spid="10">
                                            <p:txEl>
                                              <p:pRg st="1" end="1"/>
                                            </p:txEl>
                                          </p:spTgt>
                                        </p:tgtEl>
                                        <p:attrNameLst>
                                          <p:attrName>style.visibility</p:attrName>
                                        </p:attrNameLst>
                                      </p:cBhvr>
                                      <p:to>
                                        <p:strVal val="visible"/>
                                      </p:to>
                                    </p:set>
                                    <p:animEffect transition="in" filter="wipe(down)">
                                      <p:cBhvr>
                                        <p:cTn id="40" dur="500"/>
                                        <p:tgtEl>
                                          <p:spTgt spid="10">
                                            <p:txEl>
                                              <p:pRg st="1" end="1"/>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10">
                                            <p:txEl>
                                              <p:pRg st="2" end="2"/>
                                            </p:txEl>
                                          </p:spTgt>
                                        </p:tgtEl>
                                        <p:attrNameLst>
                                          <p:attrName>style.visibility</p:attrName>
                                        </p:attrNameLst>
                                      </p:cBhvr>
                                      <p:to>
                                        <p:strVal val="visible"/>
                                      </p:to>
                                    </p:set>
                                    <p:animEffect transition="in" filter="wipe(down)">
                                      <p:cBhvr>
                                        <p:cTn id="43" dur="500"/>
                                        <p:tgtEl>
                                          <p:spTgt spid="10">
                                            <p:txEl>
                                              <p:pRg st="2" end="2"/>
                                            </p:txEl>
                                          </p:spTgt>
                                        </p:tgtEl>
                                      </p:cBhvr>
                                    </p:animEffect>
                                  </p:childTnLst>
                                </p:cTn>
                              </p:par>
                              <p:par>
                                <p:cTn id="44" presetID="22" presetClass="entr" presetSubtype="4" fill="hold" nodeType="withEffect">
                                  <p:stCondLst>
                                    <p:cond delay="0"/>
                                  </p:stCondLst>
                                  <p:childTnLst>
                                    <p:set>
                                      <p:cBhvr>
                                        <p:cTn id="45" dur="1" fill="hold">
                                          <p:stCondLst>
                                            <p:cond delay="0"/>
                                          </p:stCondLst>
                                        </p:cTn>
                                        <p:tgtEl>
                                          <p:spTgt spid="10">
                                            <p:txEl>
                                              <p:pRg st="3" end="3"/>
                                            </p:txEl>
                                          </p:spTgt>
                                        </p:tgtEl>
                                        <p:attrNameLst>
                                          <p:attrName>style.visibility</p:attrName>
                                        </p:attrNameLst>
                                      </p:cBhvr>
                                      <p:to>
                                        <p:strVal val="visible"/>
                                      </p:to>
                                    </p:set>
                                    <p:animEffect transition="in" filter="wipe(down)">
                                      <p:cBhvr>
                                        <p:cTn id="46" dur="500"/>
                                        <p:tgtEl>
                                          <p:spTgt spid="10">
                                            <p:txEl>
                                              <p:pRg st="3" end="3"/>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1" fill="hold" grpId="0" nodeType="click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slide(fromTop)">
                                      <p:cBhvr>
                                        <p:cTn id="51" dur="500"/>
                                        <p:tgtEl>
                                          <p:spTgt spid="9"/>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grpId="0" nodeType="click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slide(fromBottom)">
                                      <p:cBhvr>
                                        <p:cTn id="5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楷体" pitchFamily="49" charset="-122"/>
                <a:ea typeface="楷体" pitchFamily="49" charset="-122"/>
              </a:rPr>
              <a:t>1.5.</a:t>
            </a:r>
            <a:r>
              <a:rPr altLang="zh-CN" b="1" dirty="0">
                <a:latin typeface="楷体" pitchFamily="49" charset="-122"/>
                <a:ea typeface="楷体" pitchFamily="49" charset="-122"/>
              </a:rPr>
              <a:t>2</a:t>
            </a:r>
            <a:r>
              <a:rPr lang="zh-CN" altLang="en-US" b="1" dirty="0">
                <a:latin typeface="楷体" pitchFamily="49" charset="-122"/>
                <a:ea typeface="楷体" pitchFamily="49" charset="-122"/>
              </a:rPr>
              <a:t>快速原型模型</a:t>
            </a:r>
            <a:endParaRPr lang="zh-CN" altLang="en-US" dirty="0"/>
          </a:p>
        </p:txBody>
      </p:sp>
      <p:sp>
        <p:nvSpPr>
          <p:cNvPr id="4" name="矩形 3"/>
          <p:cNvSpPr/>
          <p:nvPr/>
        </p:nvSpPr>
        <p:spPr bwMode="auto">
          <a:xfrm>
            <a:off x="531566" y="1071552"/>
            <a:ext cx="2000264" cy="1357322"/>
          </a:xfrm>
          <a:prstGeom prst="rect">
            <a:avLst/>
          </a:prstGeom>
          <a:solidFill>
            <a:srgbClr val="FFFFFF"/>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400" b="1" dirty="0">
                <a:solidFill>
                  <a:schemeClr val="bg1">
                    <a:lumMod val="50000"/>
                  </a:schemeClr>
                </a:solidFill>
                <a:latin typeface="楷体" pitchFamily="49" charset="-122"/>
                <a:ea typeface="楷体" pitchFamily="49" charset="-122"/>
                <a:cs typeface="Segoe UI" pitchFamily="34" charset="0"/>
              </a:rPr>
              <a:t>快速原型</a:t>
            </a:r>
          </a:p>
        </p:txBody>
      </p:sp>
      <p:sp>
        <p:nvSpPr>
          <p:cNvPr id="5" name="矩形 4"/>
          <p:cNvSpPr/>
          <p:nvPr/>
        </p:nvSpPr>
        <p:spPr bwMode="auto">
          <a:xfrm>
            <a:off x="2714612" y="1071552"/>
            <a:ext cx="3143272" cy="3429024"/>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spcBef>
                <a:spcPts val="600"/>
              </a:spcBef>
              <a:spcAft>
                <a:spcPts val="600"/>
              </a:spcAft>
            </a:pPr>
            <a:r>
              <a:rPr lang="zh-CN" altLang="en-US" sz="1800" b="1" dirty="0">
                <a:latin typeface="楷体" pitchFamily="49" charset="-122"/>
                <a:ea typeface="楷体" pitchFamily="49" charset="-122"/>
              </a:rPr>
              <a:t>（</a:t>
            </a:r>
            <a:r>
              <a:rPr lang="en-US" altLang="zh-CN" sz="1800" b="1" dirty="0">
                <a:latin typeface="楷体" pitchFamily="49" charset="-122"/>
                <a:ea typeface="楷体" pitchFamily="49" charset="-122"/>
              </a:rPr>
              <a:t>1</a:t>
            </a:r>
            <a:r>
              <a:rPr lang="zh-CN" altLang="en-US" sz="1800" b="1" dirty="0">
                <a:latin typeface="楷体" pitchFamily="49" charset="-122"/>
                <a:ea typeface="楷体" pitchFamily="49" charset="-122"/>
              </a:rPr>
              <a:t>）定义软件的总体目标，标识需求；</a:t>
            </a:r>
            <a:endParaRPr lang="en-US" altLang="zh-CN" sz="1800" b="1" dirty="0">
              <a:latin typeface="楷体" pitchFamily="49" charset="-122"/>
              <a:ea typeface="楷体" pitchFamily="49" charset="-122"/>
            </a:endParaRPr>
          </a:p>
          <a:p>
            <a:pPr>
              <a:spcBef>
                <a:spcPts val="600"/>
              </a:spcBef>
              <a:spcAft>
                <a:spcPts val="600"/>
              </a:spcAft>
            </a:pPr>
            <a:r>
              <a:rPr lang="zh-CN" altLang="en-US" sz="1800" b="1" dirty="0">
                <a:latin typeface="楷体" pitchFamily="49" charset="-122"/>
                <a:ea typeface="楷体" pitchFamily="49" charset="-122"/>
              </a:rPr>
              <a:t>（</a:t>
            </a:r>
            <a:r>
              <a:rPr lang="en-US" altLang="zh-CN" sz="1800" b="1" dirty="0">
                <a:latin typeface="楷体" pitchFamily="49" charset="-122"/>
                <a:ea typeface="楷体" pitchFamily="49" charset="-122"/>
              </a:rPr>
              <a:t>2</a:t>
            </a:r>
            <a:r>
              <a:rPr lang="zh-CN" altLang="en-US" sz="1800" b="1" dirty="0">
                <a:latin typeface="楷体" pitchFamily="49" charset="-122"/>
                <a:ea typeface="楷体" pitchFamily="49" charset="-122"/>
              </a:rPr>
              <a:t>）快速制订原型开发的计划，构建原型；</a:t>
            </a:r>
            <a:endParaRPr lang="en-US" altLang="zh-CN" sz="1800" b="1" dirty="0">
              <a:latin typeface="楷体" pitchFamily="49" charset="-122"/>
              <a:ea typeface="楷体" pitchFamily="49" charset="-122"/>
            </a:endParaRPr>
          </a:p>
          <a:p>
            <a:pPr>
              <a:spcBef>
                <a:spcPts val="600"/>
              </a:spcBef>
              <a:spcAft>
                <a:spcPts val="600"/>
              </a:spcAft>
            </a:pPr>
            <a:r>
              <a:rPr lang="zh-CN" altLang="en-US" sz="1800" b="1" dirty="0">
                <a:latin typeface="楷体" pitchFamily="49" charset="-122"/>
                <a:ea typeface="楷体" pitchFamily="49" charset="-122"/>
              </a:rPr>
              <a:t>（</a:t>
            </a:r>
            <a:r>
              <a:rPr lang="en-US" altLang="zh-CN" sz="1800" b="1" dirty="0">
                <a:latin typeface="楷体" pitchFamily="49" charset="-122"/>
                <a:ea typeface="楷体" pitchFamily="49" charset="-122"/>
              </a:rPr>
              <a:t>3</a:t>
            </a:r>
            <a:r>
              <a:rPr lang="zh-CN" altLang="en-US" sz="1800" b="1" dirty="0">
                <a:latin typeface="楷体" pitchFamily="49" charset="-122"/>
                <a:ea typeface="楷体" pitchFamily="49" charset="-122"/>
              </a:rPr>
              <a:t>）用户试用，提出修改意见；</a:t>
            </a:r>
            <a:endParaRPr lang="en-US" altLang="zh-CN" sz="1800" b="1" dirty="0">
              <a:latin typeface="楷体" pitchFamily="49" charset="-122"/>
              <a:ea typeface="楷体" pitchFamily="49" charset="-122"/>
            </a:endParaRPr>
          </a:p>
          <a:p>
            <a:pPr>
              <a:spcBef>
                <a:spcPts val="600"/>
              </a:spcBef>
              <a:spcAft>
                <a:spcPts val="600"/>
              </a:spcAft>
            </a:pPr>
            <a:r>
              <a:rPr lang="zh-CN" altLang="en-US" sz="1800" b="1" dirty="0">
                <a:latin typeface="楷体" pitchFamily="49" charset="-122"/>
                <a:ea typeface="楷体" pitchFamily="49" charset="-122"/>
              </a:rPr>
              <a:t>（</a:t>
            </a:r>
            <a:r>
              <a:rPr lang="en-US" altLang="zh-CN" sz="1800" b="1" dirty="0">
                <a:latin typeface="楷体" pitchFamily="49" charset="-122"/>
                <a:ea typeface="楷体" pitchFamily="49" charset="-122"/>
              </a:rPr>
              <a:t>4</a:t>
            </a:r>
            <a:r>
              <a:rPr lang="zh-CN" altLang="en-US" sz="1800" b="1" dirty="0">
                <a:latin typeface="楷体" pitchFamily="49" charset="-122"/>
                <a:ea typeface="楷体" pitchFamily="49" charset="-122"/>
              </a:rPr>
              <a:t>）</a:t>
            </a:r>
            <a:r>
              <a:rPr lang="en-US" altLang="zh-CN" sz="1800" b="1" dirty="0">
                <a:latin typeface="楷体" pitchFamily="49" charset="-122"/>
                <a:ea typeface="楷体" pitchFamily="49" charset="-122"/>
              </a:rPr>
              <a:t>……</a:t>
            </a:r>
          </a:p>
          <a:p>
            <a:pPr>
              <a:spcBef>
                <a:spcPts val="600"/>
              </a:spcBef>
              <a:spcAft>
                <a:spcPts val="600"/>
              </a:spcAft>
            </a:pPr>
            <a:r>
              <a:rPr lang="zh-CN" altLang="en-US" sz="1800" b="1" dirty="0">
                <a:latin typeface="楷体" pitchFamily="49" charset="-122"/>
                <a:ea typeface="楷体" pitchFamily="49" charset="-122"/>
              </a:rPr>
              <a:t>（</a:t>
            </a:r>
            <a:r>
              <a:rPr lang="en-US" altLang="zh-CN" sz="1800" b="1" dirty="0">
                <a:latin typeface="楷体" pitchFamily="49" charset="-122"/>
                <a:ea typeface="楷体" pitchFamily="49" charset="-122"/>
              </a:rPr>
              <a:t>5</a:t>
            </a:r>
            <a:r>
              <a:rPr lang="zh-CN" altLang="en-US" sz="1800" b="1" dirty="0">
                <a:latin typeface="楷体" pitchFamily="49" charset="-122"/>
                <a:ea typeface="楷体" pitchFamily="49" charset="-122"/>
              </a:rPr>
              <a:t>）依据满意的原型撰写规格说明文档。</a:t>
            </a:r>
            <a:endParaRPr lang="en-US" altLang="zh-CN" sz="1800" b="1" dirty="0">
              <a:latin typeface="楷体" pitchFamily="49" charset="-122"/>
              <a:ea typeface="楷体" pitchFamily="49" charset="-122"/>
            </a:endParaRPr>
          </a:p>
        </p:txBody>
      </p:sp>
      <p:sp>
        <p:nvSpPr>
          <p:cNvPr id="6" name="矩形 5"/>
          <p:cNvSpPr/>
          <p:nvPr/>
        </p:nvSpPr>
        <p:spPr bwMode="auto">
          <a:xfrm>
            <a:off x="531566" y="2571750"/>
            <a:ext cx="2000264" cy="1928826"/>
          </a:xfrm>
          <a:prstGeom prst="rect">
            <a:avLst/>
          </a:prstGeom>
          <a:solidFill>
            <a:srgbClr val="00B0F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914099"/>
            <a:r>
              <a:rPr lang="zh-CN" altLang="en-US" sz="1800" b="1" dirty="0">
                <a:latin typeface="楷体" pitchFamily="49" charset="-122"/>
                <a:ea typeface="楷体" pitchFamily="49" charset="-122"/>
              </a:rPr>
              <a:t>快速建立起来的可以在计算机上运行的程序，它所能完成的功能往往是最终产品能完成的功能的一个子集</a:t>
            </a:r>
            <a:endParaRPr lang="zh-CN" altLang="en-US" sz="1800" b="1" dirty="0">
              <a:solidFill>
                <a:schemeClr val="bg1">
                  <a:lumMod val="50000"/>
                </a:schemeClr>
              </a:solidFill>
              <a:latin typeface="楷体" pitchFamily="49" charset="-122"/>
              <a:ea typeface="楷体" pitchFamily="49" charset="-122"/>
              <a:cs typeface="Segoe UI" pitchFamily="34" charset="0"/>
            </a:endParaRPr>
          </a:p>
        </p:txBody>
      </p:sp>
      <p:pic>
        <p:nvPicPr>
          <p:cNvPr id="10" name="Picture 3" descr="rj4"/>
          <p:cNvPicPr>
            <a:picLocks noChangeAspect="1" noChangeArrowheads="1"/>
          </p:cNvPicPr>
          <p:nvPr/>
        </p:nvPicPr>
        <p:blipFill>
          <a:blip r:embed="rId3"/>
          <a:srcRect/>
          <a:stretch>
            <a:fillRect/>
          </a:stretch>
        </p:blipFill>
        <p:spPr bwMode="auto">
          <a:xfrm>
            <a:off x="6001251" y="1052333"/>
            <a:ext cx="2643206" cy="3448243"/>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7"/>
            <a:ext cx="8363938" cy="457049"/>
          </a:xfrm>
        </p:spPr>
        <p:txBody>
          <a:bodyPr/>
          <a:lstStyle/>
          <a:p>
            <a:r>
              <a:rPr altLang="zh-CN" b="1" dirty="0">
                <a:latin typeface="楷体" pitchFamily="49" charset="-122"/>
                <a:ea typeface="楷体" pitchFamily="49" charset="-122"/>
              </a:rPr>
              <a:t>1.5.2</a:t>
            </a:r>
            <a:r>
              <a:rPr lang="zh-CN" altLang="en-US" b="1" dirty="0">
                <a:latin typeface="楷体" pitchFamily="49" charset="-122"/>
                <a:ea typeface="楷体" pitchFamily="49" charset="-122"/>
              </a:rPr>
              <a:t>快速原型模型</a:t>
            </a:r>
            <a:endParaRPr lang="en-US" dirty="0"/>
          </a:p>
        </p:txBody>
      </p:sp>
      <p:sp>
        <p:nvSpPr>
          <p:cNvPr id="13" name="Rectangle 12"/>
          <p:cNvSpPr/>
          <p:nvPr/>
        </p:nvSpPr>
        <p:spPr bwMode="auto">
          <a:xfrm>
            <a:off x="379955" y="1101788"/>
            <a:ext cx="2698583" cy="628473"/>
          </a:xfrm>
          <a:prstGeom prst="rect">
            <a:avLst/>
          </a:prstGeom>
          <a:solidFill>
            <a:schemeClr val="accent5"/>
          </a:solidFill>
        </p:spPr>
        <p:txBody>
          <a:bodyPr vert="horz" wrap="square" lIns="68571" tIns="68571" rIns="68571" bIns="68571" rtlCol="0" anchor="ctr" anchorCtr="0">
            <a:noAutofit/>
          </a:bodyPr>
          <a:lstStyle/>
          <a:p>
            <a:pPr>
              <a:lnSpc>
                <a:spcPct val="90000"/>
              </a:lnSpc>
              <a:spcBef>
                <a:spcPct val="20000"/>
              </a:spcBef>
              <a:buSzPct val="90000"/>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不带反馈环</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14" name="TextBox 13"/>
          <p:cNvSpPr txBox="1"/>
          <p:nvPr/>
        </p:nvSpPr>
        <p:spPr>
          <a:xfrm>
            <a:off x="379962" y="1741940"/>
            <a:ext cx="2743915" cy="1095685"/>
          </a:xfrm>
          <a:prstGeom prst="rect">
            <a:avLst/>
          </a:prstGeom>
          <a:noFill/>
        </p:spPr>
        <p:txBody>
          <a:bodyPr wrap="square" lIns="0" tIns="0" rIns="0" bIns="0" rtlCol="0">
            <a:spAutoFit/>
          </a:bodyPr>
          <a:lstStyle/>
          <a:p>
            <a:pPr marL="215478" indent="-215478">
              <a:spcBef>
                <a:spcPct val="20000"/>
              </a:spcBef>
              <a:spcAft>
                <a:spcPts val="600"/>
              </a:spcAft>
              <a:buSzPct val="90000"/>
              <a:buBlip>
                <a:blip r:embed="rId3"/>
              </a:buBlip>
            </a:pPr>
            <a:r>
              <a:rPr lang="zh-CN" altLang="en-US" sz="1800" b="1" spc="-23" dirty="0">
                <a:gradFill>
                  <a:gsLst>
                    <a:gs pos="0">
                      <a:srgbClr val="FFFFFF"/>
                    </a:gs>
                    <a:gs pos="86000">
                      <a:srgbClr val="FFFFFF"/>
                    </a:gs>
                  </a:gsLst>
                  <a:lin ang="5400000" scaled="0"/>
                </a:gradFill>
                <a:latin typeface="楷体" pitchFamily="49" charset="-122"/>
                <a:ea typeface="楷体" pitchFamily="49" charset="-122"/>
              </a:rPr>
              <a:t>线性进行</a:t>
            </a:r>
            <a:endParaRPr lang="en-US" altLang="zh-CN" sz="1800" b="1" spc="-23" dirty="0">
              <a:gradFill>
                <a:gsLst>
                  <a:gs pos="0">
                    <a:srgbClr val="FFFFFF"/>
                  </a:gs>
                  <a:gs pos="86000">
                    <a:srgbClr val="FFFFFF"/>
                  </a:gs>
                </a:gsLst>
                <a:lin ang="5400000" scaled="0"/>
              </a:gradFill>
              <a:latin typeface="楷体" pitchFamily="49" charset="-122"/>
              <a:ea typeface="楷体" pitchFamily="49" charset="-122"/>
            </a:endParaRPr>
          </a:p>
          <a:p>
            <a:pPr marL="215478" indent="-215478">
              <a:spcBef>
                <a:spcPct val="20000"/>
              </a:spcBef>
              <a:spcAft>
                <a:spcPts val="600"/>
              </a:spcAft>
              <a:buSzPct val="90000"/>
              <a:buBlip>
                <a:blip r:embed="rId3"/>
              </a:buBlip>
            </a:pPr>
            <a:r>
              <a:rPr lang="zh-CN" altLang="en-US" sz="1800" b="1" spc="-23" dirty="0">
                <a:gradFill>
                  <a:gsLst>
                    <a:gs pos="0">
                      <a:srgbClr val="FFFFFF"/>
                    </a:gs>
                    <a:gs pos="86000">
                      <a:srgbClr val="FFFFFF"/>
                    </a:gs>
                  </a:gsLst>
                  <a:lin ang="5400000" scaled="0"/>
                </a:gradFill>
                <a:latin typeface="楷体" pitchFamily="49" charset="-122"/>
                <a:ea typeface="楷体" pitchFamily="49" charset="-122"/>
              </a:rPr>
              <a:t>加速软件开发过程</a:t>
            </a:r>
            <a:endParaRPr lang="en-US" altLang="zh-CN" sz="1800" b="1" spc="-23" dirty="0">
              <a:gradFill>
                <a:gsLst>
                  <a:gs pos="0">
                    <a:srgbClr val="FFFFFF"/>
                  </a:gs>
                  <a:gs pos="86000">
                    <a:srgbClr val="FFFFFF"/>
                  </a:gs>
                </a:gsLst>
                <a:lin ang="5400000" scaled="0"/>
              </a:gradFill>
              <a:latin typeface="楷体" pitchFamily="49" charset="-122"/>
              <a:ea typeface="楷体" pitchFamily="49" charset="-122"/>
            </a:endParaRPr>
          </a:p>
          <a:p>
            <a:pPr marL="215478" indent="-215478">
              <a:spcBef>
                <a:spcPct val="20000"/>
              </a:spcBef>
              <a:spcAft>
                <a:spcPts val="600"/>
              </a:spcAft>
              <a:buSzPct val="90000"/>
              <a:buBlip>
                <a:blip r:embed="rId3"/>
              </a:buBlip>
            </a:pPr>
            <a:r>
              <a:rPr lang="zh-CN" altLang="en-US" sz="1800" b="1" spc="-23" dirty="0">
                <a:gradFill>
                  <a:gsLst>
                    <a:gs pos="0">
                      <a:srgbClr val="FFFFFF"/>
                    </a:gs>
                    <a:gs pos="86000">
                      <a:srgbClr val="FFFFFF"/>
                    </a:gs>
                  </a:gsLst>
                  <a:lin ang="5400000" scaled="0"/>
                </a:gradFill>
                <a:latin typeface="楷体" pitchFamily="49" charset="-122"/>
                <a:ea typeface="楷体" pitchFamily="49" charset="-122"/>
              </a:rPr>
              <a:t>节约软件开发成本</a:t>
            </a:r>
            <a:endParaRPr lang="en-US" sz="1800" b="1" spc="-23" dirty="0">
              <a:gradFill>
                <a:gsLst>
                  <a:gs pos="0">
                    <a:srgbClr val="FFFFFF"/>
                  </a:gs>
                  <a:gs pos="86000">
                    <a:srgbClr val="FFFFFF"/>
                  </a:gs>
                </a:gsLst>
                <a:lin ang="5400000" scaled="0"/>
              </a:gradFill>
              <a:latin typeface="楷体" pitchFamily="49" charset="-122"/>
              <a:ea typeface="楷体" pitchFamily="49" charset="-122"/>
            </a:endParaRPr>
          </a:p>
        </p:txBody>
      </p:sp>
      <p:sp>
        <p:nvSpPr>
          <p:cNvPr id="16" name="TextBox 15"/>
          <p:cNvSpPr txBox="1"/>
          <p:nvPr/>
        </p:nvSpPr>
        <p:spPr>
          <a:xfrm>
            <a:off x="379954" y="3214692"/>
            <a:ext cx="3049037" cy="1606594"/>
          </a:xfrm>
          <a:prstGeom prst="rect">
            <a:avLst/>
          </a:prstGeom>
          <a:noFill/>
        </p:spPr>
        <p:txBody>
          <a:bodyPr wrap="square" lIns="0" tIns="0" rIns="0" bIns="0" rtlCol="0">
            <a:spAutoFit/>
          </a:bodyPr>
          <a:lstStyle/>
          <a:p>
            <a:pPr marL="215478" indent="-215478">
              <a:lnSpc>
                <a:spcPct val="90000"/>
              </a:lnSpc>
              <a:spcBef>
                <a:spcPct val="20000"/>
              </a:spcBef>
              <a:buSzPct val="90000"/>
              <a:buBlip>
                <a:blip r:embed="rId3"/>
              </a:buBlip>
            </a:pPr>
            <a:r>
              <a:rPr lang="zh-CN" altLang="en-US" sz="1800" b="1" spc="-23" dirty="0">
                <a:gradFill>
                  <a:gsLst>
                    <a:gs pos="0">
                      <a:srgbClr val="FFFFFF"/>
                    </a:gs>
                    <a:gs pos="86000">
                      <a:srgbClr val="FFFFFF"/>
                    </a:gs>
                  </a:gsLst>
                  <a:lin ang="5400000" scaled="0"/>
                </a:gradFill>
                <a:latin typeface="楷体" pitchFamily="49" charset="-122"/>
                <a:ea typeface="楷体" pitchFamily="49" charset="-122"/>
              </a:rPr>
              <a:t>原型的用途是获知用户的真正需求</a:t>
            </a:r>
            <a:endParaRPr lang="en-US" altLang="zh-CN" sz="1800" b="1" spc="-23" dirty="0">
              <a:gradFill>
                <a:gsLst>
                  <a:gs pos="0">
                    <a:srgbClr val="FFFFFF"/>
                  </a:gs>
                  <a:gs pos="86000">
                    <a:srgbClr val="FFFFFF"/>
                  </a:gs>
                </a:gsLst>
                <a:lin ang="5400000" scaled="0"/>
              </a:gradFill>
              <a:latin typeface="楷体" pitchFamily="49" charset="-122"/>
              <a:ea typeface="楷体" pitchFamily="49" charset="-122"/>
            </a:endParaRPr>
          </a:p>
          <a:p>
            <a:pPr marL="215478" indent="-215478">
              <a:lnSpc>
                <a:spcPct val="90000"/>
              </a:lnSpc>
              <a:spcBef>
                <a:spcPct val="20000"/>
              </a:spcBef>
              <a:buSzPct val="90000"/>
              <a:buBlip>
                <a:blip r:embed="rId3"/>
              </a:buBlip>
            </a:pPr>
            <a:r>
              <a:rPr lang="zh-CN" altLang="en-US" sz="1800" b="1" spc="-23" dirty="0">
                <a:gradFill>
                  <a:gsLst>
                    <a:gs pos="0">
                      <a:srgbClr val="FFFFFF"/>
                    </a:gs>
                    <a:gs pos="86000">
                      <a:srgbClr val="FFFFFF"/>
                    </a:gs>
                  </a:gsLst>
                  <a:lin ang="5400000" scaled="0"/>
                </a:gradFill>
                <a:latin typeface="楷体" pitchFamily="49" charset="-122"/>
                <a:ea typeface="楷体" pitchFamily="49" charset="-122"/>
              </a:rPr>
              <a:t>原型系统的内部结构并不重要</a:t>
            </a:r>
            <a:endParaRPr lang="en-US" altLang="zh-CN" sz="1800" b="1" spc="-23" dirty="0">
              <a:gradFill>
                <a:gsLst>
                  <a:gs pos="0">
                    <a:srgbClr val="FFFFFF"/>
                  </a:gs>
                  <a:gs pos="86000">
                    <a:srgbClr val="FFFFFF"/>
                  </a:gs>
                </a:gsLst>
                <a:lin ang="5400000" scaled="0"/>
              </a:gradFill>
              <a:latin typeface="楷体" pitchFamily="49" charset="-122"/>
              <a:ea typeface="楷体" pitchFamily="49" charset="-122"/>
            </a:endParaRPr>
          </a:p>
          <a:p>
            <a:pPr marL="215478" indent="-215478">
              <a:lnSpc>
                <a:spcPct val="90000"/>
              </a:lnSpc>
              <a:spcBef>
                <a:spcPct val="20000"/>
              </a:spcBef>
              <a:buSzPct val="90000"/>
              <a:buBlip>
                <a:blip r:embed="rId3"/>
              </a:buBlip>
            </a:pPr>
            <a:r>
              <a:rPr lang="zh-CN" altLang="en-US" sz="1800" b="1" spc="-23" dirty="0">
                <a:gradFill>
                  <a:gsLst>
                    <a:gs pos="0">
                      <a:srgbClr val="FFFFFF"/>
                    </a:gs>
                    <a:gs pos="86000">
                      <a:srgbClr val="FFFFFF"/>
                    </a:gs>
                  </a:gsLst>
                  <a:lin ang="5400000" scaled="0"/>
                </a:gradFill>
                <a:latin typeface="楷体" pitchFamily="49" charset="-122"/>
                <a:ea typeface="楷体" pitchFamily="49" charset="-122"/>
              </a:rPr>
              <a:t>利用软件工具生成的可用到最终软件产品中</a:t>
            </a:r>
            <a:endParaRPr lang="en-US" altLang="en-US" sz="1800" b="1" spc="-23" dirty="0">
              <a:gradFill>
                <a:gsLst>
                  <a:gs pos="0">
                    <a:srgbClr val="FFFFFF"/>
                  </a:gs>
                  <a:gs pos="86000">
                    <a:srgbClr val="FFFFFF"/>
                  </a:gs>
                </a:gsLst>
                <a:lin ang="5400000" scaled="0"/>
              </a:gradFill>
              <a:latin typeface="楷体" pitchFamily="49" charset="-122"/>
              <a:ea typeface="楷体" pitchFamily="49" charset="-122"/>
            </a:endParaRPr>
          </a:p>
        </p:txBody>
      </p:sp>
      <p:sp>
        <p:nvSpPr>
          <p:cNvPr id="17" name="Rectangle 16"/>
          <p:cNvSpPr/>
          <p:nvPr/>
        </p:nvSpPr>
        <p:spPr bwMode="auto">
          <a:xfrm>
            <a:off x="379955" y="2928940"/>
            <a:ext cx="2698583" cy="112730"/>
          </a:xfrm>
          <a:prstGeom prst="rect">
            <a:avLst/>
          </a:prstGeom>
          <a:solidFill>
            <a:schemeClr val="accent4"/>
          </a:solidFill>
        </p:spPr>
        <p:txBody>
          <a:bodyPr vert="horz" wrap="square" lIns="68571" tIns="68571" rIns="68571" bIns="68571" rtlCol="0" anchor="ctr" anchorCtr="0">
            <a:noAutofit/>
          </a:bodyPr>
          <a:lstStyle/>
          <a:p>
            <a:pPr>
              <a:lnSpc>
                <a:spcPct val="90000"/>
              </a:lnSpc>
              <a:spcBef>
                <a:spcPct val="20000"/>
              </a:spcBef>
              <a:buSzPct val="90000"/>
            </a:pPr>
            <a:endParaRPr lang="en-US" sz="1800" spc="-53" dirty="0">
              <a:gradFill>
                <a:gsLst>
                  <a:gs pos="0">
                    <a:srgbClr val="FFFFFF"/>
                  </a:gs>
                  <a:gs pos="86000">
                    <a:srgbClr val="FFFFFF"/>
                  </a:gs>
                </a:gsLst>
                <a:lin ang="5400000" scaled="0"/>
              </a:gradFill>
            </a:endParaRPr>
          </a:p>
        </p:txBody>
      </p:sp>
      <p:sp>
        <p:nvSpPr>
          <p:cNvPr id="18" name="Content Placeholder 5"/>
          <p:cNvSpPr txBox="1">
            <a:spLocks/>
          </p:cNvSpPr>
          <p:nvPr/>
        </p:nvSpPr>
        <p:spPr>
          <a:xfrm>
            <a:off x="3842412" y="1371601"/>
            <a:ext cx="2381595" cy="685800"/>
          </a:xfrm>
          <a:prstGeom prst="rect">
            <a:avLst/>
          </a:prstGeom>
          <a:solidFill>
            <a:schemeClr val="accent1"/>
          </a:solidFill>
        </p:spPr>
        <p:txBody>
          <a:bodyPr vert="horz" wrap="square" lIns="68571" tIns="68571" rIns="0"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原型类型</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19" name="Content Placeholder 5"/>
          <p:cNvSpPr txBox="1">
            <a:spLocks/>
          </p:cNvSpPr>
          <p:nvPr/>
        </p:nvSpPr>
        <p:spPr>
          <a:xfrm>
            <a:off x="3842413" y="2171702"/>
            <a:ext cx="2381595" cy="685800"/>
          </a:xfrm>
          <a:prstGeom prst="rect">
            <a:avLst/>
          </a:prstGeom>
          <a:solidFill>
            <a:schemeClr val="accent2"/>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探索型</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21" name="Content Placeholder 5"/>
          <p:cNvSpPr txBox="1">
            <a:spLocks/>
          </p:cNvSpPr>
          <p:nvPr/>
        </p:nvSpPr>
        <p:spPr>
          <a:xfrm>
            <a:off x="3857620" y="3809845"/>
            <a:ext cx="2381595" cy="685800"/>
          </a:xfrm>
          <a:prstGeom prst="rect">
            <a:avLst/>
          </a:prstGeom>
          <a:solidFill>
            <a:schemeClr val="accent6"/>
          </a:solidFill>
        </p:spPr>
        <p:txBody>
          <a:bodyPr vert="horz" wrap="square" lIns="68571" tIns="68571" rIns="0"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演化型</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22" name="Content Placeholder 5"/>
          <p:cNvSpPr txBox="1">
            <a:spLocks/>
          </p:cNvSpPr>
          <p:nvPr/>
        </p:nvSpPr>
        <p:spPr>
          <a:xfrm>
            <a:off x="6288348" y="2171702"/>
            <a:ext cx="2381595" cy="1471618"/>
          </a:xfrm>
          <a:prstGeom prst="rect">
            <a:avLst/>
          </a:prstGeom>
          <a:solidFill>
            <a:schemeClr val="accent4"/>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废弃策略</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23" name="Content Placeholder 5"/>
          <p:cNvSpPr txBox="1">
            <a:spLocks/>
          </p:cNvSpPr>
          <p:nvPr/>
        </p:nvSpPr>
        <p:spPr>
          <a:xfrm>
            <a:off x="3842413" y="2971802"/>
            <a:ext cx="2381595" cy="685800"/>
          </a:xfrm>
          <a:prstGeom prst="rect">
            <a:avLst/>
          </a:prstGeom>
          <a:solidFill>
            <a:schemeClr val="accent3"/>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实验型</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25" name="Content Placeholder 5"/>
          <p:cNvSpPr txBox="1">
            <a:spLocks/>
          </p:cNvSpPr>
          <p:nvPr/>
        </p:nvSpPr>
        <p:spPr>
          <a:xfrm>
            <a:off x="6288348" y="3786196"/>
            <a:ext cx="2381595" cy="714380"/>
          </a:xfrm>
          <a:prstGeom prst="rect">
            <a:avLst/>
          </a:prstGeom>
          <a:solidFill>
            <a:schemeClr val="accent5">
              <a:lumMod val="75000"/>
            </a:schemeClr>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追加策略</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15" name="Rectangle 14"/>
          <p:cNvSpPr/>
          <p:nvPr/>
        </p:nvSpPr>
        <p:spPr bwMode="auto">
          <a:xfrm>
            <a:off x="271533" y="850113"/>
            <a:ext cx="3301272" cy="4136231"/>
          </a:xfrm>
          <a:prstGeom prst="rect">
            <a:avLst/>
          </a:prstGeom>
          <a:noFill/>
          <a:ln w="38100">
            <a:solidFill>
              <a:srgbClr val="92D050"/>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alpha val="98824"/>
                </a:srgbClr>
              </a:solidFill>
              <a:ea typeface="Segoe UI" pitchFamily="34" charset="0"/>
              <a:cs typeface="Segoe UI" pitchFamily="34" charset="0"/>
            </a:endParaRPr>
          </a:p>
        </p:txBody>
      </p:sp>
      <p:sp>
        <p:nvSpPr>
          <p:cNvPr id="29" name="Content Placeholder 5"/>
          <p:cNvSpPr txBox="1">
            <a:spLocks/>
          </p:cNvSpPr>
          <p:nvPr/>
        </p:nvSpPr>
        <p:spPr>
          <a:xfrm>
            <a:off x="6286512" y="1357304"/>
            <a:ext cx="2381595" cy="685800"/>
          </a:xfrm>
          <a:prstGeom prst="rect">
            <a:avLst/>
          </a:prstGeom>
          <a:solidFill>
            <a:schemeClr val="accent1"/>
          </a:solidFill>
        </p:spPr>
        <p:txBody>
          <a:bodyPr vert="horz" wrap="square" lIns="68571" tIns="68571" rIns="0"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使用策略</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3210113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animEffect transition="in" filter="wipe(up)">
                                      <p:cBhvr>
                                        <p:cTn id="15" dur="500"/>
                                        <p:tgtEl>
                                          <p:spTgt spid="14">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14">
                                            <p:txEl>
                                              <p:pRg st="1" end="1"/>
                                            </p:txEl>
                                          </p:spTgt>
                                        </p:tgtEl>
                                        <p:attrNameLst>
                                          <p:attrName>style.visibility</p:attrName>
                                        </p:attrNameLst>
                                      </p:cBhvr>
                                      <p:to>
                                        <p:strVal val="visible"/>
                                      </p:to>
                                    </p:set>
                                    <p:animEffect transition="in" filter="wipe(up)">
                                      <p:cBhvr>
                                        <p:cTn id="20" dur="500"/>
                                        <p:tgtEl>
                                          <p:spTgt spid="14">
                                            <p:txEl>
                                              <p:pRg st="1" end="1"/>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4">
                                            <p:txEl>
                                              <p:pRg st="2" end="2"/>
                                            </p:txEl>
                                          </p:spTgt>
                                        </p:tgtEl>
                                        <p:attrNameLst>
                                          <p:attrName>style.visibility</p:attrName>
                                        </p:attrNameLst>
                                      </p:cBhvr>
                                      <p:to>
                                        <p:strVal val="visible"/>
                                      </p:to>
                                    </p:set>
                                    <p:animEffect transition="in" filter="wipe(up)">
                                      <p:cBhvr>
                                        <p:cTn id="25" dur="500"/>
                                        <p:tgtEl>
                                          <p:spTgt spid="1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slide(fromTop)">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nodeType="clickEffect">
                                  <p:stCondLst>
                                    <p:cond delay="0"/>
                                  </p:stCondLst>
                                  <p:childTnLst>
                                    <p:set>
                                      <p:cBhvr>
                                        <p:cTn id="34" dur="1" fill="hold">
                                          <p:stCondLst>
                                            <p:cond delay="0"/>
                                          </p:stCondLst>
                                        </p:cTn>
                                        <p:tgtEl>
                                          <p:spTgt spid="16">
                                            <p:txEl>
                                              <p:pRg st="0" end="0"/>
                                            </p:txEl>
                                          </p:spTgt>
                                        </p:tgtEl>
                                        <p:attrNameLst>
                                          <p:attrName>style.visibility</p:attrName>
                                        </p:attrNameLst>
                                      </p:cBhvr>
                                      <p:to>
                                        <p:strVal val="visible"/>
                                      </p:to>
                                    </p:set>
                                    <p:animEffect transition="in" filter="wipe(up)">
                                      <p:cBhvr>
                                        <p:cTn id="35" dur="500"/>
                                        <p:tgtEl>
                                          <p:spTgt spid="16">
                                            <p:txEl>
                                              <p:pRg st="0" end="0"/>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nodeType="clickEffect">
                                  <p:stCondLst>
                                    <p:cond delay="0"/>
                                  </p:stCondLst>
                                  <p:childTnLst>
                                    <p:set>
                                      <p:cBhvr>
                                        <p:cTn id="39" dur="1" fill="hold">
                                          <p:stCondLst>
                                            <p:cond delay="0"/>
                                          </p:stCondLst>
                                        </p:cTn>
                                        <p:tgtEl>
                                          <p:spTgt spid="16">
                                            <p:txEl>
                                              <p:pRg st="1" end="1"/>
                                            </p:txEl>
                                          </p:spTgt>
                                        </p:tgtEl>
                                        <p:attrNameLst>
                                          <p:attrName>style.visibility</p:attrName>
                                        </p:attrNameLst>
                                      </p:cBhvr>
                                      <p:to>
                                        <p:strVal val="visible"/>
                                      </p:to>
                                    </p:set>
                                    <p:animEffect transition="in" filter="wipe(up)">
                                      <p:cBhvr>
                                        <p:cTn id="40" dur="500"/>
                                        <p:tgtEl>
                                          <p:spTgt spid="16">
                                            <p:txEl>
                                              <p:pRg st="1" end="1"/>
                                            </p:txEl>
                                          </p:spTgt>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6">
                                            <p:txEl>
                                              <p:pRg st="2" end="2"/>
                                            </p:txEl>
                                          </p:spTgt>
                                        </p:tgtEl>
                                        <p:attrNameLst>
                                          <p:attrName>style.visibility</p:attrName>
                                        </p:attrNameLst>
                                      </p:cBhvr>
                                      <p:to>
                                        <p:strVal val="visible"/>
                                      </p:to>
                                    </p:set>
                                    <p:animEffect transition="in" filter="wipe(up)">
                                      <p:cBhvr>
                                        <p:cTn id="45" dur="500"/>
                                        <p:tgtEl>
                                          <p:spTgt spid="16">
                                            <p:txEl>
                                              <p:pRg st="2" end="2"/>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8"/>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2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2" presetClass="entr" presetSubtype="1" fill="hold" grpId="0" nodeType="clickEffect">
                                  <p:stCondLst>
                                    <p:cond delay="0"/>
                                  </p:stCondLst>
                                  <p:childTnLst>
                                    <p:set>
                                      <p:cBhvr>
                                        <p:cTn id="57" dur="1" fill="hold">
                                          <p:stCondLst>
                                            <p:cond delay="0"/>
                                          </p:stCondLst>
                                        </p:cTn>
                                        <p:tgtEl>
                                          <p:spTgt spid="19"/>
                                        </p:tgtEl>
                                        <p:attrNameLst>
                                          <p:attrName>style.visibility</p:attrName>
                                        </p:attrNameLst>
                                      </p:cBhvr>
                                      <p:to>
                                        <p:strVal val="visible"/>
                                      </p:to>
                                    </p:set>
                                    <p:animEffect transition="in" filter="slide(fromTop)">
                                      <p:cBhvr>
                                        <p:cTn id="58" dur="500"/>
                                        <p:tgtEl>
                                          <p:spTgt spid="19"/>
                                        </p:tgtEl>
                                      </p:cBhvr>
                                    </p:animEffect>
                                  </p:childTnLst>
                                </p:cTn>
                              </p:par>
                            </p:childTnLst>
                          </p:cTn>
                        </p:par>
                      </p:childTnLst>
                    </p:cTn>
                  </p:par>
                  <p:par>
                    <p:cTn id="59" fill="hold">
                      <p:stCondLst>
                        <p:cond delay="indefinite"/>
                      </p:stCondLst>
                      <p:childTnLst>
                        <p:par>
                          <p:cTn id="60" fill="hold">
                            <p:stCondLst>
                              <p:cond delay="0"/>
                            </p:stCondLst>
                            <p:childTnLst>
                              <p:par>
                                <p:cTn id="61" presetID="12" presetClass="entr" presetSubtype="1" fill="hold" grpId="0" nodeType="click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slide(fromTop)">
                                      <p:cBhvr>
                                        <p:cTn id="63" dur="500"/>
                                        <p:tgtEl>
                                          <p:spTgt spid="23"/>
                                        </p:tgtEl>
                                      </p:cBhvr>
                                    </p:animEffect>
                                  </p:childTnLst>
                                </p:cTn>
                              </p:par>
                            </p:childTnLst>
                          </p:cTn>
                        </p:par>
                      </p:childTnLst>
                    </p:cTn>
                  </p:par>
                  <p:par>
                    <p:cTn id="64" fill="hold">
                      <p:stCondLst>
                        <p:cond delay="indefinite"/>
                      </p:stCondLst>
                      <p:childTnLst>
                        <p:par>
                          <p:cTn id="65" fill="hold">
                            <p:stCondLst>
                              <p:cond delay="0"/>
                            </p:stCondLst>
                            <p:childTnLst>
                              <p:par>
                                <p:cTn id="66" presetID="12" presetClass="entr" presetSubtype="1" fill="hold" grpId="0" nodeType="clickEffect">
                                  <p:stCondLst>
                                    <p:cond delay="0"/>
                                  </p:stCondLst>
                                  <p:childTnLst>
                                    <p:set>
                                      <p:cBhvr>
                                        <p:cTn id="67" dur="1" fill="hold">
                                          <p:stCondLst>
                                            <p:cond delay="0"/>
                                          </p:stCondLst>
                                        </p:cTn>
                                        <p:tgtEl>
                                          <p:spTgt spid="21"/>
                                        </p:tgtEl>
                                        <p:attrNameLst>
                                          <p:attrName>style.visibility</p:attrName>
                                        </p:attrNameLst>
                                      </p:cBhvr>
                                      <p:to>
                                        <p:strVal val="visible"/>
                                      </p:to>
                                    </p:set>
                                    <p:animEffect transition="in" filter="slide(fromTop)">
                                      <p:cBhvr>
                                        <p:cTn id="68" dur="500"/>
                                        <p:tgtEl>
                                          <p:spTgt spid="21"/>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8" fill="hold" grpId="0" nodeType="click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slide(fromLeft)">
                                      <p:cBhvr>
                                        <p:cTn id="73" dur="500"/>
                                        <p:tgtEl>
                                          <p:spTgt spid="22"/>
                                        </p:tgtEl>
                                      </p:cBhvr>
                                    </p:animEffect>
                                  </p:childTnLst>
                                </p:cTn>
                              </p:par>
                            </p:childTnLst>
                          </p:cTn>
                        </p:par>
                      </p:childTnLst>
                    </p:cTn>
                  </p:par>
                  <p:par>
                    <p:cTn id="74" fill="hold">
                      <p:stCondLst>
                        <p:cond delay="indefinite"/>
                      </p:stCondLst>
                      <p:childTnLst>
                        <p:par>
                          <p:cTn id="75" fill="hold">
                            <p:stCondLst>
                              <p:cond delay="0"/>
                            </p:stCondLst>
                            <p:childTnLst>
                              <p:par>
                                <p:cTn id="76" presetID="12" presetClass="entr" presetSubtype="8" fill="hold" grpId="0" nodeType="clickEffect">
                                  <p:stCondLst>
                                    <p:cond delay="0"/>
                                  </p:stCondLst>
                                  <p:childTnLst>
                                    <p:set>
                                      <p:cBhvr>
                                        <p:cTn id="77" dur="1" fill="hold">
                                          <p:stCondLst>
                                            <p:cond delay="0"/>
                                          </p:stCondLst>
                                        </p:cTn>
                                        <p:tgtEl>
                                          <p:spTgt spid="25"/>
                                        </p:tgtEl>
                                        <p:attrNameLst>
                                          <p:attrName>style.visibility</p:attrName>
                                        </p:attrNameLst>
                                      </p:cBhvr>
                                      <p:to>
                                        <p:strVal val="visible"/>
                                      </p:to>
                                    </p:set>
                                    <p:animEffect transition="in" filter="slide(fromLeft)">
                                      <p:cBhvr>
                                        <p:cTn id="7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8" grpId="0" animBg="1"/>
      <p:bldP spid="19" grpId="0" animBg="1"/>
      <p:bldP spid="21" grpId="0" animBg="1"/>
      <p:bldP spid="22" grpId="0" animBg="1"/>
      <p:bldP spid="23" grpId="0" animBg="1"/>
      <p:bldP spid="25" grpId="0" animBg="1"/>
      <p:bldP spid="15" grpId="0" animBg="1"/>
      <p:bldP spid="29"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1.5.2</a:t>
            </a:r>
            <a:r>
              <a:rPr lang="zh-CN" altLang="en-US" b="1" dirty="0">
                <a:latin typeface="楷体" pitchFamily="49" charset="-122"/>
                <a:ea typeface="楷体" pitchFamily="49" charset="-122"/>
              </a:rPr>
              <a:t>快速原型模型</a:t>
            </a:r>
            <a:endParaRPr lang="zh-CN" altLang="en-US" dirty="0"/>
          </a:p>
        </p:txBody>
      </p:sp>
      <p:grpSp>
        <p:nvGrpSpPr>
          <p:cNvPr id="3" name="Group 12"/>
          <p:cNvGrpSpPr/>
          <p:nvPr/>
        </p:nvGrpSpPr>
        <p:grpSpPr>
          <a:xfrm>
            <a:off x="357158" y="983791"/>
            <a:ext cx="2753804" cy="1604395"/>
            <a:chOff x="519112" y="1311721"/>
            <a:chExt cx="4397695" cy="2161934"/>
          </a:xfrm>
        </p:grpSpPr>
        <p:sp>
          <p:nvSpPr>
            <p:cNvPr id="4" name="Rounded Rectangle 18"/>
            <p:cNvSpPr/>
            <p:nvPr/>
          </p:nvSpPr>
          <p:spPr bwMode="auto">
            <a:xfrm>
              <a:off x="519112" y="1311721"/>
              <a:ext cx="4397695" cy="2139787"/>
            </a:xfrm>
            <a:prstGeom prst="roundRect">
              <a:avLst>
                <a:gd name="adj" fmla="val 0"/>
              </a:avLst>
            </a:prstGeom>
            <a:solidFill>
              <a:schemeClr val="accent4"/>
            </a:solidFill>
            <a:ln w="9525" cap="flat" cmpd="sng" algn="ctr">
              <a:noFill/>
              <a:prstDash val="solid"/>
            </a:ln>
            <a:effectLst/>
          </p:spPr>
          <p:txBody>
            <a:bodyPr rtlCol="0" anchor="t" anchorCtr="0"/>
            <a:lstStyle/>
            <a:p>
              <a:pPr algn="ctr" defTabSz="914248"/>
              <a:r>
                <a:rPr lang="en-US" sz="2000" b="1" dirty="0">
                  <a:solidFill>
                    <a:srgbClr val="FFFFFF">
                      <a:alpha val="99000"/>
                    </a:srgbClr>
                  </a:solidFill>
                  <a:latin typeface="楷体" pitchFamily="49" charset="-122"/>
                  <a:ea typeface="楷体" pitchFamily="49" charset="-122"/>
                  <a:cs typeface="Segoe UI" pitchFamily="34" charset="0"/>
                </a:rPr>
                <a:t> </a:t>
              </a:r>
            </a:p>
          </p:txBody>
        </p:sp>
        <p:sp>
          <p:nvSpPr>
            <p:cNvPr id="5" name="Rectangle 19"/>
            <p:cNvSpPr/>
            <p:nvPr/>
          </p:nvSpPr>
          <p:spPr>
            <a:xfrm>
              <a:off x="636568" y="2975977"/>
              <a:ext cx="3440131" cy="497678"/>
            </a:xfrm>
            <a:prstGeom prst="rect">
              <a:avLst/>
            </a:prstGeom>
          </p:spPr>
          <p:txBody>
            <a:bodyPr wrap="square">
              <a:spAutoFit/>
            </a:bodyPr>
            <a:lstStyle/>
            <a:p>
              <a:pPr defTabSz="685805">
                <a:lnSpc>
                  <a:spcPct val="90000"/>
                </a:lnSpc>
                <a:defRPr/>
              </a:pPr>
              <a:r>
                <a:rPr lang="zh-CN" altLang="en-US" sz="2000" b="1" kern="0" dirty="0">
                  <a:gradFill>
                    <a:gsLst>
                      <a:gs pos="0">
                        <a:srgbClr val="FFFFFF"/>
                      </a:gs>
                      <a:gs pos="100000">
                        <a:srgbClr val="FFFFFF"/>
                      </a:gs>
                    </a:gsLst>
                    <a:lin ang="5400000" scaled="0"/>
                  </a:gradFill>
                  <a:latin typeface="楷体" pitchFamily="49" charset="-122"/>
                  <a:ea typeface="楷体" pitchFamily="49" charset="-122"/>
                </a:rPr>
                <a:t>探索型</a:t>
              </a:r>
              <a:endParaRPr lang="en-US" sz="2000" b="1" kern="0" dirty="0">
                <a:gradFill>
                  <a:gsLst>
                    <a:gs pos="0">
                      <a:srgbClr val="FFFFFF"/>
                    </a:gs>
                    <a:gs pos="100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039920" y="1000114"/>
            <a:ext cx="2643206" cy="1607918"/>
            <a:chOff x="9561881" y="1311721"/>
            <a:chExt cx="2138114" cy="4498298"/>
          </a:xfrm>
        </p:grpSpPr>
        <p:sp>
          <p:nvSpPr>
            <p:cNvPr id="8" name="Rounded Rectangle 26"/>
            <p:cNvSpPr/>
            <p:nvPr/>
          </p:nvSpPr>
          <p:spPr bwMode="auto">
            <a:xfrm>
              <a:off x="9561881" y="1311721"/>
              <a:ext cx="2138114" cy="4396797"/>
            </a:xfrm>
            <a:prstGeom prst="roundRect">
              <a:avLst>
                <a:gd name="adj" fmla="val 0"/>
              </a:avLst>
            </a:prstGeom>
            <a:solidFill>
              <a:schemeClr val="accent4"/>
            </a:solidFill>
            <a:ln w="9525" cap="flat" cmpd="sng" algn="ctr">
              <a:noFill/>
              <a:prstDash val="solid"/>
            </a:ln>
            <a:effectLst/>
          </p:spPr>
          <p:txBody>
            <a:bodyPr rtlCol="0" anchor="t" anchorCtr="0"/>
            <a:lstStyle/>
            <a:p>
              <a:pPr algn="ctr" defTabSz="914248"/>
              <a:r>
                <a:rPr lang="en-US" sz="2000" b="1" dirty="0">
                  <a:solidFill>
                    <a:srgbClr val="FFFFFF">
                      <a:alpha val="99000"/>
                    </a:srgbClr>
                  </a:solidFill>
                  <a:latin typeface="楷体" pitchFamily="49" charset="-122"/>
                  <a:ea typeface="楷体" pitchFamily="49" charset="-122"/>
                  <a:cs typeface="Segoe UI" pitchFamily="34" charset="0"/>
                </a:rPr>
                <a:t> </a:t>
              </a:r>
            </a:p>
          </p:txBody>
        </p:sp>
        <p:sp>
          <p:nvSpPr>
            <p:cNvPr id="9" name="Rectangle 27"/>
            <p:cNvSpPr/>
            <p:nvPr/>
          </p:nvSpPr>
          <p:spPr>
            <a:xfrm>
              <a:off x="9676181" y="4776779"/>
              <a:ext cx="1926550" cy="1033240"/>
            </a:xfrm>
            <a:prstGeom prst="rect">
              <a:avLst/>
            </a:prstGeom>
          </p:spPr>
          <p:txBody>
            <a:bodyPr wrap="square">
              <a:spAutoFit/>
            </a:bodyPr>
            <a:lstStyle/>
            <a:p>
              <a:pPr defTabSz="685805">
                <a:lnSpc>
                  <a:spcPct val="90000"/>
                </a:lnSpc>
                <a:defRPr/>
              </a:pPr>
              <a:r>
                <a:rPr lang="zh-CN" altLang="en-US" sz="2000" b="1" kern="0" dirty="0">
                  <a:gradFill>
                    <a:gsLst>
                      <a:gs pos="0">
                        <a:srgbClr val="FFFFFF"/>
                      </a:gs>
                      <a:gs pos="100000">
                        <a:srgbClr val="FFFFFF"/>
                      </a:gs>
                    </a:gsLst>
                    <a:lin ang="5400000" scaled="0"/>
                  </a:gradFill>
                  <a:latin typeface="楷体" pitchFamily="49" charset="-122"/>
                  <a:ea typeface="楷体" pitchFamily="49" charset="-122"/>
                </a:rPr>
                <a:t>演化型</a:t>
              </a:r>
              <a:endParaRPr lang="en-US" sz="2000" b="1" kern="0" dirty="0">
                <a:gradFill>
                  <a:gsLst>
                    <a:gs pos="0">
                      <a:srgbClr val="FFFFFF"/>
                    </a:gs>
                    <a:gs pos="100000">
                      <a:srgbClr val="FFFFFF"/>
                    </a:gs>
                  </a:gsLst>
                  <a:lin ang="5400000" scaled="0"/>
                </a:gradFill>
                <a:latin typeface="楷体" pitchFamily="49" charset="-122"/>
                <a:ea typeface="楷体" pitchFamily="49" charset="-122"/>
              </a:endParaRPr>
            </a:p>
          </p:txBody>
        </p:sp>
      </p:grpSp>
      <p:grpSp>
        <p:nvGrpSpPr>
          <p:cNvPr id="11" name="Group 15"/>
          <p:cNvGrpSpPr/>
          <p:nvPr/>
        </p:nvGrpSpPr>
        <p:grpSpPr>
          <a:xfrm>
            <a:off x="6000760" y="2675210"/>
            <a:ext cx="2714644" cy="1511229"/>
            <a:chOff x="5036433" y="3568732"/>
            <a:chExt cx="4397695" cy="2202537"/>
          </a:xfrm>
        </p:grpSpPr>
        <p:sp>
          <p:nvSpPr>
            <p:cNvPr id="12" name="Rounded Rectangle 66"/>
            <p:cNvSpPr/>
            <p:nvPr/>
          </p:nvSpPr>
          <p:spPr bwMode="auto">
            <a:xfrm>
              <a:off x="5036433" y="3568732"/>
              <a:ext cx="4397695" cy="2139788"/>
            </a:xfrm>
            <a:prstGeom prst="roundRect">
              <a:avLst>
                <a:gd name="adj" fmla="val 0"/>
              </a:avLst>
            </a:prstGeom>
            <a:solidFill>
              <a:schemeClr val="accent4"/>
            </a:solidFill>
            <a:ln w="9525" cap="flat" cmpd="sng" algn="ctr">
              <a:noFill/>
              <a:prstDash val="solid"/>
            </a:ln>
            <a:effectLst/>
          </p:spPr>
          <p:txBody>
            <a:bodyPr rtlCol="0" anchor="t" anchorCtr="0"/>
            <a:lstStyle/>
            <a:p>
              <a:pPr algn="ctr" defTabSz="914248"/>
              <a:r>
                <a:rPr lang="en-US" sz="1800" dirty="0">
                  <a:solidFill>
                    <a:srgbClr val="FFFFFF">
                      <a:alpha val="99000"/>
                    </a:srgbClr>
                  </a:solidFill>
                  <a:ea typeface="Segoe UI" pitchFamily="34" charset="0"/>
                  <a:cs typeface="Segoe UI" pitchFamily="34" charset="0"/>
                </a:rPr>
                <a:t> </a:t>
              </a:r>
            </a:p>
          </p:txBody>
        </p:sp>
        <p:sp>
          <p:nvSpPr>
            <p:cNvPr id="13" name="Rectangle 67"/>
            <p:cNvSpPr/>
            <p:nvPr/>
          </p:nvSpPr>
          <p:spPr>
            <a:xfrm>
              <a:off x="5150733" y="5232987"/>
              <a:ext cx="2964567" cy="538282"/>
            </a:xfrm>
            <a:prstGeom prst="rect">
              <a:avLst/>
            </a:prstGeom>
          </p:spPr>
          <p:txBody>
            <a:bodyPr wrap="square">
              <a:spAutoFit/>
            </a:bodyPr>
            <a:lstStyle/>
            <a:p>
              <a:pPr defTabSz="685805">
                <a:lnSpc>
                  <a:spcPct val="90000"/>
                </a:lnSpc>
                <a:defRPr/>
              </a:pPr>
              <a:r>
                <a:rPr lang="zh-CN" altLang="en-US" sz="2000" b="1" kern="0" dirty="0">
                  <a:gradFill>
                    <a:gsLst>
                      <a:gs pos="0">
                        <a:srgbClr val="FFFFFF"/>
                      </a:gs>
                      <a:gs pos="100000">
                        <a:srgbClr val="FFFFFF"/>
                      </a:gs>
                    </a:gsLst>
                    <a:lin ang="5400000" scaled="0"/>
                  </a:gradFill>
                  <a:latin typeface="楷体" pitchFamily="49" charset="-122"/>
                  <a:ea typeface="楷体" pitchFamily="49" charset="-122"/>
                </a:rPr>
                <a:t>追加策略</a:t>
              </a:r>
              <a:endParaRPr lang="en-US" altLang="en-US" sz="2000" b="1" kern="0" dirty="0">
                <a:gradFill>
                  <a:gsLst>
                    <a:gs pos="0">
                      <a:srgbClr val="FFFFFF"/>
                    </a:gs>
                    <a:gs pos="100000">
                      <a:srgbClr val="FFFFFF"/>
                    </a:gs>
                  </a:gsLst>
                  <a:lin ang="5400000" scaled="0"/>
                </a:gradFill>
                <a:latin typeface="楷体" pitchFamily="49" charset="-122"/>
                <a:ea typeface="楷体" pitchFamily="49" charset="-122"/>
              </a:endParaRPr>
            </a:p>
          </p:txBody>
        </p:sp>
      </p:grpSp>
      <p:grpSp>
        <p:nvGrpSpPr>
          <p:cNvPr id="20" name="Group 16"/>
          <p:cNvGrpSpPr/>
          <p:nvPr/>
        </p:nvGrpSpPr>
        <p:grpSpPr>
          <a:xfrm>
            <a:off x="357158" y="2676550"/>
            <a:ext cx="5572164" cy="1510188"/>
            <a:chOff x="522268" y="3568731"/>
            <a:chExt cx="4397695" cy="2203028"/>
          </a:xfrm>
        </p:grpSpPr>
        <p:sp>
          <p:nvSpPr>
            <p:cNvPr id="21" name="Rounded Rectangle 69"/>
            <p:cNvSpPr/>
            <p:nvPr/>
          </p:nvSpPr>
          <p:spPr bwMode="auto">
            <a:xfrm>
              <a:off x="522268" y="3568731"/>
              <a:ext cx="4397695" cy="2139787"/>
            </a:xfrm>
            <a:prstGeom prst="roundRect">
              <a:avLst>
                <a:gd name="adj" fmla="val 0"/>
              </a:avLst>
            </a:prstGeom>
            <a:solidFill>
              <a:schemeClr val="accent4"/>
            </a:solidFill>
            <a:ln w="9525" cap="flat" cmpd="sng" algn="ctr">
              <a:noFill/>
              <a:prstDash val="solid"/>
            </a:ln>
            <a:effectLst/>
          </p:spPr>
          <p:txBody>
            <a:bodyPr rtlCol="0" anchor="t" anchorCtr="0"/>
            <a:lstStyle/>
            <a:p>
              <a:pPr algn="ctr" defTabSz="914248"/>
              <a:r>
                <a:rPr lang="en-US" sz="1800" dirty="0">
                  <a:solidFill>
                    <a:srgbClr val="FFFFFF">
                      <a:alpha val="99000"/>
                    </a:srgbClr>
                  </a:solidFill>
                  <a:ea typeface="Segoe UI" pitchFamily="34" charset="0"/>
                  <a:cs typeface="Segoe UI" pitchFamily="34" charset="0"/>
                </a:rPr>
                <a:t> </a:t>
              </a:r>
            </a:p>
          </p:txBody>
        </p:sp>
        <p:sp>
          <p:nvSpPr>
            <p:cNvPr id="22" name="Rectangle 70"/>
            <p:cNvSpPr/>
            <p:nvPr/>
          </p:nvSpPr>
          <p:spPr>
            <a:xfrm>
              <a:off x="636567" y="5232986"/>
              <a:ext cx="3795734" cy="538773"/>
            </a:xfrm>
            <a:prstGeom prst="rect">
              <a:avLst/>
            </a:prstGeom>
          </p:spPr>
          <p:txBody>
            <a:bodyPr wrap="square">
              <a:spAutoFit/>
            </a:bodyPr>
            <a:lstStyle/>
            <a:p>
              <a:pPr defTabSz="685805">
                <a:lnSpc>
                  <a:spcPct val="90000"/>
                </a:lnSpc>
                <a:defRPr/>
              </a:pPr>
              <a:r>
                <a:rPr lang="zh-CN" altLang="en-US" sz="2000" b="1" kern="0" dirty="0">
                  <a:gradFill>
                    <a:gsLst>
                      <a:gs pos="0">
                        <a:srgbClr val="FFFFFF"/>
                      </a:gs>
                      <a:gs pos="100000">
                        <a:srgbClr val="FFFFFF"/>
                      </a:gs>
                    </a:gsLst>
                    <a:lin ang="5400000" scaled="0"/>
                  </a:gradFill>
                  <a:latin typeface="楷体" pitchFamily="49" charset="-122"/>
                  <a:ea typeface="楷体" pitchFamily="49" charset="-122"/>
                </a:rPr>
                <a:t>废弃策略</a:t>
              </a:r>
              <a:endParaRPr lang="en-US" altLang="en-US" sz="2000" b="1" kern="0" dirty="0">
                <a:gradFill>
                  <a:gsLst>
                    <a:gs pos="0">
                      <a:srgbClr val="FFFFFF"/>
                    </a:gs>
                    <a:gs pos="100000">
                      <a:srgbClr val="FFFFFF"/>
                    </a:gs>
                  </a:gsLst>
                  <a:lin ang="5400000" scaled="0"/>
                </a:gradFill>
                <a:latin typeface="楷体" pitchFamily="49" charset="-122"/>
                <a:ea typeface="楷体" pitchFamily="49" charset="-122"/>
              </a:endParaRPr>
            </a:p>
          </p:txBody>
        </p:sp>
      </p:grpSp>
      <p:grpSp>
        <p:nvGrpSpPr>
          <p:cNvPr id="24" name="Group 7"/>
          <p:cNvGrpSpPr/>
          <p:nvPr/>
        </p:nvGrpSpPr>
        <p:grpSpPr>
          <a:xfrm>
            <a:off x="3182400" y="1000114"/>
            <a:ext cx="2786082" cy="1591698"/>
            <a:chOff x="5036433" y="1311721"/>
            <a:chExt cx="4397695" cy="2167102"/>
          </a:xfrm>
        </p:grpSpPr>
        <p:sp>
          <p:nvSpPr>
            <p:cNvPr id="25" name="Rounded Rectangle 22"/>
            <p:cNvSpPr/>
            <p:nvPr/>
          </p:nvSpPr>
          <p:spPr bwMode="auto">
            <a:xfrm>
              <a:off x="5036433" y="1311721"/>
              <a:ext cx="4397695" cy="2139787"/>
            </a:xfrm>
            <a:prstGeom prst="roundRect">
              <a:avLst>
                <a:gd name="adj" fmla="val 0"/>
              </a:avLst>
            </a:prstGeom>
            <a:solidFill>
              <a:schemeClr val="accent4"/>
            </a:solidFill>
            <a:ln w="9525" cap="flat" cmpd="sng" algn="ctr">
              <a:noFill/>
              <a:prstDash val="solid"/>
            </a:ln>
            <a:effectLst/>
          </p:spPr>
          <p:txBody>
            <a:bodyPr rtlCol="0" anchor="t" anchorCtr="0"/>
            <a:lstStyle/>
            <a:p>
              <a:pPr algn="ctr" defTabSz="914248"/>
              <a:r>
                <a:rPr lang="en-US" sz="2000" b="1" dirty="0">
                  <a:solidFill>
                    <a:srgbClr val="FFFFFF">
                      <a:alpha val="99000"/>
                    </a:srgbClr>
                  </a:solidFill>
                  <a:latin typeface="楷体" pitchFamily="49" charset="-122"/>
                  <a:ea typeface="楷体" pitchFamily="49" charset="-122"/>
                  <a:cs typeface="Segoe UI" pitchFamily="34" charset="0"/>
                </a:rPr>
                <a:t> </a:t>
              </a:r>
            </a:p>
          </p:txBody>
        </p:sp>
        <p:sp>
          <p:nvSpPr>
            <p:cNvPr id="26" name="Rectangle 23"/>
            <p:cNvSpPr/>
            <p:nvPr/>
          </p:nvSpPr>
          <p:spPr>
            <a:xfrm>
              <a:off x="5150732" y="2975976"/>
              <a:ext cx="1926551" cy="502847"/>
            </a:xfrm>
            <a:prstGeom prst="rect">
              <a:avLst/>
            </a:prstGeom>
          </p:spPr>
          <p:txBody>
            <a:bodyPr wrap="square">
              <a:spAutoFit/>
            </a:bodyPr>
            <a:lstStyle/>
            <a:p>
              <a:pPr defTabSz="685805">
                <a:lnSpc>
                  <a:spcPct val="90000"/>
                </a:lnSpc>
                <a:defRPr/>
              </a:pPr>
              <a:r>
                <a:rPr lang="zh-CN" altLang="en-US" sz="2000" b="1" kern="0" dirty="0">
                  <a:gradFill>
                    <a:gsLst>
                      <a:gs pos="0">
                        <a:srgbClr val="FFFFFF"/>
                      </a:gs>
                      <a:gs pos="100000">
                        <a:srgbClr val="FFFFFF"/>
                      </a:gs>
                    </a:gsLst>
                    <a:lin ang="5400000" scaled="0"/>
                  </a:gradFill>
                  <a:latin typeface="楷体" pitchFamily="49" charset="-122"/>
                  <a:ea typeface="楷体" pitchFamily="49" charset="-122"/>
                </a:rPr>
                <a:t>实验型</a:t>
              </a:r>
              <a:endParaRPr lang="en-US" sz="2000" b="1" kern="0" dirty="0">
                <a:gradFill>
                  <a:gsLst>
                    <a:gs pos="0">
                      <a:srgbClr val="FFFFFF"/>
                    </a:gs>
                    <a:gs pos="100000">
                      <a:srgbClr val="FFFFFF"/>
                    </a:gs>
                  </a:gsLst>
                  <a:lin ang="5400000" scaled="0"/>
                </a:gradFill>
                <a:latin typeface="楷体" pitchFamily="49" charset="-122"/>
                <a:ea typeface="楷体" pitchFamily="49" charset="-122"/>
              </a:endParaRPr>
            </a:p>
          </p:txBody>
        </p:sp>
        <p:sp>
          <p:nvSpPr>
            <p:cNvPr id="28" name="Freeform 7" hidden="1"/>
            <p:cNvSpPr>
              <a:spLocks/>
            </p:cNvSpPr>
            <p:nvPr/>
          </p:nvSpPr>
          <p:spPr bwMode="auto">
            <a:xfrm>
              <a:off x="6853801" y="1727740"/>
              <a:ext cx="762957" cy="920951"/>
            </a:xfrm>
            <a:custGeom>
              <a:avLst/>
              <a:gdLst>
                <a:gd name="T0" fmla="*/ 0 w 565"/>
                <a:gd name="T1" fmla="*/ 9 h 682"/>
                <a:gd name="T2" fmla="*/ 7 w 565"/>
                <a:gd name="T3" fmla="*/ 538 h 682"/>
                <a:gd name="T4" fmla="*/ 73 w 565"/>
                <a:gd name="T5" fmla="*/ 595 h 682"/>
                <a:gd name="T6" fmla="*/ 123 w 565"/>
                <a:gd name="T7" fmla="*/ 630 h 682"/>
                <a:gd name="T8" fmla="*/ 137 w 565"/>
                <a:gd name="T9" fmla="*/ 670 h 682"/>
                <a:gd name="T10" fmla="*/ 549 w 565"/>
                <a:gd name="T11" fmla="*/ 682 h 682"/>
                <a:gd name="T12" fmla="*/ 565 w 565"/>
                <a:gd name="T13" fmla="*/ 659 h 682"/>
                <a:gd name="T14" fmla="*/ 553 w 565"/>
                <a:gd name="T15" fmla="*/ 292 h 682"/>
                <a:gd name="T16" fmla="*/ 260 w 565"/>
                <a:gd name="T17" fmla="*/ 0 h 682"/>
                <a:gd name="T18" fmla="*/ 0 w 565"/>
                <a:gd name="T19" fmla="*/ 9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5" h="682">
                  <a:moveTo>
                    <a:pt x="0" y="9"/>
                  </a:moveTo>
                  <a:lnTo>
                    <a:pt x="7" y="538"/>
                  </a:lnTo>
                  <a:lnTo>
                    <a:pt x="73" y="595"/>
                  </a:lnTo>
                  <a:lnTo>
                    <a:pt x="123" y="630"/>
                  </a:lnTo>
                  <a:lnTo>
                    <a:pt x="137" y="670"/>
                  </a:lnTo>
                  <a:lnTo>
                    <a:pt x="549" y="682"/>
                  </a:lnTo>
                  <a:lnTo>
                    <a:pt x="565" y="659"/>
                  </a:lnTo>
                  <a:lnTo>
                    <a:pt x="553" y="292"/>
                  </a:lnTo>
                  <a:lnTo>
                    <a:pt x="260" y="0"/>
                  </a:lnTo>
                  <a:lnTo>
                    <a:pt x="0" y="9"/>
                  </a:lnTo>
                  <a:close/>
                </a:path>
              </a:pathLst>
            </a:custGeom>
            <a:solidFill>
              <a:schemeClr val="accent4"/>
            </a:solidFill>
            <a:ln w="9525" cap="flat" cmpd="sng" algn="ctr">
              <a:noFill/>
              <a:prstDash val="solid"/>
            </a:ln>
            <a:effectLst/>
          </p:spPr>
          <p:txBody>
            <a:bodyPr rtlCol="0" anchor="t" anchorCtr="0"/>
            <a:lstStyle/>
            <a:p>
              <a:pPr algn="ctr" defTabSz="914248"/>
              <a:endParaRPr lang="en-US" sz="2000" b="1">
                <a:solidFill>
                  <a:srgbClr val="FFFFFF">
                    <a:alpha val="99000"/>
                  </a:srgbClr>
                </a:solidFill>
                <a:latin typeface="楷体" pitchFamily="49" charset="-122"/>
                <a:ea typeface="楷体" pitchFamily="49" charset="-122"/>
                <a:cs typeface="Segoe UI" pitchFamily="34" charset="0"/>
              </a:endParaRPr>
            </a:p>
          </p:txBody>
        </p:sp>
      </p:grpSp>
      <p:sp>
        <p:nvSpPr>
          <p:cNvPr id="35" name="矩形 34"/>
          <p:cNvSpPr/>
          <p:nvPr/>
        </p:nvSpPr>
        <p:spPr>
          <a:xfrm>
            <a:off x="396318" y="992231"/>
            <a:ext cx="2643206" cy="830997"/>
          </a:xfrm>
          <a:prstGeom prst="rect">
            <a:avLst/>
          </a:prstGeom>
        </p:spPr>
        <p:txBody>
          <a:bodyPr wrap="square">
            <a:spAutoFit/>
          </a:bodyPr>
          <a:lstStyle/>
          <a:p>
            <a:r>
              <a:rPr lang="zh-CN" altLang="en-US" sz="1600" b="1" dirty="0">
                <a:latin typeface="楷体" pitchFamily="49" charset="-122"/>
                <a:ea typeface="楷体" pitchFamily="49" charset="-122"/>
              </a:rPr>
              <a:t>目的是要弄清目标系统的要求，确定所希望的特性，并探讨多种方案的可行性</a:t>
            </a:r>
            <a:endParaRPr lang="zh-CN" altLang="en-US" sz="1600" dirty="0">
              <a:latin typeface="楷体" pitchFamily="49" charset="-122"/>
              <a:ea typeface="楷体" pitchFamily="49" charset="-122"/>
            </a:endParaRPr>
          </a:p>
        </p:txBody>
      </p:sp>
      <p:sp>
        <p:nvSpPr>
          <p:cNvPr id="36" name="矩形 35"/>
          <p:cNvSpPr/>
          <p:nvPr/>
        </p:nvSpPr>
        <p:spPr>
          <a:xfrm>
            <a:off x="3182400" y="992231"/>
            <a:ext cx="2786082" cy="1077218"/>
          </a:xfrm>
          <a:prstGeom prst="rect">
            <a:avLst/>
          </a:prstGeom>
        </p:spPr>
        <p:txBody>
          <a:bodyPr wrap="square">
            <a:spAutoFit/>
          </a:bodyPr>
          <a:lstStyle/>
          <a:p>
            <a:r>
              <a:rPr lang="zh-CN" altLang="en-US" sz="1600" b="1" dirty="0">
                <a:latin typeface="楷体" pitchFamily="49" charset="-122"/>
                <a:ea typeface="楷体" pitchFamily="49" charset="-122"/>
              </a:rPr>
              <a:t>目的是验证方案或算法的合理性，它是在大规模开发和实现前，用于考核方案是否合适，规格说明是否可靠</a:t>
            </a:r>
            <a:endParaRPr lang="zh-CN" altLang="en-US" sz="1600" dirty="0">
              <a:latin typeface="楷体" pitchFamily="49" charset="-122"/>
              <a:ea typeface="楷体" pitchFamily="49" charset="-122"/>
            </a:endParaRPr>
          </a:p>
        </p:txBody>
      </p:sp>
      <p:sp>
        <p:nvSpPr>
          <p:cNvPr id="37" name="矩形 36"/>
          <p:cNvSpPr/>
          <p:nvPr/>
        </p:nvSpPr>
        <p:spPr>
          <a:xfrm>
            <a:off x="6039920" y="992231"/>
            <a:ext cx="2643206" cy="1077218"/>
          </a:xfrm>
          <a:prstGeom prst="rect">
            <a:avLst/>
          </a:prstGeom>
        </p:spPr>
        <p:txBody>
          <a:bodyPr wrap="square">
            <a:spAutoFit/>
          </a:bodyPr>
          <a:lstStyle/>
          <a:p>
            <a:r>
              <a:rPr lang="zh-CN" altLang="en-US" sz="1600" b="1" dirty="0">
                <a:latin typeface="楷体" pitchFamily="49" charset="-122"/>
                <a:ea typeface="楷体" pitchFamily="49" charset="-122"/>
              </a:rPr>
              <a:t>目的是将原型作为目标系统的一部分，通过对原型的多次改进，逐步将原型演化成最终的目标系统</a:t>
            </a:r>
            <a:endParaRPr lang="zh-CN" altLang="en-US" sz="1600" dirty="0">
              <a:latin typeface="楷体" pitchFamily="49" charset="-122"/>
              <a:ea typeface="楷体" pitchFamily="49" charset="-122"/>
            </a:endParaRPr>
          </a:p>
        </p:txBody>
      </p:sp>
      <p:sp>
        <p:nvSpPr>
          <p:cNvPr id="38" name="矩形 37"/>
          <p:cNvSpPr/>
          <p:nvPr/>
        </p:nvSpPr>
        <p:spPr>
          <a:xfrm>
            <a:off x="357158" y="2714626"/>
            <a:ext cx="5572164" cy="1077218"/>
          </a:xfrm>
          <a:prstGeom prst="rect">
            <a:avLst/>
          </a:prstGeom>
        </p:spPr>
        <p:txBody>
          <a:bodyPr wrap="square">
            <a:spAutoFit/>
          </a:bodyPr>
          <a:lstStyle/>
          <a:p>
            <a:r>
              <a:rPr lang="zh-CN" altLang="en-US" sz="1600" b="1" dirty="0">
                <a:latin typeface="楷体" pitchFamily="49" charset="-122"/>
                <a:ea typeface="楷体" pitchFamily="49" charset="-122"/>
              </a:rPr>
              <a:t>这些原型关注于目标系统的某些特性，而不是全部特性，开发这些原型时通常不考虑与探索或实验目的无关的功能、质量、结构等因素，这种原型通常被废丢，然后根据探索或实验的结果用良好的结构和设计思想重新设计目标系统。</a:t>
            </a:r>
          </a:p>
        </p:txBody>
      </p:sp>
      <p:sp>
        <p:nvSpPr>
          <p:cNvPr id="39" name="矩形 38"/>
          <p:cNvSpPr/>
          <p:nvPr/>
        </p:nvSpPr>
        <p:spPr>
          <a:xfrm>
            <a:off x="6000760" y="2714626"/>
            <a:ext cx="2714644" cy="1169551"/>
          </a:xfrm>
          <a:prstGeom prst="rect">
            <a:avLst/>
          </a:prstGeom>
        </p:spPr>
        <p:txBody>
          <a:bodyPr wrap="square">
            <a:spAutoFit/>
          </a:bodyPr>
          <a:lstStyle/>
          <a:p>
            <a:r>
              <a:rPr lang="zh-CN" altLang="en-US" b="1" dirty="0">
                <a:latin typeface="楷体" pitchFamily="49" charset="-122"/>
                <a:ea typeface="楷体" pitchFamily="49" charset="-122"/>
              </a:rPr>
              <a:t>实现了目标系统中已明确定义的特性的一个子集，通过对它的不断修改和扩充，逐步追加新的要求，最后使其演化成最终的目标系统。</a:t>
            </a:r>
          </a:p>
        </p:txBody>
      </p:sp>
      <p:sp>
        <p:nvSpPr>
          <p:cNvPr id="40" name="矩形 39"/>
          <p:cNvSpPr/>
          <p:nvPr/>
        </p:nvSpPr>
        <p:spPr>
          <a:xfrm>
            <a:off x="357158" y="4189393"/>
            <a:ext cx="8358246" cy="584775"/>
          </a:xfrm>
          <a:prstGeom prst="rect">
            <a:avLst/>
          </a:prstGeom>
          <a:solidFill>
            <a:srgbClr val="0070C0"/>
          </a:solidFill>
        </p:spPr>
        <p:txBody>
          <a:bodyPr wrap="square">
            <a:spAutoFit/>
          </a:bodyPr>
          <a:lstStyle/>
          <a:p>
            <a:r>
              <a:rPr lang="zh-CN" altLang="en-US" sz="1600" b="1" dirty="0">
                <a:latin typeface="楷体" pitchFamily="49" charset="-122"/>
                <a:ea typeface="楷体" pitchFamily="49" charset="-122"/>
              </a:rPr>
              <a:t>适用情况：用户定义了一组一般性目标，但不能标识出详细的输入、处理及输出需求；开发者可能不能确定算法的有效性、操作系统的适应性或人机交互的形式等。</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35"/>
                                        </p:tgtEl>
                                        <p:attrNameLst>
                                          <p:attrName>style.visibility</p:attrName>
                                        </p:attrNameLst>
                                      </p:cBhvr>
                                      <p:to>
                                        <p:strVal val="visible"/>
                                      </p:to>
                                    </p:set>
                                    <p:animEffect transition="in" filter="slide(fromTop)">
                                      <p:cBhvr>
                                        <p:cTn id="32" dur="500"/>
                                        <p:tgtEl>
                                          <p:spTgt spid="3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slide(fromTop)">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grpId="0" nodeType="click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slide(fromTop)">
                                      <p:cBhvr>
                                        <p:cTn id="42" dur="5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1"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slide(fromTop)">
                                      <p:cBhvr>
                                        <p:cTn id="47" dur="500"/>
                                        <p:tgtEl>
                                          <p:spTgt spid="38"/>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grpId="0" nodeType="click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slide(fromTop)">
                                      <p:cBhvr>
                                        <p:cTn id="52" dur="500"/>
                                        <p:tgtEl>
                                          <p:spTgt spid="39"/>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1" fill="hold" grpId="0" nodeType="clickEffect">
                                  <p:stCondLst>
                                    <p:cond delay="0"/>
                                  </p:stCondLst>
                                  <p:childTnLst>
                                    <p:set>
                                      <p:cBhvr>
                                        <p:cTn id="56" dur="1" fill="hold">
                                          <p:stCondLst>
                                            <p:cond delay="0"/>
                                          </p:stCondLst>
                                        </p:cTn>
                                        <p:tgtEl>
                                          <p:spTgt spid="40"/>
                                        </p:tgtEl>
                                        <p:attrNameLst>
                                          <p:attrName>style.visibility</p:attrName>
                                        </p:attrNameLst>
                                      </p:cBhvr>
                                      <p:to>
                                        <p:strVal val="visible"/>
                                      </p:to>
                                    </p:set>
                                    <p:animEffect transition="in" filter="slide(fromTop)">
                                      <p:cBhvr>
                                        <p:cTn id="5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1.5.3</a:t>
            </a:r>
            <a:r>
              <a:rPr lang="zh-CN" altLang="en-US" b="1" dirty="0">
                <a:latin typeface="楷体" pitchFamily="49" charset="-122"/>
                <a:ea typeface="楷体" pitchFamily="49" charset="-122"/>
              </a:rPr>
              <a:t>增量模型</a:t>
            </a:r>
            <a:endParaRPr lang="zh-CN" altLang="en-US" dirty="0"/>
          </a:p>
        </p:txBody>
      </p:sp>
      <p:sp>
        <p:nvSpPr>
          <p:cNvPr id="3" name="矩形 2"/>
          <p:cNvSpPr/>
          <p:nvPr/>
        </p:nvSpPr>
        <p:spPr bwMode="auto">
          <a:xfrm>
            <a:off x="214282" y="1071552"/>
            <a:ext cx="3786214" cy="2928958"/>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indent="268288" defTabSz="914099"/>
            <a:r>
              <a:rPr lang="zh-CN" altLang="en-US" sz="1900" b="1" dirty="0">
                <a:solidFill>
                  <a:schemeClr val="tx1"/>
                </a:solidFill>
                <a:latin typeface="楷体" pitchFamily="49" charset="-122"/>
                <a:ea typeface="楷体" pitchFamily="49" charset="-122"/>
                <a:cs typeface="Segoe UI" pitchFamily="34" charset="0"/>
              </a:rPr>
              <a:t>增量原型：也称为渐增模型。</a:t>
            </a:r>
            <a:endParaRPr lang="en-US" altLang="zh-CN" sz="1900" b="1" dirty="0">
              <a:solidFill>
                <a:schemeClr val="tx1"/>
              </a:solidFill>
              <a:latin typeface="楷体" pitchFamily="49" charset="-122"/>
              <a:ea typeface="楷体" pitchFamily="49" charset="-122"/>
              <a:cs typeface="Segoe UI" pitchFamily="34" charset="0"/>
            </a:endParaRPr>
          </a:p>
          <a:p>
            <a:pPr indent="268288" defTabSz="914099"/>
            <a:r>
              <a:rPr lang="zh-CN" altLang="en-US" sz="1900" b="1" dirty="0">
                <a:solidFill>
                  <a:schemeClr val="tx1"/>
                </a:solidFill>
                <a:latin typeface="楷体" pitchFamily="49" charset="-122"/>
                <a:ea typeface="楷体" pitchFamily="49" charset="-122"/>
                <a:cs typeface="Segoe UI" pitchFamily="34" charset="0"/>
              </a:rPr>
              <a:t>使用增量模型开发软件时，把软件产品作为一系列的增量构件来设计、编码、集成和测试。每个构件由多个相互作用的模块构成，并且能够完成特定的功能。</a:t>
            </a:r>
            <a:endParaRPr lang="en-US" altLang="zh-CN" sz="1900" b="1" dirty="0">
              <a:solidFill>
                <a:schemeClr val="tx1"/>
              </a:solidFill>
              <a:latin typeface="楷体" pitchFamily="49" charset="-122"/>
              <a:ea typeface="楷体" pitchFamily="49" charset="-122"/>
              <a:cs typeface="Segoe UI" pitchFamily="34" charset="0"/>
            </a:endParaRPr>
          </a:p>
          <a:p>
            <a:pPr indent="268288" defTabSz="914099"/>
            <a:r>
              <a:rPr lang="zh-CN" altLang="en-US" sz="1900" b="1" dirty="0">
                <a:solidFill>
                  <a:schemeClr val="tx1"/>
                </a:solidFill>
                <a:latin typeface="楷体" pitchFamily="49" charset="-122"/>
                <a:ea typeface="楷体" pitchFamily="49" charset="-122"/>
                <a:cs typeface="Segoe UI" pitchFamily="34" charset="0"/>
              </a:rPr>
              <a:t>分解时惟一必须遵守的约束条件是，当把新构件集成到现有软件中时，所形成的产品必须是可测试的。</a:t>
            </a:r>
          </a:p>
        </p:txBody>
      </p:sp>
      <p:pic>
        <p:nvPicPr>
          <p:cNvPr id="7" name="Picture 3" descr="rj5"/>
          <p:cNvPicPr>
            <a:picLocks noChangeAspect="1" noChangeArrowheads="1"/>
          </p:cNvPicPr>
          <p:nvPr/>
        </p:nvPicPr>
        <p:blipFill>
          <a:blip r:embed="rId3"/>
          <a:srcRect/>
          <a:stretch>
            <a:fillRect/>
          </a:stretch>
        </p:blipFill>
        <p:spPr bwMode="auto">
          <a:xfrm>
            <a:off x="4143372" y="1063976"/>
            <a:ext cx="4793203" cy="2936534"/>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1"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up)">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wipe(up)">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wipe(up)">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8"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slide(fromLeft)">
                                      <p:cBhvr>
                                        <p:cTn id="2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allAtOnce"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1.5.3</a:t>
            </a:r>
            <a:r>
              <a:rPr lang="zh-CN" altLang="en-US" b="1" dirty="0">
                <a:latin typeface="楷体" pitchFamily="49" charset="-122"/>
                <a:ea typeface="楷体" pitchFamily="49" charset="-122"/>
              </a:rPr>
              <a:t>增量模型</a:t>
            </a:r>
            <a:endParaRPr lang="zh-CN" altLang="en-US" dirty="0"/>
          </a:p>
        </p:txBody>
      </p:sp>
      <p:sp>
        <p:nvSpPr>
          <p:cNvPr id="3" name="Rectangle 9"/>
          <p:cNvSpPr/>
          <p:nvPr>
            <p:custDataLst>
              <p:tags r:id="rId1"/>
            </p:custDataLst>
          </p:nvPr>
        </p:nvSpPr>
        <p:spPr bwMode="auto">
          <a:xfrm>
            <a:off x="904665" y="3280872"/>
            <a:ext cx="1480862" cy="123143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28" tIns="137172" rIns="91428" bIns="45714" numCol="1" rtlCol="0" anchor="t" anchorCtr="0" compatLnSpc="1">
            <a:prstTxWarp prst="textNoShape">
              <a:avLst/>
            </a:prstTxWarp>
            <a:noAutofit/>
          </a:bodyPr>
          <a:lstStyle/>
          <a:p>
            <a:pPr defTabSz="914045" fontAlgn="base">
              <a:lnSpc>
                <a:spcPct val="90000"/>
              </a:lnSpc>
              <a:spcBef>
                <a:spcPts val="630"/>
              </a:spcBef>
              <a:spcAft>
                <a:spcPct val="0"/>
              </a:spcAft>
              <a:buClr>
                <a:schemeClr val="bg2">
                  <a:lumMod val="75000"/>
                </a:schemeClr>
              </a:buClr>
              <a:buSzPct val="100000"/>
            </a:pPr>
            <a:endParaRPr lang="en-US" altLang="zh-CN"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a:p>
            <a:pPr defTabSz="914045" fontAlgn="base">
              <a:lnSpc>
                <a:spcPct val="90000"/>
              </a:lnSpc>
              <a:spcBef>
                <a:spcPts val="630"/>
              </a:spcBef>
              <a:spcAft>
                <a:spcPct val="0"/>
              </a:spcAft>
              <a:buClr>
                <a:schemeClr val="bg2">
                  <a:lumMod val="75000"/>
                </a:schemeClr>
              </a:buClr>
              <a:buSzPct val="100000"/>
            </a:pPr>
            <a:r>
              <a:rPr lang="zh-CN" altLang="en-US" sz="16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实现中的困难</a:t>
            </a:r>
            <a:endParaRPr lang="en-US" altLang="en-US" sz="16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
        <p:nvSpPr>
          <p:cNvPr id="4" name="Rectangle 5"/>
          <p:cNvSpPr/>
          <p:nvPr>
            <p:custDataLst>
              <p:tags r:id="rId2"/>
            </p:custDataLst>
          </p:nvPr>
        </p:nvSpPr>
        <p:spPr bwMode="auto">
          <a:xfrm>
            <a:off x="904665" y="1059336"/>
            <a:ext cx="1480862" cy="2130552"/>
          </a:xfrm>
          <a:prstGeom prst="rect">
            <a:avLst/>
          </a:prstGeom>
          <a:solidFill>
            <a:schemeClr val="accent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8586" tIns="1028794" rIns="68586" bIns="34294" numCol="1" rtlCol="0" anchor="ctr" anchorCtr="0" compatLnSpc="1">
            <a:prstTxWarp prst="textNoShape">
              <a:avLst/>
            </a:prstTxWarp>
            <a:noAutofit/>
          </a:bodyPr>
          <a:lstStyle/>
          <a:p>
            <a:pPr algn="ctr" defTabSz="914045" fontAlgn="base">
              <a:lnSpc>
                <a:spcPct val="90000"/>
              </a:lnSpc>
              <a:spcBef>
                <a:spcPts val="630"/>
              </a:spcBef>
              <a:spcAft>
                <a:spcPct val="0"/>
              </a:spcAft>
              <a:buClr>
                <a:srgbClr val="FFFF99"/>
              </a:buClr>
              <a:buSzPct val="120000"/>
              <a:defRPr/>
            </a:pPr>
            <a:r>
              <a:rPr lang="zh-CN"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分批交付构件，每个构件均可用</a:t>
            </a:r>
            <a:endParaRPr 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
        <p:nvSpPr>
          <p:cNvPr id="5" name="Rectangle 42"/>
          <p:cNvSpPr/>
          <p:nvPr>
            <p:custDataLst>
              <p:tags r:id="rId3"/>
            </p:custDataLst>
          </p:nvPr>
        </p:nvSpPr>
        <p:spPr bwMode="auto">
          <a:xfrm>
            <a:off x="2721700" y="3265777"/>
            <a:ext cx="1480862" cy="123143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28" tIns="137172" rIns="91428" bIns="45714" numCol="1" rtlCol="0" anchor="ctr" anchorCtr="1" compatLnSpc="1">
            <a:prstTxWarp prst="textNoShape">
              <a:avLst/>
            </a:prstTxWarp>
            <a:noAutofit/>
          </a:bodyPr>
          <a:lstStyle/>
          <a:p>
            <a:pPr algn="ctr" defTabSz="914045" fontAlgn="base">
              <a:lnSpc>
                <a:spcPct val="90000"/>
              </a:lnSpc>
              <a:spcBef>
                <a:spcPts val="630"/>
              </a:spcBef>
              <a:spcAft>
                <a:spcPct val="0"/>
              </a:spcAft>
              <a:buClr>
                <a:schemeClr val="bg2">
                  <a:lumMod val="75000"/>
                </a:schemeClr>
              </a:buClr>
              <a:buSzPct val="100000"/>
            </a:pPr>
            <a:r>
              <a:rPr lang="zh-CN"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体系结构必须是开放的</a:t>
            </a:r>
            <a:endParaRPr lang="en-US"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
        <p:nvSpPr>
          <p:cNvPr id="6" name="Rectangle 44"/>
          <p:cNvSpPr/>
          <p:nvPr>
            <p:custDataLst>
              <p:tags r:id="rId4"/>
            </p:custDataLst>
          </p:nvPr>
        </p:nvSpPr>
        <p:spPr bwMode="auto">
          <a:xfrm>
            <a:off x="2721700" y="1044241"/>
            <a:ext cx="1480862" cy="2130552"/>
          </a:xfrm>
          <a:prstGeom prst="rect">
            <a:avLst/>
          </a:prstGeom>
          <a:solidFill>
            <a:schemeClr val="accent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8586" tIns="1028794" rIns="68586" bIns="34294" numCol="1" rtlCol="0" anchor="ctr" anchorCtr="0" compatLnSpc="1">
            <a:prstTxWarp prst="textNoShape">
              <a:avLst/>
            </a:prstTxWarp>
            <a:noAutofit/>
          </a:bodyPr>
          <a:lstStyle/>
          <a:p>
            <a:pPr algn="ctr" defTabSz="914045" fontAlgn="base">
              <a:lnSpc>
                <a:spcPct val="90000"/>
              </a:lnSpc>
              <a:spcBef>
                <a:spcPts val="630"/>
              </a:spcBef>
              <a:spcAft>
                <a:spcPct val="0"/>
              </a:spcAft>
              <a:buClr>
                <a:srgbClr val="FFFF99"/>
              </a:buClr>
              <a:buSzPct val="120000"/>
              <a:defRPr/>
            </a:pPr>
            <a:r>
              <a:rPr lang="zh-CN"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开发人员可逐步开发</a:t>
            </a:r>
            <a:endParaRPr lang="en-US"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
        <p:nvSpPr>
          <p:cNvPr id="7" name="Rectangle 46"/>
          <p:cNvSpPr/>
          <p:nvPr>
            <p:custDataLst>
              <p:tags r:id="rId5"/>
            </p:custDataLst>
          </p:nvPr>
        </p:nvSpPr>
        <p:spPr bwMode="auto">
          <a:xfrm>
            <a:off x="4602982" y="3279613"/>
            <a:ext cx="1480862" cy="123143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28" tIns="137172" rIns="91428" bIns="45714" numCol="1" rtlCol="0" anchor="ctr" anchorCtr="1" compatLnSpc="1">
            <a:prstTxWarp prst="textNoShape">
              <a:avLst/>
            </a:prstTxWarp>
            <a:noAutofit/>
          </a:bodyPr>
          <a:lstStyle/>
          <a:p>
            <a:pPr algn="ctr" defTabSz="914045" fontAlgn="base">
              <a:lnSpc>
                <a:spcPct val="90000"/>
              </a:lnSpc>
              <a:spcBef>
                <a:spcPts val="630"/>
              </a:spcBef>
              <a:spcAft>
                <a:spcPct val="0"/>
              </a:spcAft>
              <a:buClr>
                <a:schemeClr val="bg2">
                  <a:lumMod val="75000"/>
                </a:schemeClr>
              </a:buClr>
              <a:buSzPct val="100000"/>
            </a:pPr>
            <a:r>
              <a:rPr lang="zh-CN"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整体</a:t>
            </a:r>
            <a:r>
              <a:rPr lang="en-US" altLang="zh-CN"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a:t>
            </a:r>
            <a:r>
              <a:rPr lang="zh-CN"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构件之间的矛盾</a:t>
            </a:r>
            <a:endParaRPr lang="en-US"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
        <p:nvSpPr>
          <p:cNvPr id="9" name="Rectangle 48"/>
          <p:cNvSpPr/>
          <p:nvPr>
            <p:custDataLst>
              <p:tags r:id="rId6"/>
            </p:custDataLst>
          </p:nvPr>
        </p:nvSpPr>
        <p:spPr bwMode="auto">
          <a:xfrm>
            <a:off x="4602982" y="1058077"/>
            <a:ext cx="1480862" cy="2130552"/>
          </a:xfrm>
          <a:prstGeom prst="rect">
            <a:avLst/>
          </a:prstGeom>
          <a:solidFill>
            <a:schemeClr val="accent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40" tIns="1371600" rIns="91440" bIns="45720" numCol="1" rtlCol="0" anchor="ctr" anchorCtr="0" compatLnSpc="1">
            <a:prstTxWarp prst="textNoShape">
              <a:avLst/>
            </a:prstTxWarp>
            <a:noAutofit/>
          </a:bodyPr>
          <a:lstStyle/>
          <a:p>
            <a:pPr algn="ctr" defTabSz="914045" fontAlgn="base">
              <a:lnSpc>
                <a:spcPct val="90000"/>
              </a:lnSpc>
              <a:spcBef>
                <a:spcPts val="630"/>
              </a:spcBef>
              <a:spcAft>
                <a:spcPct val="0"/>
              </a:spcAft>
              <a:buClr>
                <a:srgbClr val="FFFF99"/>
              </a:buClr>
              <a:buSzPct val="120000"/>
              <a:defRPr/>
            </a:pPr>
            <a:r>
              <a:rPr lang="zh-CN"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减少用户对全新产品的冲击</a:t>
            </a:r>
            <a:endParaRPr lang="en-US"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
        <p:nvSpPr>
          <p:cNvPr id="11" name="Rectangle 50"/>
          <p:cNvSpPr/>
          <p:nvPr>
            <p:custDataLst>
              <p:tags r:id="rId7"/>
            </p:custDataLst>
          </p:nvPr>
        </p:nvSpPr>
        <p:spPr bwMode="auto">
          <a:xfrm>
            <a:off x="6520162" y="3280242"/>
            <a:ext cx="1480862" cy="123143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91428" tIns="137172" rIns="91428" bIns="45714" numCol="1" rtlCol="0" anchor="ctr" anchorCtr="1" compatLnSpc="1">
            <a:prstTxWarp prst="textNoShape">
              <a:avLst/>
            </a:prstTxWarp>
            <a:noAutofit/>
          </a:bodyPr>
          <a:lstStyle/>
          <a:p>
            <a:pPr algn="ctr" defTabSz="914045" fontAlgn="base">
              <a:lnSpc>
                <a:spcPct val="90000"/>
              </a:lnSpc>
              <a:spcBef>
                <a:spcPts val="630"/>
              </a:spcBef>
              <a:spcAft>
                <a:spcPct val="0"/>
              </a:spcAft>
              <a:buClr>
                <a:schemeClr val="bg2">
                  <a:lumMod val="75000"/>
                </a:schemeClr>
              </a:buClr>
              <a:buSzPct val="100000"/>
            </a:pPr>
            <a:r>
              <a:rPr lang="zh-CN"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多构件并发的风险</a:t>
            </a:r>
            <a:endParaRPr lang="en-US"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
        <p:nvSpPr>
          <p:cNvPr id="12" name="Rectangle 52"/>
          <p:cNvSpPr/>
          <p:nvPr>
            <p:custDataLst>
              <p:tags r:id="rId8"/>
            </p:custDataLst>
          </p:nvPr>
        </p:nvSpPr>
        <p:spPr bwMode="auto">
          <a:xfrm>
            <a:off x="6520162" y="1058707"/>
            <a:ext cx="1480862" cy="2130552"/>
          </a:xfrm>
          <a:prstGeom prst="rect">
            <a:avLst/>
          </a:prstGeom>
          <a:solidFill>
            <a:schemeClr val="accent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8586" tIns="1028794" rIns="68586" bIns="34294" numCol="1" rtlCol="0" anchor="ctr" anchorCtr="0" compatLnSpc="1">
            <a:prstTxWarp prst="textNoShape">
              <a:avLst/>
            </a:prstTxWarp>
            <a:noAutofit/>
          </a:bodyPr>
          <a:lstStyle/>
          <a:p>
            <a:pPr algn="ctr" defTabSz="914045" fontAlgn="base">
              <a:lnSpc>
                <a:spcPct val="90000"/>
              </a:lnSpc>
              <a:spcBef>
                <a:spcPts val="630"/>
              </a:spcBef>
              <a:spcAft>
                <a:spcPct val="0"/>
              </a:spcAft>
              <a:buClr>
                <a:srgbClr val="FFFF99"/>
              </a:buClr>
              <a:buSzPct val="120000"/>
              <a:defRPr/>
            </a:pPr>
            <a:r>
              <a:rPr lang="zh-CN"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便于进一步的维护</a:t>
            </a:r>
            <a:endParaRPr lang="en-US" altLang="en-US" sz="20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
        <p:nvSpPr>
          <p:cNvPr id="15" name="TextBox 14"/>
          <p:cNvSpPr txBox="1"/>
          <p:nvPr/>
        </p:nvSpPr>
        <p:spPr>
          <a:xfrm>
            <a:off x="1210967" y="1074235"/>
            <a:ext cx="720402" cy="387811"/>
          </a:xfrm>
          <a:prstGeom prst="rect">
            <a:avLst/>
          </a:prstGeom>
          <a:noFill/>
        </p:spPr>
        <p:txBody>
          <a:bodyPr wrap="none" lIns="68586" tIns="68586" rIns="68586" bIns="68586" rtlCol="0">
            <a:spAutoFit/>
          </a:bodyPr>
          <a:lstStyle/>
          <a:p>
            <a:pPr>
              <a:lnSpc>
                <a:spcPct val="90000"/>
              </a:lnSpc>
              <a:spcBef>
                <a:spcPct val="20000"/>
              </a:spcBef>
              <a:buSzPct val="90000"/>
            </a:pPr>
            <a:r>
              <a:rPr lang="zh-CN" altLang="en-US"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优点</a:t>
            </a:r>
            <a:r>
              <a:rPr lang="en-US" altLang="zh-CN"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1</a:t>
            </a:r>
            <a:endParaRPr lang="en-US"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
        <p:nvSpPr>
          <p:cNvPr id="16" name="TextBox 15"/>
          <p:cNvSpPr txBox="1"/>
          <p:nvPr/>
        </p:nvSpPr>
        <p:spPr>
          <a:xfrm>
            <a:off x="3028001" y="1060398"/>
            <a:ext cx="720402" cy="387811"/>
          </a:xfrm>
          <a:prstGeom prst="rect">
            <a:avLst/>
          </a:prstGeom>
          <a:noFill/>
        </p:spPr>
        <p:txBody>
          <a:bodyPr wrap="none" lIns="68586" tIns="68586" rIns="68586" bIns="68586" rtlCol="0">
            <a:spAutoFit/>
          </a:bodyPr>
          <a:lstStyle/>
          <a:p>
            <a:pPr>
              <a:lnSpc>
                <a:spcPct val="90000"/>
              </a:lnSpc>
              <a:spcBef>
                <a:spcPct val="20000"/>
              </a:spcBef>
              <a:buSzPct val="90000"/>
            </a:pPr>
            <a:r>
              <a:rPr lang="zh-CN" altLang="en-US"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优点</a:t>
            </a:r>
            <a:r>
              <a:rPr lang="en-US" altLang="zh-CN"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2</a:t>
            </a:r>
            <a:endParaRPr lang="en-US" altLang="en-US"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
        <p:nvSpPr>
          <p:cNvPr id="17" name="TextBox 16"/>
          <p:cNvSpPr txBox="1"/>
          <p:nvPr/>
        </p:nvSpPr>
        <p:spPr>
          <a:xfrm>
            <a:off x="4909283" y="1074235"/>
            <a:ext cx="720402" cy="387811"/>
          </a:xfrm>
          <a:prstGeom prst="rect">
            <a:avLst/>
          </a:prstGeom>
          <a:noFill/>
        </p:spPr>
        <p:txBody>
          <a:bodyPr wrap="none" lIns="68586" tIns="68586" rIns="68586" bIns="68586" rtlCol="0">
            <a:spAutoFit/>
          </a:bodyPr>
          <a:lstStyle/>
          <a:p>
            <a:pPr>
              <a:lnSpc>
                <a:spcPct val="90000"/>
              </a:lnSpc>
              <a:spcBef>
                <a:spcPct val="20000"/>
              </a:spcBef>
              <a:buSzPct val="90000"/>
            </a:pPr>
            <a:r>
              <a:rPr lang="zh-CN" altLang="en-US"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优点</a:t>
            </a:r>
            <a:r>
              <a:rPr lang="en-US" altLang="zh-CN"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3</a:t>
            </a:r>
            <a:endParaRPr lang="en-US" altLang="en-US"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
        <p:nvSpPr>
          <p:cNvPr id="18" name="TextBox 17"/>
          <p:cNvSpPr txBox="1"/>
          <p:nvPr/>
        </p:nvSpPr>
        <p:spPr>
          <a:xfrm>
            <a:off x="6826463" y="1074865"/>
            <a:ext cx="720402" cy="387811"/>
          </a:xfrm>
          <a:prstGeom prst="rect">
            <a:avLst/>
          </a:prstGeom>
          <a:noFill/>
        </p:spPr>
        <p:txBody>
          <a:bodyPr wrap="none" lIns="68586" tIns="68586" rIns="68586" bIns="68586" rtlCol="0">
            <a:spAutoFit/>
          </a:bodyPr>
          <a:lstStyle/>
          <a:p>
            <a:pPr>
              <a:lnSpc>
                <a:spcPct val="90000"/>
              </a:lnSpc>
              <a:spcBef>
                <a:spcPct val="20000"/>
              </a:spcBef>
              <a:buSzPct val="90000"/>
            </a:pPr>
            <a:r>
              <a:rPr lang="zh-CN" altLang="en-US"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优点</a:t>
            </a:r>
            <a:r>
              <a:rPr lang="en-US" altLang="zh-CN"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rPr>
              <a:t>4</a:t>
            </a:r>
            <a:endParaRPr lang="en-US" altLang="en-US" sz="1800" b="1" dirty="0">
              <a:ln>
                <a:solidFill>
                  <a:srgbClr val="FFFFFF">
                    <a:alpha val="0"/>
                  </a:srgbClr>
                </a:solidFill>
              </a:ln>
              <a:solidFill>
                <a:srgbClr val="FFFFFF">
                  <a:alpha val="99000"/>
                </a:srgbClr>
              </a:solidFill>
              <a:latin typeface="楷体" pitchFamily="49" charset="-122"/>
              <a:ea typeface="楷体" pitchFamily="49" charset="-122"/>
              <a:cs typeface="Segoe UI" pitchFamily="34"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lide(fromTop)">
                                      <p:cBhvr>
                                        <p:cTn id="7" dur="500"/>
                                        <p:tgtEl>
                                          <p:spTgt spid="15"/>
                                        </p:tgtEl>
                                      </p:cBhvr>
                                    </p:animEffect>
                                  </p:childTnLst>
                                </p:cTn>
                              </p:par>
                            </p:childTnLst>
                          </p:cTn>
                        </p:par>
                        <p:par>
                          <p:cTn id="8" fill="hold">
                            <p:stCondLst>
                              <p:cond delay="500"/>
                            </p:stCondLst>
                            <p:childTnLst>
                              <p:par>
                                <p:cTn id="9" presetID="12" presetClass="entr" presetSubtype="1"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slide(fromTop)">
                                      <p:cBhvr>
                                        <p:cTn id="11" dur="500"/>
                                        <p:tgtEl>
                                          <p:spTgt spid="16"/>
                                        </p:tgtEl>
                                      </p:cBhvr>
                                    </p:animEffect>
                                  </p:childTnLst>
                                </p:cTn>
                              </p:par>
                            </p:childTnLst>
                          </p:cTn>
                        </p:par>
                        <p:par>
                          <p:cTn id="12" fill="hold">
                            <p:stCondLst>
                              <p:cond delay="1000"/>
                            </p:stCondLst>
                            <p:childTnLst>
                              <p:par>
                                <p:cTn id="13" presetID="12" presetClass="entr" presetSubtype="1"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slide(fromTop)">
                                      <p:cBhvr>
                                        <p:cTn id="15" dur="500"/>
                                        <p:tgtEl>
                                          <p:spTgt spid="17"/>
                                        </p:tgtEl>
                                      </p:cBhvr>
                                    </p:animEffect>
                                  </p:childTnLst>
                                </p:cTn>
                              </p:par>
                            </p:childTnLst>
                          </p:cTn>
                        </p:par>
                        <p:par>
                          <p:cTn id="16" fill="hold">
                            <p:stCondLst>
                              <p:cond delay="1500"/>
                            </p:stCondLst>
                            <p:childTnLst>
                              <p:par>
                                <p:cTn id="17" presetID="12" presetClass="entr" presetSubtype="1" fill="hold" grpId="0" nodeType="after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slide(fromTop)">
                                      <p:cBhvr>
                                        <p:cTn id="19" dur="500"/>
                                        <p:tgtEl>
                                          <p:spTgt spid="18"/>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slide(fromTop)">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slide(fromTop)">
                                      <p:cBhvr>
                                        <p:cTn id="29" dur="500"/>
                                        <p:tgtEl>
                                          <p:spTgt spid="6"/>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slide(fromTop)">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1"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slide(fromTop)">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8" decel="100000" fill="hold" grpId="0" nodeType="clickEffect">
                                  <p:stCondLst>
                                    <p:cond delay="0"/>
                                  </p:stCondLst>
                                  <p:childTnLst>
                                    <p:set>
                                      <p:cBhvr>
                                        <p:cTn id="43" dur="1" fill="hold">
                                          <p:stCondLst>
                                            <p:cond delay="0"/>
                                          </p:stCondLst>
                                        </p:cTn>
                                        <p:tgtEl>
                                          <p:spTgt spid="3"/>
                                        </p:tgtEl>
                                        <p:attrNameLst>
                                          <p:attrName>style.visibility</p:attrName>
                                        </p:attrNameLst>
                                      </p:cBhvr>
                                      <p:to>
                                        <p:strVal val="visible"/>
                                      </p:to>
                                    </p:set>
                                    <p:anim calcmode="lin" valueType="num">
                                      <p:cBhvr additive="base">
                                        <p:cTn id="44" dur="1000" fill="hold"/>
                                        <p:tgtEl>
                                          <p:spTgt spid="3"/>
                                        </p:tgtEl>
                                        <p:attrNameLst>
                                          <p:attrName>ppt_x</p:attrName>
                                        </p:attrNameLst>
                                      </p:cBhvr>
                                      <p:tavLst>
                                        <p:tav tm="0">
                                          <p:val>
                                            <p:strVal val="0-#ppt_w/2"/>
                                          </p:val>
                                        </p:tav>
                                        <p:tav tm="100000">
                                          <p:val>
                                            <p:strVal val="#ppt_x"/>
                                          </p:val>
                                        </p:tav>
                                      </p:tavLst>
                                    </p:anim>
                                    <p:anim calcmode="lin" valueType="num">
                                      <p:cBhvr additive="base">
                                        <p:cTn id="45" dur="10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decel="100000" fill="hold" grpId="0" nodeType="clickEffect">
                                  <p:stCondLst>
                                    <p:cond delay="0"/>
                                  </p:stCondLst>
                                  <p:childTnLst>
                                    <p:set>
                                      <p:cBhvr>
                                        <p:cTn id="49" dur="1" fill="hold">
                                          <p:stCondLst>
                                            <p:cond delay="0"/>
                                          </p:stCondLst>
                                        </p:cTn>
                                        <p:tgtEl>
                                          <p:spTgt spid="5"/>
                                        </p:tgtEl>
                                        <p:attrNameLst>
                                          <p:attrName>style.visibility</p:attrName>
                                        </p:attrNameLst>
                                      </p:cBhvr>
                                      <p:to>
                                        <p:strVal val="visible"/>
                                      </p:to>
                                    </p:set>
                                    <p:anim calcmode="lin" valueType="num">
                                      <p:cBhvr additive="base">
                                        <p:cTn id="50" dur="1000" fill="hold"/>
                                        <p:tgtEl>
                                          <p:spTgt spid="5"/>
                                        </p:tgtEl>
                                        <p:attrNameLst>
                                          <p:attrName>ppt_x</p:attrName>
                                        </p:attrNameLst>
                                      </p:cBhvr>
                                      <p:tavLst>
                                        <p:tav tm="0">
                                          <p:val>
                                            <p:strVal val="0-#ppt_w/2"/>
                                          </p:val>
                                        </p:tav>
                                        <p:tav tm="100000">
                                          <p:val>
                                            <p:strVal val="#ppt_x"/>
                                          </p:val>
                                        </p:tav>
                                      </p:tavLst>
                                    </p:anim>
                                    <p:anim calcmode="lin" valueType="num">
                                      <p:cBhvr additive="base">
                                        <p:cTn id="51" dur="10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8" decel="100000" fill="hold" grpId="0" nodeType="clickEffect">
                                  <p:stCondLst>
                                    <p:cond delay="0"/>
                                  </p:stCondLst>
                                  <p:childTnLst>
                                    <p:set>
                                      <p:cBhvr>
                                        <p:cTn id="55" dur="1" fill="hold">
                                          <p:stCondLst>
                                            <p:cond delay="0"/>
                                          </p:stCondLst>
                                        </p:cTn>
                                        <p:tgtEl>
                                          <p:spTgt spid="7"/>
                                        </p:tgtEl>
                                        <p:attrNameLst>
                                          <p:attrName>style.visibility</p:attrName>
                                        </p:attrNameLst>
                                      </p:cBhvr>
                                      <p:to>
                                        <p:strVal val="visible"/>
                                      </p:to>
                                    </p:set>
                                    <p:anim calcmode="lin" valueType="num">
                                      <p:cBhvr additive="base">
                                        <p:cTn id="56" dur="1000" fill="hold"/>
                                        <p:tgtEl>
                                          <p:spTgt spid="7"/>
                                        </p:tgtEl>
                                        <p:attrNameLst>
                                          <p:attrName>ppt_x</p:attrName>
                                        </p:attrNameLst>
                                      </p:cBhvr>
                                      <p:tavLst>
                                        <p:tav tm="0">
                                          <p:val>
                                            <p:strVal val="0-#ppt_w/2"/>
                                          </p:val>
                                        </p:tav>
                                        <p:tav tm="100000">
                                          <p:val>
                                            <p:strVal val="#ppt_x"/>
                                          </p:val>
                                        </p:tav>
                                      </p:tavLst>
                                    </p:anim>
                                    <p:anim calcmode="lin" valueType="num">
                                      <p:cBhvr additive="base">
                                        <p:cTn id="57"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8" decel="100000" fill="hold" grpId="0" nodeType="clickEffect">
                                  <p:stCondLst>
                                    <p:cond delay="0"/>
                                  </p:stCondLst>
                                  <p:childTnLst>
                                    <p:set>
                                      <p:cBhvr>
                                        <p:cTn id="61" dur="1" fill="hold">
                                          <p:stCondLst>
                                            <p:cond delay="0"/>
                                          </p:stCondLst>
                                        </p:cTn>
                                        <p:tgtEl>
                                          <p:spTgt spid="11"/>
                                        </p:tgtEl>
                                        <p:attrNameLst>
                                          <p:attrName>style.visibility</p:attrName>
                                        </p:attrNameLst>
                                      </p:cBhvr>
                                      <p:to>
                                        <p:strVal val="visible"/>
                                      </p:to>
                                    </p:set>
                                    <p:anim calcmode="lin" valueType="num">
                                      <p:cBhvr additive="base">
                                        <p:cTn id="62" dur="1000" fill="hold"/>
                                        <p:tgtEl>
                                          <p:spTgt spid="11"/>
                                        </p:tgtEl>
                                        <p:attrNameLst>
                                          <p:attrName>ppt_x</p:attrName>
                                        </p:attrNameLst>
                                      </p:cBhvr>
                                      <p:tavLst>
                                        <p:tav tm="0">
                                          <p:val>
                                            <p:strVal val="0-#ppt_w/2"/>
                                          </p:val>
                                        </p:tav>
                                        <p:tav tm="100000">
                                          <p:val>
                                            <p:strVal val="#ppt_x"/>
                                          </p:val>
                                        </p:tav>
                                      </p:tavLst>
                                    </p:anim>
                                    <p:anim calcmode="lin" valueType="num">
                                      <p:cBhvr additive="base">
                                        <p:cTn id="63"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1" grpId="0" animBg="1"/>
      <p:bldP spid="12" grpId="0" animBg="1"/>
      <p:bldP spid="15" grpId="0"/>
      <p:bldP spid="16" grpId="0"/>
      <p:bldP spid="17" grpId="0"/>
      <p:bldP spid="18"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标题 52"/>
          <p:cNvSpPr>
            <a:spLocks noGrp="1"/>
          </p:cNvSpPr>
          <p:nvPr>
            <p:ph type="title"/>
          </p:nvPr>
        </p:nvSpPr>
        <p:spPr/>
        <p:txBody>
          <a:bodyPr/>
          <a:lstStyle/>
          <a:p>
            <a:r>
              <a:rPr altLang="zh-CN" b="1" dirty="0">
                <a:latin typeface="楷体" pitchFamily="49" charset="-122"/>
                <a:ea typeface="楷体" pitchFamily="49" charset="-122"/>
              </a:rPr>
              <a:t>1.5.3</a:t>
            </a:r>
            <a:r>
              <a:rPr lang="zh-CN" altLang="en-US" b="1" dirty="0">
                <a:latin typeface="楷体" pitchFamily="49" charset="-122"/>
                <a:ea typeface="楷体" pitchFamily="49" charset="-122"/>
              </a:rPr>
              <a:t>增量模型</a:t>
            </a:r>
            <a:endParaRPr lang="zh-CN" altLang="en-US" dirty="0"/>
          </a:p>
        </p:txBody>
      </p:sp>
      <p:pic>
        <p:nvPicPr>
          <p:cNvPr id="54" name="Picture 3" descr="rj6"/>
          <p:cNvPicPr>
            <a:picLocks noChangeAspect="1" noChangeArrowheads="1"/>
          </p:cNvPicPr>
          <p:nvPr/>
        </p:nvPicPr>
        <p:blipFill>
          <a:blip r:embed="rId3"/>
          <a:srcRect/>
          <a:stretch>
            <a:fillRect/>
          </a:stretch>
        </p:blipFill>
        <p:spPr bwMode="auto">
          <a:xfrm>
            <a:off x="642910" y="928676"/>
            <a:ext cx="7848600" cy="2592388"/>
          </a:xfrm>
          <a:prstGeom prst="rect">
            <a:avLst/>
          </a:prstGeom>
          <a:ln>
            <a:noFill/>
          </a:ln>
          <a:effectLst>
            <a:softEdge rad="112500"/>
          </a:effectLst>
        </p:spPr>
      </p:pic>
      <p:sp>
        <p:nvSpPr>
          <p:cNvPr id="55" name="矩形 54"/>
          <p:cNvSpPr/>
          <p:nvPr/>
        </p:nvSpPr>
        <p:spPr bwMode="auto">
          <a:xfrm>
            <a:off x="714348" y="3643320"/>
            <a:ext cx="7786742" cy="1285884"/>
          </a:xfrm>
          <a:prstGeom prst="rect">
            <a:avLst/>
          </a:prstGeom>
          <a:solidFill>
            <a:schemeClr val="accent1"/>
          </a:solidFill>
          <a:ln>
            <a:noFill/>
            <a:headEnd type="none" w="med" len="med"/>
            <a:tailEnd type="none" w="med" len="med"/>
          </a:ln>
          <a:effectLst>
            <a:softEdge rad="63500"/>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marL="377825" indent="-377825"/>
            <a:r>
              <a:rPr lang="zh-CN" altLang="en-US" sz="2000" b="1" dirty="0">
                <a:latin typeface="楷体" pitchFamily="49" charset="-122"/>
                <a:ea typeface="楷体" pitchFamily="49" charset="-122"/>
              </a:rPr>
              <a:t>增量模型特别适用于：</a:t>
            </a:r>
          </a:p>
          <a:p>
            <a:pPr marL="361950" indent="-180975">
              <a:buSzPct val="50000"/>
              <a:buFont typeface="Wingdings" pitchFamily="2" charset="2"/>
              <a:buChar char="Ø"/>
            </a:pPr>
            <a:r>
              <a:rPr lang="zh-CN" altLang="en-US" sz="2000" b="1" dirty="0">
                <a:latin typeface="楷体" pitchFamily="49" charset="-122"/>
                <a:ea typeface="楷体" pitchFamily="49" charset="-122"/>
              </a:rPr>
              <a:t>需求经常变化的软件开发</a:t>
            </a:r>
          </a:p>
          <a:p>
            <a:pPr marL="361950" indent="-180975">
              <a:buSzPct val="50000"/>
              <a:buFont typeface="Wingdings" pitchFamily="2" charset="2"/>
              <a:buChar char="Ø"/>
            </a:pPr>
            <a:r>
              <a:rPr lang="zh-CN" altLang="en-US" sz="2000" b="1" dirty="0">
                <a:latin typeface="楷体" pitchFamily="49" charset="-122"/>
                <a:ea typeface="楷体" pitchFamily="49" charset="-122"/>
              </a:rPr>
              <a:t>市场急需而开发人员和资金不能在设定的市场期限之前实现一个完善的产品的软件开发</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barn(outVertical)">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55"/>
                                        </p:tgtEl>
                                        <p:attrNameLst>
                                          <p:attrName>style.visibility</p:attrName>
                                        </p:attrNameLst>
                                      </p:cBhvr>
                                      <p:to>
                                        <p:strVal val="visible"/>
                                      </p:to>
                                    </p:set>
                                    <p:animEffect transition="in" filter="slide(fromTop)">
                                      <p:cBhvr>
                                        <p:cTn id="1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1.5.4</a:t>
            </a:r>
            <a:r>
              <a:rPr lang="zh-CN" altLang="en-US" b="1" dirty="0">
                <a:latin typeface="楷体" pitchFamily="49" charset="-122"/>
                <a:ea typeface="楷体" pitchFamily="49" charset="-122"/>
              </a:rPr>
              <a:t>螺旋模型</a:t>
            </a:r>
            <a:endParaRPr lang="zh-CN" altLang="en-US" dirty="0"/>
          </a:p>
        </p:txBody>
      </p:sp>
      <p:sp>
        <p:nvSpPr>
          <p:cNvPr id="4" name="矩形 3"/>
          <p:cNvSpPr/>
          <p:nvPr/>
        </p:nvSpPr>
        <p:spPr>
          <a:xfrm>
            <a:off x="285720" y="1071552"/>
            <a:ext cx="4786346" cy="1015663"/>
          </a:xfrm>
          <a:prstGeom prst="rect">
            <a:avLst/>
          </a:prstGeom>
          <a:solidFill>
            <a:srgbClr val="0070C0"/>
          </a:solidFill>
        </p:spPr>
        <p:txBody>
          <a:bodyPr wrap="square">
            <a:spAutoFit/>
          </a:bodyPr>
          <a:lstStyle/>
          <a:p>
            <a:r>
              <a:rPr lang="zh-CN" altLang="en-US" sz="2000" b="1" dirty="0">
                <a:solidFill>
                  <a:schemeClr val="lt1"/>
                </a:solidFill>
                <a:latin typeface="楷体" pitchFamily="49" charset="-122"/>
                <a:ea typeface="楷体" pitchFamily="49" charset="-122"/>
              </a:rPr>
              <a:t>软件风险是任何软件开发项目中都普遍存在的实际问题，项目越大，软件越复杂，承担该项目所冒的风险也越大。</a:t>
            </a:r>
          </a:p>
        </p:txBody>
      </p:sp>
      <p:sp>
        <p:nvSpPr>
          <p:cNvPr id="5" name="矩形 4"/>
          <p:cNvSpPr/>
          <p:nvPr/>
        </p:nvSpPr>
        <p:spPr>
          <a:xfrm>
            <a:off x="285720" y="2428874"/>
            <a:ext cx="4786346" cy="1384995"/>
          </a:xfrm>
          <a:prstGeom prst="rect">
            <a:avLst/>
          </a:prstGeom>
          <a:solidFill>
            <a:srgbClr val="00B0F0"/>
          </a:solidFill>
        </p:spPr>
        <p:txBody>
          <a:bodyPr wrap="square">
            <a:spAutoFit/>
          </a:bodyPr>
          <a:lstStyle/>
          <a:p>
            <a:pPr>
              <a:spcBef>
                <a:spcPct val="20000"/>
              </a:spcBef>
              <a:buClr>
                <a:schemeClr val="accent2"/>
              </a:buClr>
              <a:buSzPct val="80000"/>
            </a:pPr>
            <a:r>
              <a:rPr lang="zh-CN" altLang="en-US" sz="2000" b="1" dirty="0">
                <a:latin typeface="楷体" pitchFamily="49" charset="-122"/>
                <a:ea typeface="楷体" pitchFamily="49" charset="-122"/>
              </a:rPr>
              <a:t>螺旋模型的基本思想是降低风险。</a:t>
            </a:r>
            <a:endParaRPr lang="en-US" altLang="zh-CN" sz="2000" b="1" dirty="0">
              <a:latin typeface="楷体" pitchFamily="49" charset="-122"/>
              <a:ea typeface="楷体" pitchFamily="49" charset="-122"/>
            </a:endParaRPr>
          </a:p>
          <a:p>
            <a:pPr>
              <a:spcBef>
                <a:spcPct val="20000"/>
              </a:spcBef>
              <a:buClr>
                <a:schemeClr val="accent2"/>
              </a:buClr>
              <a:buSzPct val="80000"/>
            </a:pPr>
            <a:r>
              <a:rPr lang="zh-CN" altLang="en-US" sz="2000" b="1" dirty="0">
                <a:latin typeface="楷体" pitchFamily="49" charset="-122"/>
                <a:ea typeface="楷体" pitchFamily="49" charset="-122"/>
              </a:rPr>
              <a:t>构建原型是一种使某些风险降至最低的方法。可以将螺旋模型看做在每个阶段前都增加了风险分析过程的快速原型模型。</a:t>
            </a:r>
          </a:p>
        </p:txBody>
      </p:sp>
      <p:pic>
        <p:nvPicPr>
          <p:cNvPr id="6" name="Picture 3" descr="rj7"/>
          <p:cNvPicPr>
            <a:picLocks noChangeAspect="1" noChangeArrowheads="1"/>
          </p:cNvPicPr>
          <p:nvPr/>
        </p:nvPicPr>
        <p:blipFill>
          <a:blip r:embed="rId3"/>
          <a:srcRect/>
          <a:stretch>
            <a:fillRect/>
          </a:stretch>
        </p:blipFill>
        <p:spPr bwMode="auto">
          <a:xfrm>
            <a:off x="5429256" y="857238"/>
            <a:ext cx="3000396" cy="3857999"/>
          </a:xfrm>
          <a:prstGeom prst="rect">
            <a:avLst/>
          </a:prstGeom>
          <a:noFill/>
          <a:ln w="9525">
            <a:noFill/>
            <a:miter lim="800000"/>
            <a:headEnd/>
            <a:tailEnd/>
          </a:ln>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altLang="zh-CN" dirty="0"/>
              <a:t>1.1 </a:t>
            </a:r>
            <a:r>
              <a:rPr lang="zh-CN" altLang="en-US" b="1" dirty="0">
                <a:latin typeface="楷体" pitchFamily="49" charset="-122"/>
                <a:ea typeface="楷体" pitchFamily="49" charset="-122"/>
              </a:rPr>
              <a:t>软件发展</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85150779"/>
              </p:ext>
            </p:extLst>
          </p:nvPr>
        </p:nvGraphicFramePr>
        <p:xfrm>
          <a:off x="457200" y="571486"/>
          <a:ext cx="8229600" cy="33944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矩形 7"/>
          <p:cNvSpPr/>
          <p:nvPr/>
        </p:nvSpPr>
        <p:spPr>
          <a:xfrm>
            <a:off x="4500562" y="2928940"/>
            <a:ext cx="1376018" cy="438582"/>
          </a:xfrm>
          <a:prstGeom prst="rect">
            <a:avLst/>
          </a:prstGeom>
          <a:noFill/>
        </p:spPr>
        <p:txBody>
          <a:bodyPr wrap="none" lIns="68580" tIns="34290" rIns="68580" bIns="3429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400" b="1" dirty="0">
                <a:ln w="11430"/>
                <a:solidFill>
                  <a:srgbClr val="FF0000"/>
                </a:solidFill>
                <a:effectLst>
                  <a:outerShdw blurRad="50800" dist="39000" dir="5460000" algn="tl">
                    <a:srgbClr val="000000">
                      <a:alpha val="38000"/>
                    </a:srgbClr>
                  </a:outerShdw>
                </a:effectLst>
                <a:latin typeface="楷体" pitchFamily="49" charset="-122"/>
                <a:ea typeface="楷体" pitchFamily="49" charset="-122"/>
              </a:rPr>
              <a:t>软件危机</a:t>
            </a:r>
          </a:p>
        </p:txBody>
      </p:sp>
      <p:sp>
        <p:nvSpPr>
          <p:cNvPr id="9" name="TextBox 8"/>
          <p:cNvSpPr txBox="1"/>
          <p:nvPr/>
        </p:nvSpPr>
        <p:spPr>
          <a:xfrm>
            <a:off x="4714876" y="3357568"/>
            <a:ext cx="2461251" cy="684803"/>
          </a:xfrm>
          <a:prstGeom prst="rect">
            <a:avLst/>
          </a:prstGeom>
          <a:noFill/>
        </p:spPr>
        <p:txBody>
          <a:bodyPr wrap="none" lIns="68580" tIns="34290" rIns="68580" bIns="34290" rtlCol="0">
            <a:spAutoFit/>
          </a:bodyPr>
          <a:lstStyle/>
          <a:p>
            <a:r>
              <a:rPr lang="zh-CN" altLang="en-US" sz="2000" b="1" dirty="0">
                <a:latin typeface="楷体" pitchFamily="49" charset="-122"/>
                <a:ea typeface="楷体" pitchFamily="49" charset="-122"/>
              </a:rPr>
              <a:t>软件危机的典型表现</a:t>
            </a:r>
            <a:endParaRPr lang="en-US" altLang="zh-CN" sz="2000" b="1" dirty="0">
              <a:latin typeface="楷体" pitchFamily="49" charset="-122"/>
              <a:ea typeface="楷体" pitchFamily="49" charset="-122"/>
            </a:endParaRPr>
          </a:p>
          <a:p>
            <a:r>
              <a:rPr lang="zh-CN" altLang="en-US" sz="2000" b="1" dirty="0">
                <a:latin typeface="楷体" pitchFamily="49" charset="-122"/>
                <a:ea typeface="楷体" pitchFamily="49" charset="-122"/>
              </a:rPr>
              <a:t>软件危机的主要原因</a:t>
            </a:r>
          </a:p>
        </p:txBody>
      </p:sp>
      <p:sp>
        <p:nvSpPr>
          <p:cNvPr id="10" name="矩形 9"/>
          <p:cNvSpPr/>
          <p:nvPr/>
        </p:nvSpPr>
        <p:spPr>
          <a:xfrm>
            <a:off x="7286644" y="2928940"/>
            <a:ext cx="1376018" cy="438582"/>
          </a:xfrm>
          <a:prstGeom prst="rect">
            <a:avLst/>
          </a:prstGeom>
          <a:noFill/>
        </p:spPr>
        <p:txBody>
          <a:bodyPr wrap="none" lIns="68580" tIns="34290" rIns="68580" bIns="3429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zh-CN" altLang="en-US" sz="2400" b="1" dirty="0">
                <a:ln w="11430"/>
                <a:solidFill>
                  <a:srgbClr val="ACE58F"/>
                </a:solidFill>
                <a:effectLst>
                  <a:outerShdw blurRad="50800" dist="39000" dir="5460000" algn="tl">
                    <a:srgbClr val="000000">
                      <a:alpha val="38000"/>
                    </a:srgbClr>
                  </a:outerShdw>
                </a:effectLst>
                <a:latin typeface="楷体" pitchFamily="49" charset="-122"/>
                <a:ea typeface="楷体" pitchFamily="49" charset="-122"/>
              </a:rPr>
              <a:t>软件工程</a:t>
            </a:r>
          </a:p>
        </p:txBody>
      </p:sp>
    </p:spTree>
    <p:extLst>
      <p:ext uri="{BB962C8B-B14F-4D97-AF65-F5344CB8AC3E}">
        <p14:creationId xmlns:p14="http://schemas.microsoft.com/office/powerpoint/2010/main" val="9895735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4" presetClass="entr" presetSubtype="0" fill="hold" nodeType="clickEffect">
                                  <p:stCondLst>
                                    <p:cond delay="0"/>
                                  </p:stCondLst>
                                  <p:childTnLst>
                                    <p:set>
                                      <p:cBhvr>
                                        <p:cTn id="24" dur="1" fill="hold">
                                          <p:stCondLst>
                                            <p:cond delay="0"/>
                                          </p:stCondLst>
                                        </p:cTn>
                                        <p:tgtEl>
                                          <p:spTgt spid="9">
                                            <p:txEl>
                                              <p:pRg st="0" end="0"/>
                                            </p:txEl>
                                          </p:spTgt>
                                        </p:tgtEl>
                                        <p:attrNameLst>
                                          <p:attrName>style.visibility</p:attrName>
                                        </p:attrNameLst>
                                      </p:cBhvr>
                                      <p:to>
                                        <p:strVal val="visible"/>
                                      </p:to>
                                    </p:set>
                                    <p:anim to="" calcmode="lin" valueType="num">
                                      <p:cBhvr>
                                        <p:cTn id="25" dur="1" fill="hold"/>
                                        <p:tgtEl>
                                          <p:spTgt spid="9">
                                            <p:txEl>
                                              <p:pRg st="0" end="0"/>
                                            </p:txEl>
                                          </p:spTgt>
                                        </p:tgtEl>
                                        <p:attrNameLst>
                                          <p:attrName/>
                                        </p:attrNameLst>
                                      </p:cBhvr>
                                    </p:anim>
                                  </p:childTnLst>
                                </p:cTn>
                              </p:par>
                            </p:childTnLst>
                          </p:cTn>
                        </p:par>
                      </p:childTnLst>
                    </p:cTn>
                  </p:par>
                  <p:par>
                    <p:cTn id="26" fill="hold">
                      <p:stCondLst>
                        <p:cond delay="indefinite"/>
                      </p:stCondLst>
                      <p:childTnLst>
                        <p:par>
                          <p:cTn id="27" fill="hold">
                            <p:stCondLst>
                              <p:cond delay="0"/>
                            </p:stCondLst>
                            <p:childTnLst>
                              <p:par>
                                <p:cTn id="28" presetID="24" presetClass="entr" presetSubtype="0" fill="hold" nodeType="clickEffect">
                                  <p:stCondLst>
                                    <p:cond delay="0"/>
                                  </p:stCondLst>
                                  <p:childTnLst>
                                    <p:set>
                                      <p:cBhvr>
                                        <p:cTn id="29" dur="1" fill="hold">
                                          <p:stCondLst>
                                            <p:cond delay="0"/>
                                          </p:stCondLst>
                                        </p:cTn>
                                        <p:tgtEl>
                                          <p:spTgt spid="9">
                                            <p:txEl>
                                              <p:pRg st="1" end="1"/>
                                            </p:txEl>
                                          </p:spTgt>
                                        </p:tgtEl>
                                        <p:attrNameLst>
                                          <p:attrName>style.visibility</p:attrName>
                                        </p:attrNameLst>
                                      </p:cBhvr>
                                      <p:to>
                                        <p:strVal val="visible"/>
                                      </p:to>
                                    </p:set>
                                    <p:anim to="" calcmode="lin" valueType="num">
                                      <p:cBhvr>
                                        <p:cTn id="30" dur="1" fill="hold"/>
                                        <p:tgtEl>
                                          <p:spTgt spid="9">
                                            <p:txEl>
                                              <p:pRg st="1" end="1"/>
                                            </p:txEl>
                                          </p:spTgt>
                                        </p:tgtEl>
                                        <p:attrNameLst>
                                          <p:attrName/>
                                        </p:attrNameLst>
                                      </p:cBhvr>
                                    </p:anim>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down)">
                                      <p:cBhvr>
                                        <p:cTn id="35" dur="580">
                                          <p:stCondLst>
                                            <p:cond delay="0"/>
                                          </p:stCondLst>
                                        </p:cTn>
                                        <p:tgtEl>
                                          <p:spTgt spid="10"/>
                                        </p:tgtEl>
                                      </p:cBhvr>
                                    </p:animEffect>
                                    <p:anim calcmode="lin" valueType="num">
                                      <p:cBhvr>
                                        <p:cTn id="36"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41" dur="26">
                                          <p:stCondLst>
                                            <p:cond delay="650"/>
                                          </p:stCondLst>
                                        </p:cTn>
                                        <p:tgtEl>
                                          <p:spTgt spid="10"/>
                                        </p:tgtEl>
                                      </p:cBhvr>
                                      <p:to x="100000" y="60000"/>
                                    </p:animScale>
                                    <p:animScale>
                                      <p:cBhvr>
                                        <p:cTn id="42" dur="166" decel="50000">
                                          <p:stCondLst>
                                            <p:cond delay="676"/>
                                          </p:stCondLst>
                                        </p:cTn>
                                        <p:tgtEl>
                                          <p:spTgt spid="10"/>
                                        </p:tgtEl>
                                      </p:cBhvr>
                                      <p:to x="100000" y="100000"/>
                                    </p:animScale>
                                    <p:animScale>
                                      <p:cBhvr>
                                        <p:cTn id="43" dur="26">
                                          <p:stCondLst>
                                            <p:cond delay="1312"/>
                                          </p:stCondLst>
                                        </p:cTn>
                                        <p:tgtEl>
                                          <p:spTgt spid="10"/>
                                        </p:tgtEl>
                                      </p:cBhvr>
                                      <p:to x="100000" y="80000"/>
                                    </p:animScale>
                                    <p:animScale>
                                      <p:cBhvr>
                                        <p:cTn id="44" dur="166" decel="50000">
                                          <p:stCondLst>
                                            <p:cond delay="1338"/>
                                          </p:stCondLst>
                                        </p:cTn>
                                        <p:tgtEl>
                                          <p:spTgt spid="10"/>
                                        </p:tgtEl>
                                      </p:cBhvr>
                                      <p:to x="100000" y="100000"/>
                                    </p:animScale>
                                    <p:animScale>
                                      <p:cBhvr>
                                        <p:cTn id="45" dur="26">
                                          <p:stCondLst>
                                            <p:cond delay="1642"/>
                                          </p:stCondLst>
                                        </p:cTn>
                                        <p:tgtEl>
                                          <p:spTgt spid="10"/>
                                        </p:tgtEl>
                                      </p:cBhvr>
                                      <p:to x="100000" y="90000"/>
                                    </p:animScale>
                                    <p:animScale>
                                      <p:cBhvr>
                                        <p:cTn id="46" dur="166" decel="50000">
                                          <p:stCondLst>
                                            <p:cond delay="1668"/>
                                          </p:stCondLst>
                                        </p:cTn>
                                        <p:tgtEl>
                                          <p:spTgt spid="10"/>
                                        </p:tgtEl>
                                      </p:cBhvr>
                                      <p:to x="100000" y="100000"/>
                                    </p:animScale>
                                    <p:animScale>
                                      <p:cBhvr>
                                        <p:cTn id="47" dur="26">
                                          <p:stCondLst>
                                            <p:cond delay="1808"/>
                                          </p:stCondLst>
                                        </p:cTn>
                                        <p:tgtEl>
                                          <p:spTgt spid="10"/>
                                        </p:tgtEl>
                                      </p:cBhvr>
                                      <p:to x="100000" y="95000"/>
                                    </p:animScale>
                                    <p:animScale>
                                      <p:cBhvr>
                                        <p:cTn id="48" dur="166" decel="50000">
                                          <p:stCondLst>
                                            <p:cond delay="1834"/>
                                          </p:stCondLst>
                                        </p:cTn>
                                        <p:tgtEl>
                                          <p:spTgt spid="1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1" name="Picture 3" descr="rj8"/>
          <p:cNvPicPr>
            <a:picLocks noChangeAspect="1" noChangeArrowheads="1"/>
          </p:cNvPicPr>
          <p:nvPr/>
        </p:nvPicPr>
        <p:blipFill>
          <a:blip r:embed="rId2"/>
          <a:srcRect/>
          <a:stretch>
            <a:fillRect/>
          </a:stretch>
        </p:blipFill>
        <p:spPr bwMode="auto">
          <a:xfrm>
            <a:off x="285720" y="885756"/>
            <a:ext cx="6032523" cy="3500462"/>
          </a:xfrm>
          <a:prstGeom prst="rect">
            <a:avLst/>
          </a:prstGeom>
          <a:ln>
            <a:noFill/>
          </a:ln>
          <a:effectLst>
            <a:outerShdw blurRad="292100" dist="139700" dir="2700000" algn="tl" rotWithShape="0">
              <a:srgbClr val="333333">
                <a:alpha val="65000"/>
              </a:srgbClr>
            </a:outerShdw>
          </a:effectLst>
        </p:spPr>
      </p:pic>
      <p:sp>
        <p:nvSpPr>
          <p:cNvPr id="68612" name="Rectangle 4"/>
          <p:cNvSpPr>
            <a:spLocks noChangeArrowheads="1"/>
          </p:cNvSpPr>
          <p:nvPr/>
        </p:nvSpPr>
        <p:spPr bwMode="auto">
          <a:xfrm>
            <a:off x="285720" y="4457656"/>
            <a:ext cx="2428875" cy="400110"/>
          </a:xfrm>
          <a:prstGeom prst="rect">
            <a:avLst/>
          </a:prstGeom>
          <a:noFill/>
          <a:ln w="9525">
            <a:noFill/>
            <a:miter lim="800000"/>
            <a:headEnd/>
            <a:tailEnd/>
          </a:ln>
        </p:spPr>
        <p:txBody>
          <a:bodyPr>
            <a:spAutoFit/>
          </a:bodyPr>
          <a:lstStyle/>
          <a:p>
            <a:pPr eaLnBrk="0" hangingPunct="0"/>
            <a:r>
              <a:rPr lang="zh-CN" altLang="en-US" sz="20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完整的螺旋模型</a:t>
            </a:r>
          </a:p>
        </p:txBody>
      </p:sp>
      <p:sp>
        <p:nvSpPr>
          <p:cNvPr id="5" name="标题 4"/>
          <p:cNvSpPr>
            <a:spLocks noGrp="1"/>
          </p:cNvSpPr>
          <p:nvPr>
            <p:ph type="title"/>
          </p:nvPr>
        </p:nvSpPr>
        <p:spPr/>
        <p:txBody>
          <a:bodyPr/>
          <a:lstStyle/>
          <a:p>
            <a:r>
              <a:rPr altLang="zh-CN" b="1" dirty="0">
                <a:latin typeface="楷体" pitchFamily="49" charset="-122"/>
                <a:ea typeface="楷体" pitchFamily="49" charset="-122"/>
              </a:rPr>
              <a:t>1.5.4</a:t>
            </a:r>
            <a:r>
              <a:rPr lang="zh-CN" altLang="en-US" b="1" dirty="0">
                <a:latin typeface="楷体" pitchFamily="49" charset="-122"/>
                <a:ea typeface="楷体" pitchFamily="49" charset="-122"/>
              </a:rPr>
              <a:t>螺旋模型</a:t>
            </a:r>
            <a:endParaRPr lang="zh-CN" altLang="en-US" dirty="0"/>
          </a:p>
        </p:txBody>
      </p:sp>
      <p:sp>
        <p:nvSpPr>
          <p:cNvPr id="6" name="TextBox 5"/>
          <p:cNvSpPr txBox="1"/>
          <p:nvPr/>
        </p:nvSpPr>
        <p:spPr>
          <a:xfrm>
            <a:off x="6547335" y="1054608"/>
            <a:ext cx="2382383" cy="283154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点画线的长度：</a:t>
            </a:r>
            <a:endParaRPr lang="en-US" altLang="zh-CN" sz="2000" b="1" dirty="0">
              <a:solidFill>
                <a:schemeClr val="tx1">
                  <a:alpha val="99000"/>
                </a:schemeClr>
              </a:solidFill>
              <a:latin typeface="楷体" pitchFamily="49" charset="-122"/>
              <a:ea typeface="楷体" pitchFamily="49" charset="-122"/>
            </a:endParaRPr>
          </a:p>
          <a:p>
            <a:pPr>
              <a:lnSpc>
                <a:spcPct val="90000"/>
              </a:lnSpc>
              <a:spcBef>
                <a:spcPct val="20000"/>
              </a:spcBef>
              <a:buSzPct val="90000"/>
            </a:pPr>
            <a:r>
              <a:rPr lang="en-US" altLang="zh-CN" sz="2000" b="1" dirty="0">
                <a:solidFill>
                  <a:schemeClr val="tx1">
                    <a:alpha val="99000"/>
                  </a:schemeClr>
                </a:solidFill>
                <a:latin typeface="楷体" pitchFamily="49" charset="-122"/>
                <a:ea typeface="楷体" pitchFamily="49" charset="-122"/>
              </a:rPr>
              <a:t>    </a:t>
            </a:r>
            <a:r>
              <a:rPr lang="zh-CN" altLang="en-US" sz="2000" b="1" dirty="0">
                <a:solidFill>
                  <a:schemeClr val="tx1">
                    <a:alpha val="99000"/>
                  </a:schemeClr>
                </a:solidFill>
                <a:latin typeface="楷体" pitchFamily="49" charset="-122"/>
                <a:ea typeface="楷体" pitchFamily="49" charset="-122"/>
              </a:rPr>
              <a:t>累积开发费用</a:t>
            </a:r>
            <a:endParaRPr lang="en-US" altLang="zh-CN" sz="2000" b="1" dirty="0">
              <a:solidFill>
                <a:schemeClr val="tx1">
                  <a:alpha val="99000"/>
                </a:schemeClr>
              </a:solidFill>
              <a:latin typeface="楷体" pitchFamily="49" charset="-122"/>
              <a:ea typeface="楷体" pitchFamily="49" charset="-122"/>
            </a:endParaRPr>
          </a:p>
          <a:p>
            <a:pPr>
              <a:lnSpc>
                <a:spcPct val="90000"/>
              </a:lnSpc>
              <a:spcBef>
                <a:spcPct val="20000"/>
              </a:spcBef>
              <a:buSzPct val="90000"/>
            </a:pPr>
            <a:endParaRPr lang="en-US" altLang="zh-CN" sz="2000" b="1" dirty="0">
              <a:solidFill>
                <a:schemeClr val="tx1">
                  <a:alpha val="99000"/>
                </a:schemeClr>
              </a:solidFill>
              <a:latin typeface="楷体" pitchFamily="49" charset="-122"/>
              <a:ea typeface="楷体" pitchFamily="49" charset="-122"/>
            </a:endParaRPr>
          </a:p>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螺旋线的角度：</a:t>
            </a:r>
            <a:endParaRPr lang="en-US" altLang="zh-CN" sz="2000" b="1" dirty="0">
              <a:solidFill>
                <a:schemeClr val="tx1">
                  <a:alpha val="99000"/>
                </a:schemeClr>
              </a:solidFill>
              <a:latin typeface="楷体" pitchFamily="49" charset="-122"/>
              <a:ea typeface="楷体" pitchFamily="49" charset="-122"/>
            </a:endParaRPr>
          </a:p>
          <a:p>
            <a:pPr>
              <a:lnSpc>
                <a:spcPct val="90000"/>
              </a:lnSpc>
              <a:spcBef>
                <a:spcPct val="20000"/>
              </a:spcBef>
              <a:buSzPct val="90000"/>
            </a:pPr>
            <a:r>
              <a:rPr lang="en-US" altLang="zh-CN" sz="2000" b="1" dirty="0">
                <a:solidFill>
                  <a:schemeClr val="tx1">
                    <a:alpha val="99000"/>
                  </a:schemeClr>
                </a:solidFill>
                <a:latin typeface="楷体" pitchFamily="49" charset="-122"/>
                <a:ea typeface="楷体" pitchFamily="49" charset="-122"/>
              </a:rPr>
              <a:t>    </a:t>
            </a:r>
            <a:r>
              <a:rPr lang="zh-CN" altLang="en-US" sz="2000" b="1" dirty="0">
                <a:solidFill>
                  <a:schemeClr val="tx1">
                    <a:alpha val="99000"/>
                  </a:schemeClr>
                </a:solidFill>
                <a:latin typeface="楷体" pitchFamily="49" charset="-122"/>
                <a:ea typeface="楷体" pitchFamily="49" charset="-122"/>
              </a:rPr>
              <a:t>开发进度</a:t>
            </a:r>
            <a:endParaRPr lang="en-US" altLang="zh-CN" sz="2000" b="1" dirty="0">
              <a:solidFill>
                <a:schemeClr val="tx1">
                  <a:alpha val="99000"/>
                </a:schemeClr>
              </a:solidFill>
              <a:latin typeface="楷体" pitchFamily="49" charset="-122"/>
              <a:ea typeface="楷体" pitchFamily="49" charset="-122"/>
            </a:endParaRPr>
          </a:p>
          <a:p>
            <a:pPr>
              <a:lnSpc>
                <a:spcPct val="90000"/>
              </a:lnSpc>
              <a:spcBef>
                <a:spcPct val="20000"/>
              </a:spcBef>
              <a:buSzPct val="90000"/>
            </a:pPr>
            <a:endParaRPr lang="en-US" altLang="zh-CN" sz="2000" b="1" dirty="0">
              <a:solidFill>
                <a:schemeClr val="tx1">
                  <a:alpha val="99000"/>
                </a:schemeClr>
              </a:solidFill>
              <a:latin typeface="楷体" pitchFamily="49" charset="-122"/>
              <a:ea typeface="楷体" pitchFamily="49" charset="-122"/>
            </a:endParaRPr>
          </a:p>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螺旋线每个周期：</a:t>
            </a:r>
            <a:endParaRPr lang="en-US" altLang="zh-CN" sz="2000" b="1" dirty="0">
              <a:solidFill>
                <a:schemeClr val="tx1">
                  <a:alpha val="99000"/>
                </a:schemeClr>
              </a:solidFill>
              <a:latin typeface="楷体" pitchFamily="49" charset="-122"/>
              <a:ea typeface="楷体" pitchFamily="49" charset="-122"/>
            </a:endParaRPr>
          </a:p>
          <a:p>
            <a:pPr>
              <a:lnSpc>
                <a:spcPct val="90000"/>
              </a:lnSpc>
              <a:spcBef>
                <a:spcPct val="20000"/>
              </a:spcBef>
              <a:buSzPct val="90000"/>
            </a:pPr>
            <a:r>
              <a:rPr lang="en-US" altLang="zh-CN" sz="2000" b="1" dirty="0">
                <a:solidFill>
                  <a:schemeClr val="tx1">
                    <a:alpha val="99000"/>
                  </a:schemeClr>
                </a:solidFill>
                <a:latin typeface="楷体" pitchFamily="49" charset="-122"/>
                <a:ea typeface="楷体" pitchFamily="49" charset="-122"/>
              </a:rPr>
              <a:t>     </a:t>
            </a:r>
            <a:r>
              <a:rPr lang="zh-CN" altLang="en-US" sz="2000" b="1" dirty="0">
                <a:solidFill>
                  <a:schemeClr val="tx1">
                    <a:alpha val="99000"/>
                  </a:schemeClr>
                </a:solidFill>
                <a:latin typeface="楷体" pitchFamily="49" charset="-122"/>
                <a:ea typeface="楷体" pitchFamily="49" charset="-122"/>
              </a:rPr>
              <a:t>一个开发阶段</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3" end="3"/>
                                            </p:txEl>
                                          </p:spTgt>
                                        </p:tgtEl>
                                        <p:attrNameLst>
                                          <p:attrName>style.visibility</p:attrName>
                                        </p:attrNameLst>
                                      </p:cBhvr>
                                      <p:to>
                                        <p:strVal val="visible"/>
                                      </p:to>
                                    </p:set>
                                    <p:animEffect transition="in" filter="wipe(up)">
                                      <p:cBhvr>
                                        <p:cTn id="17" dur="500"/>
                                        <p:tgtEl>
                                          <p:spTgt spid="6">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xEl>
                                              <p:pRg st="4" end="4"/>
                                            </p:txEl>
                                          </p:spTgt>
                                        </p:tgtEl>
                                        <p:attrNameLst>
                                          <p:attrName>style.visibility</p:attrName>
                                        </p:attrNameLst>
                                      </p:cBhvr>
                                      <p:to>
                                        <p:strVal val="visible"/>
                                      </p:to>
                                    </p:set>
                                    <p:animEffect transition="in" filter="wipe(up)">
                                      <p:cBhvr>
                                        <p:cTn id="22" dur="500"/>
                                        <p:tgtEl>
                                          <p:spTgt spid="6">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animEffect transition="in" filter="wipe(up)">
                                      <p:cBhvr>
                                        <p:cTn id="27" dur="500"/>
                                        <p:tgtEl>
                                          <p:spTgt spid="6">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6">
                                            <p:txEl>
                                              <p:pRg st="7" end="7"/>
                                            </p:txEl>
                                          </p:spTgt>
                                        </p:tgtEl>
                                        <p:attrNameLst>
                                          <p:attrName>style.visibility</p:attrName>
                                        </p:attrNameLst>
                                      </p:cBhvr>
                                      <p:to>
                                        <p:strVal val="visible"/>
                                      </p:to>
                                    </p:set>
                                    <p:animEffect transition="in" filter="wipe(up)">
                                      <p:cBhvr>
                                        <p:cTn id="32" dur="500"/>
                                        <p:tgtEl>
                                          <p:spTgt spid="6">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altLang="zh-CN" b="1" dirty="0">
                <a:latin typeface="楷体" pitchFamily="49" charset="-122"/>
                <a:ea typeface="楷体" pitchFamily="49" charset="-122"/>
              </a:rPr>
              <a:t>1.5.4</a:t>
            </a:r>
            <a:r>
              <a:rPr lang="zh-CN" altLang="en-US" b="1" dirty="0">
                <a:latin typeface="楷体" pitchFamily="49" charset="-122"/>
                <a:ea typeface="楷体" pitchFamily="49" charset="-122"/>
              </a:rPr>
              <a:t>螺旋模型</a:t>
            </a:r>
            <a:endParaRPr lang="zh-CN" altLang="en-US" dirty="0"/>
          </a:p>
        </p:txBody>
      </p:sp>
      <p:sp>
        <p:nvSpPr>
          <p:cNvPr id="10" name="Round Same Side Corner Rectangle 73"/>
          <p:cNvSpPr/>
          <p:nvPr/>
        </p:nvSpPr>
        <p:spPr>
          <a:xfrm>
            <a:off x="5811499" y="1454476"/>
            <a:ext cx="2332327" cy="1131570"/>
          </a:xfrm>
          <a:prstGeom prst="rect">
            <a:avLst/>
          </a:prstGeom>
          <a:solidFill>
            <a:schemeClr val="accent1"/>
          </a:solidFill>
          <a:ln w="10795" cap="flat" cmpd="sng" algn="ctr">
            <a:noFill/>
            <a:prstDash val="dash"/>
          </a:ln>
          <a:effectLst/>
        </p:spPr>
        <p:txBody>
          <a:bodyPr lIns="91440" tIns="91440" rIns="91440" bIns="91440" rtlCol="0" anchor="b"/>
          <a:lstStyle/>
          <a:p>
            <a:pPr defTabSz="685691">
              <a:lnSpc>
                <a:spcPct val="80000"/>
              </a:lnSpc>
            </a:pPr>
            <a:endParaRPr lang="en-US" kern="0" dirty="0">
              <a:ln>
                <a:solidFill>
                  <a:schemeClr val="bg1">
                    <a:alpha val="0"/>
                  </a:schemeClr>
                </a:solidFill>
              </a:ln>
              <a:cs typeface="Arial"/>
            </a:endParaRPr>
          </a:p>
        </p:txBody>
      </p:sp>
      <p:sp>
        <p:nvSpPr>
          <p:cNvPr id="13" name="Round Same Side Corner Rectangle 73"/>
          <p:cNvSpPr/>
          <p:nvPr/>
        </p:nvSpPr>
        <p:spPr>
          <a:xfrm>
            <a:off x="996967" y="1454476"/>
            <a:ext cx="2332327" cy="1131570"/>
          </a:xfrm>
          <a:prstGeom prst="rect">
            <a:avLst/>
          </a:prstGeom>
          <a:solidFill>
            <a:schemeClr val="accent1"/>
          </a:solidFill>
          <a:ln w="10795" cap="flat" cmpd="sng" algn="ctr">
            <a:noFill/>
            <a:prstDash val="dash"/>
          </a:ln>
          <a:effectLst/>
        </p:spPr>
        <p:txBody>
          <a:bodyPr lIns="91440" tIns="91440" rIns="91440" bIns="91440" rtlCol="0" anchor="b"/>
          <a:lstStyle/>
          <a:p>
            <a:pPr defTabSz="685691">
              <a:lnSpc>
                <a:spcPct val="80000"/>
              </a:lnSpc>
            </a:pPr>
            <a:endParaRPr lang="en-US" kern="0" dirty="0">
              <a:ln>
                <a:solidFill>
                  <a:schemeClr val="bg1">
                    <a:alpha val="0"/>
                  </a:schemeClr>
                </a:solidFill>
              </a:ln>
              <a:cs typeface="Arial"/>
            </a:endParaRPr>
          </a:p>
        </p:txBody>
      </p:sp>
      <p:sp>
        <p:nvSpPr>
          <p:cNvPr id="16" name="Round Same Side Corner Rectangle 73"/>
          <p:cNvSpPr/>
          <p:nvPr/>
        </p:nvSpPr>
        <p:spPr>
          <a:xfrm>
            <a:off x="5811499" y="2654626"/>
            <a:ext cx="2332327" cy="1131570"/>
          </a:xfrm>
          <a:prstGeom prst="rect">
            <a:avLst/>
          </a:prstGeom>
          <a:solidFill>
            <a:schemeClr val="accent1"/>
          </a:solidFill>
          <a:ln w="10795" cap="flat" cmpd="sng" algn="ctr">
            <a:noFill/>
            <a:prstDash val="dash"/>
          </a:ln>
          <a:effectLst/>
        </p:spPr>
        <p:txBody>
          <a:bodyPr lIns="91440" tIns="91440" rIns="0" bIns="91440" rtlCol="0" anchor="b"/>
          <a:lstStyle/>
          <a:p>
            <a:pPr defTabSz="685691">
              <a:lnSpc>
                <a:spcPct val="80000"/>
              </a:lnSpc>
            </a:pPr>
            <a:endParaRPr lang="en-US" kern="0" dirty="0">
              <a:ln>
                <a:solidFill>
                  <a:schemeClr val="bg1">
                    <a:alpha val="0"/>
                  </a:schemeClr>
                </a:solidFill>
              </a:ln>
              <a:cs typeface="Arial"/>
            </a:endParaRPr>
          </a:p>
        </p:txBody>
      </p:sp>
      <p:sp>
        <p:nvSpPr>
          <p:cNvPr id="19" name="Round Same Side Corner Rectangle 73"/>
          <p:cNvSpPr/>
          <p:nvPr/>
        </p:nvSpPr>
        <p:spPr>
          <a:xfrm>
            <a:off x="996967" y="2654626"/>
            <a:ext cx="2332327" cy="1131570"/>
          </a:xfrm>
          <a:prstGeom prst="rect">
            <a:avLst/>
          </a:prstGeom>
          <a:solidFill>
            <a:schemeClr val="accent1"/>
          </a:solidFill>
          <a:ln w="10795" cap="flat" cmpd="sng" algn="ctr">
            <a:noFill/>
            <a:prstDash val="dash"/>
          </a:ln>
          <a:effectLst/>
        </p:spPr>
        <p:txBody>
          <a:bodyPr lIns="91440" tIns="91440" rIns="0" bIns="91440" rtlCol="0" anchor="b"/>
          <a:lstStyle/>
          <a:p>
            <a:pPr defTabSz="685691">
              <a:lnSpc>
                <a:spcPct val="80000"/>
              </a:lnSpc>
            </a:pPr>
            <a:endParaRPr lang="en-US" kern="0" spc="-75" dirty="0">
              <a:ln>
                <a:solidFill>
                  <a:schemeClr val="bg1">
                    <a:alpha val="0"/>
                  </a:schemeClr>
                </a:solidFill>
              </a:ln>
              <a:cs typeface="Arial"/>
            </a:endParaRPr>
          </a:p>
        </p:txBody>
      </p:sp>
      <p:sp>
        <p:nvSpPr>
          <p:cNvPr id="22" name="Round Same Side Corner Rectangle 73"/>
          <p:cNvSpPr/>
          <p:nvPr/>
        </p:nvSpPr>
        <p:spPr>
          <a:xfrm>
            <a:off x="3397460" y="1452164"/>
            <a:ext cx="2332327" cy="1131570"/>
          </a:xfrm>
          <a:prstGeom prst="rect">
            <a:avLst/>
          </a:prstGeom>
          <a:solidFill>
            <a:schemeClr val="accent1"/>
          </a:solidFill>
          <a:ln w="10795" cap="flat" cmpd="sng" algn="ctr">
            <a:noFill/>
            <a:prstDash val="dash"/>
          </a:ln>
          <a:effectLst/>
        </p:spPr>
        <p:txBody>
          <a:bodyPr lIns="91440" tIns="91440" rIns="91440" bIns="91440" rtlCol="0" anchor="b"/>
          <a:lstStyle/>
          <a:p>
            <a:pPr defTabSz="685691">
              <a:lnSpc>
                <a:spcPct val="80000"/>
              </a:lnSpc>
            </a:pPr>
            <a:endParaRPr lang="en-US" kern="0" dirty="0">
              <a:ln>
                <a:solidFill>
                  <a:schemeClr val="bg1">
                    <a:alpha val="0"/>
                  </a:schemeClr>
                </a:solidFill>
              </a:ln>
              <a:cs typeface="Arial"/>
            </a:endParaRPr>
          </a:p>
        </p:txBody>
      </p:sp>
      <p:sp>
        <p:nvSpPr>
          <p:cNvPr id="25" name="Round Same Side Corner Rectangle 73"/>
          <p:cNvSpPr/>
          <p:nvPr/>
        </p:nvSpPr>
        <p:spPr>
          <a:xfrm>
            <a:off x="3397460" y="2652314"/>
            <a:ext cx="2332327" cy="1131570"/>
          </a:xfrm>
          <a:prstGeom prst="rect">
            <a:avLst/>
          </a:prstGeom>
          <a:solidFill>
            <a:schemeClr val="accent1"/>
          </a:solidFill>
          <a:ln w="10795" cap="flat" cmpd="sng" algn="ctr">
            <a:noFill/>
            <a:prstDash val="dash"/>
          </a:ln>
          <a:effectLst/>
        </p:spPr>
        <p:txBody>
          <a:bodyPr lIns="91440" tIns="91440" rIns="0" bIns="91440" rtlCol="0" anchor="b"/>
          <a:lstStyle/>
          <a:p>
            <a:pPr defTabSz="685691">
              <a:lnSpc>
                <a:spcPct val="80000"/>
              </a:lnSpc>
            </a:pPr>
            <a:endParaRPr lang="en-US" kern="0" dirty="0">
              <a:ln>
                <a:solidFill>
                  <a:schemeClr val="bg1">
                    <a:alpha val="0"/>
                  </a:schemeClr>
                </a:solidFill>
              </a:ln>
              <a:cs typeface="Arial"/>
            </a:endParaRPr>
          </a:p>
        </p:txBody>
      </p:sp>
      <p:sp>
        <p:nvSpPr>
          <p:cNvPr id="27" name="TextBox 26"/>
          <p:cNvSpPr txBox="1"/>
          <p:nvPr/>
        </p:nvSpPr>
        <p:spPr>
          <a:xfrm>
            <a:off x="500034" y="1595040"/>
            <a:ext cx="494046" cy="923330"/>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优</a:t>
            </a:r>
            <a:endParaRPr lang="en-US" altLang="zh-CN" sz="2400" b="1" dirty="0">
              <a:solidFill>
                <a:schemeClr val="tx1">
                  <a:alpha val="99000"/>
                </a:schemeClr>
              </a:solidFill>
              <a:latin typeface="楷体" pitchFamily="49" charset="-122"/>
              <a:ea typeface="楷体" pitchFamily="49" charset="-122"/>
            </a:endParaRPr>
          </a:p>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点</a:t>
            </a:r>
          </a:p>
        </p:txBody>
      </p:sp>
      <p:sp>
        <p:nvSpPr>
          <p:cNvPr id="28" name="TextBox 27"/>
          <p:cNvSpPr txBox="1"/>
          <p:nvPr/>
        </p:nvSpPr>
        <p:spPr>
          <a:xfrm>
            <a:off x="500034" y="2824761"/>
            <a:ext cx="494046" cy="923330"/>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特</a:t>
            </a:r>
            <a:endParaRPr lang="en-US" altLang="zh-CN" sz="2400" b="1" dirty="0">
              <a:solidFill>
                <a:schemeClr val="tx1">
                  <a:alpha val="99000"/>
                </a:schemeClr>
              </a:solidFill>
              <a:latin typeface="楷体" pitchFamily="49" charset="-122"/>
              <a:ea typeface="楷体" pitchFamily="49" charset="-122"/>
            </a:endParaRPr>
          </a:p>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点</a:t>
            </a:r>
          </a:p>
        </p:txBody>
      </p:sp>
      <p:sp>
        <p:nvSpPr>
          <p:cNvPr id="29" name="TextBox 28"/>
          <p:cNvSpPr txBox="1"/>
          <p:nvPr/>
        </p:nvSpPr>
        <p:spPr>
          <a:xfrm>
            <a:off x="1071538" y="1643056"/>
            <a:ext cx="2214578" cy="7386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有利于软件重用和质量监控</a:t>
            </a:r>
          </a:p>
        </p:txBody>
      </p:sp>
      <p:sp>
        <p:nvSpPr>
          <p:cNvPr id="30" name="TextBox 29"/>
          <p:cNvSpPr txBox="1"/>
          <p:nvPr/>
        </p:nvSpPr>
        <p:spPr>
          <a:xfrm>
            <a:off x="3428992" y="1643056"/>
            <a:ext cx="2214578" cy="7386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减少了过多测试和不足的风险</a:t>
            </a:r>
          </a:p>
        </p:txBody>
      </p:sp>
      <p:sp>
        <p:nvSpPr>
          <p:cNvPr id="31" name="TextBox 30"/>
          <p:cNvSpPr txBox="1"/>
          <p:nvPr/>
        </p:nvSpPr>
        <p:spPr>
          <a:xfrm>
            <a:off x="5857884" y="1643056"/>
            <a:ext cx="2214578" cy="7386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维护和开发直接没有本质区别</a:t>
            </a:r>
          </a:p>
        </p:txBody>
      </p:sp>
      <p:sp>
        <p:nvSpPr>
          <p:cNvPr id="32" name="TextBox 31"/>
          <p:cNvSpPr txBox="1"/>
          <p:nvPr/>
        </p:nvSpPr>
        <p:spPr>
          <a:xfrm>
            <a:off x="1071538" y="2841736"/>
            <a:ext cx="2214578" cy="7386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风险驱动，需要丰富知识及经验</a:t>
            </a:r>
          </a:p>
        </p:txBody>
      </p:sp>
      <p:sp>
        <p:nvSpPr>
          <p:cNvPr id="33" name="TextBox 32"/>
          <p:cNvSpPr txBox="1"/>
          <p:nvPr/>
        </p:nvSpPr>
        <p:spPr>
          <a:xfrm>
            <a:off x="3428992" y="2841736"/>
            <a:ext cx="2214578" cy="7386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适用于内部开发的大规模项目</a:t>
            </a:r>
          </a:p>
        </p:txBody>
      </p:sp>
      <p:sp>
        <p:nvSpPr>
          <p:cNvPr id="34" name="TextBox 33"/>
          <p:cNvSpPr txBox="1"/>
          <p:nvPr/>
        </p:nvSpPr>
        <p:spPr>
          <a:xfrm>
            <a:off x="5857884" y="2841736"/>
            <a:ext cx="2214578" cy="738664"/>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工作量及成本随迭代次数增加</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楷体" pitchFamily="49" charset="-122"/>
                <a:ea typeface="楷体" pitchFamily="49" charset="-122"/>
              </a:rPr>
              <a:t>1.5.</a:t>
            </a:r>
            <a:r>
              <a:rPr altLang="zh-CN" b="1" dirty="0">
                <a:latin typeface="楷体" pitchFamily="49" charset="-122"/>
                <a:ea typeface="楷体" pitchFamily="49" charset="-122"/>
              </a:rPr>
              <a:t>5</a:t>
            </a:r>
            <a:r>
              <a:rPr lang="zh-CN" altLang="en-US" b="1" dirty="0">
                <a:latin typeface="楷体" pitchFamily="49" charset="-122"/>
                <a:ea typeface="楷体" pitchFamily="49" charset="-122"/>
              </a:rPr>
              <a:t>喷泉模型</a:t>
            </a:r>
          </a:p>
        </p:txBody>
      </p:sp>
      <p:sp>
        <p:nvSpPr>
          <p:cNvPr id="7" name="Rectangle 10"/>
          <p:cNvSpPr/>
          <p:nvPr/>
        </p:nvSpPr>
        <p:spPr bwMode="auto">
          <a:xfrm>
            <a:off x="3357554" y="937050"/>
            <a:ext cx="5286412" cy="85725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685466"/>
            <a:r>
              <a:rPr lang="zh-CN" altLang="en-US" sz="2400" b="1" dirty="0">
                <a:solidFill>
                  <a:srgbClr val="FFFFFF">
                    <a:alpha val="98824"/>
                  </a:srgbClr>
                </a:solidFill>
                <a:latin typeface="楷体" pitchFamily="49" charset="-122"/>
                <a:ea typeface="楷体" pitchFamily="49" charset="-122"/>
                <a:cs typeface="Segoe UI" pitchFamily="34" charset="0"/>
              </a:rPr>
              <a:t>喷泉模型是典型的面向对象的软件过程模型之一</a:t>
            </a:r>
            <a:endParaRPr lang="en-US" alt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Rectangle 10"/>
          <p:cNvSpPr/>
          <p:nvPr/>
        </p:nvSpPr>
        <p:spPr bwMode="auto">
          <a:xfrm>
            <a:off x="3357554" y="2008129"/>
            <a:ext cx="5286412" cy="85725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defTabSz="685466"/>
            <a:r>
              <a:rPr lang="zh-CN" altLang="en-US" sz="2400" b="1" dirty="0">
                <a:solidFill>
                  <a:srgbClr val="FFFFFF">
                    <a:alpha val="98824"/>
                  </a:srgbClr>
                </a:solidFill>
                <a:latin typeface="楷体" pitchFamily="49" charset="-122"/>
                <a:ea typeface="楷体" pitchFamily="49" charset="-122"/>
                <a:cs typeface="Segoe UI" pitchFamily="34" charset="0"/>
              </a:rPr>
              <a:t>“喷泉”代指面向对象开发过程迭代和无缝的特性</a:t>
            </a:r>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1" name="Rectangle 10"/>
          <p:cNvSpPr/>
          <p:nvPr/>
        </p:nvSpPr>
        <p:spPr bwMode="auto">
          <a:xfrm>
            <a:off x="3357554" y="3071816"/>
            <a:ext cx="5286412" cy="1428760"/>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nSpc>
                <a:spcPct val="100000"/>
              </a:lnSpc>
            </a:pPr>
            <a:endParaRPr lang="zh-CN" altLang="en-US" sz="2000" b="1" dirty="0">
              <a:solidFill>
                <a:schemeClr val="tx1"/>
              </a:solidFill>
              <a:latin typeface="楷体" pitchFamily="49" charset="-122"/>
              <a:ea typeface="楷体" pitchFamily="49" charset="-122"/>
            </a:endParaRPr>
          </a:p>
          <a:p>
            <a:pPr marL="3175" lvl="1"/>
            <a:r>
              <a:rPr lang="zh-CN" altLang="en-US" sz="2000" b="1" dirty="0">
                <a:solidFill>
                  <a:srgbClr val="FFFFFF">
                    <a:alpha val="98824"/>
                  </a:srgbClr>
                </a:solidFill>
                <a:latin typeface="楷体" pitchFamily="49" charset="-122"/>
                <a:ea typeface="楷体" pitchFamily="49" charset="-122"/>
                <a:cs typeface="Segoe UI" pitchFamily="34" charset="0"/>
              </a:rPr>
              <a:t>工作重点放在生命周期的分析阶段，在定义面向问题的对象后，不断充实和扩充这些对象。分析阶段的对象模型也适用于设计和实现阶段。</a:t>
            </a:r>
            <a:endParaRPr lang="en-US" altLang="zh-CN" sz="2000" b="1" dirty="0">
              <a:solidFill>
                <a:srgbClr val="FFFFFF">
                  <a:alpha val="98824"/>
                </a:srgbClr>
              </a:solidFill>
              <a:latin typeface="楷体" pitchFamily="49" charset="-122"/>
              <a:ea typeface="楷体" pitchFamily="49" charset="-122"/>
              <a:cs typeface="Segoe UI" pitchFamily="34" charset="0"/>
            </a:endParaRPr>
          </a:p>
          <a:p>
            <a:pPr marL="3175" lvl="1"/>
            <a:endParaRPr lang="zh-CN" altLang="en-US" sz="2000" b="1" dirty="0">
              <a:solidFill>
                <a:srgbClr val="FFFFFF">
                  <a:alpha val="98824"/>
                </a:srgbClr>
              </a:solidFill>
              <a:latin typeface="楷体" pitchFamily="49" charset="-122"/>
              <a:ea typeface="楷体" pitchFamily="49" charset="-122"/>
              <a:cs typeface="Segoe UI" pitchFamily="34" charset="0"/>
            </a:endParaRPr>
          </a:p>
        </p:txBody>
      </p:sp>
      <p:pic>
        <p:nvPicPr>
          <p:cNvPr id="8" name="Picture 2"/>
          <p:cNvPicPr>
            <a:picLocks noChangeAspect="1" noChangeArrowheads="1"/>
          </p:cNvPicPr>
          <p:nvPr/>
        </p:nvPicPr>
        <p:blipFill>
          <a:blip r:embed="rId3"/>
          <a:srcRect l="15253" t="3226" r="28152"/>
          <a:stretch>
            <a:fillRect/>
          </a:stretch>
        </p:blipFill>
        <p:spPr bwMode="auto">
          <a:xfrm>
            <a:off x="357158" y="928185"/>
            <a:ext cx="2928958" cy="3643306"/>
          </a:xfrm>
          <a:prstGeom prst="rect">
            <a:avLst/>
          </a:prstGeom>
          <a:noFill/>
          <a:ln w="9525">
            <a:noFill/>
            <a:miter lim="800000"/>
            <a:headEnd/>
            <a:tailEnd/>
          </a:ln>
          <a:effectLst/>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lide(from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slide(from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latin typeface="楷体" pitchFamily="49" charset="-122"/>
                <a:ea typeface="楷体" pitchFamily="49" charset="-122"/>
              </a:rPr>
              <a:t>1.5.</a:t>
            </a:r>
            <a:r>
              <a:rPr altLang="zh-CN" b="1" dirty="0">
                <a:latin typeface="楷体" pitchFamily="49" charset="-122"/>
                <a:ea typeface="楷体" pitchFamily="49" charset="-122"/>
              </a:rPr>
              <a:t>5</a:t>
            </a:r>
            <a:r>
              <a:rPr lang="zh-CN" altLang="en-US" b="1" dirty="0">
                <a:latin typeface="楷体" pitchFamily="49" charset="-122"/>
                <a:ea typeface="楷体" pitchFamily="49" charset="-122"/>
              </a:rPr>
              <a:t>喷泉模型</a:t>
            </a:r>
          </a:p>
        </p:txBody>
      </p:sp>
      <p:sp>
        <p:nvSpPr>
          <p:cNvPr id="8" name="Rectangle 10"/>
          <p:cNvSpPr/>
          <p:nvPr/>
        </p:nvSpPr>
        <p:spPr bwMode="auto">
          <a:xfrm>
            <a:off x="3357554" y="928676"/>
            <a:ext cx="5286412" cy="1714512"/>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nSpc>
                <a:spcPct val="100000"/>
              </a:lnSpc>
            </a:pPr>
            <a:endParaRPr lang="zh-CN" altLang="en-US" sz="2000" b="1" dirty="0">
              <a:solidFill>
                <a:schemeClr val="tx1"/>
              </a:solidFill>
              <a:latin typeface="楷体" pitchFamily="49" charset="-122"/>
              <a:ea typeface="楷体" pitchFamily="49" charset="-122"/>
            </a:endParaRPr>
          </a:p>
          <a:p>
            <a:pPr lvl="1"/>
            <a:endParaRPr lang="zh-CN" altLang="en-US" dirty="0"/>
          </a:p>
        </p:txBody>
      </p:sp>
      <p:sp>
        <p:nvSpPr>
          <p:cNvPr id="3" name="文本占位符 2"/>
          <p:cNvSpPr>
            <a:spLocks noGrp="1"/>
          </p:cNvSpPr>
          <p:nvPr>
            <p:ph type="body" sz="quarter" idx="10"/>
          </p:nvPr>
        </p:nvSpPr>
        <p:spPr>
          <a:xfrm>
            <a:off x="3428992" y="1000114"/>
            <a:ext cx="5181506" cy="1508105"/>
          </a:xfrm>
        </p:spPr>
        <p:txBody>
          <a:bodyPr/>
          <a:lstStyle/>
          <a:p>
            <a:r>
              <a:rPr lang="zh-CN" altLang="en-US" sz="2000" b="1" dirty="0">
                <a:solidFill>
                  <a:schemeClr val="tx1"/>
                </a:solidFill>
                <a:latin typeface="楷体" pitchFamily="49" charset="-122"/>
                <a:ea typeface="楷体" pitchFamily="49" charset="-122"/>
              </a:rPr>
              <a:t>不同阶段的圆圈相互重叠：活动之间的交迭；</a:t>
            </a:r>
            <a:endParaRPr lang="en-US" altLang="zh-CN" sz="2000" b="1" dirty="0">
              <a:solidFill>
                <a:schemeClr val="tx1"/>
              </a:solidFill>
              <a:latin typeface="楷体" pitchFamily="49" charset="-122"/>
              <a:ea typeface="楷体" pitchFamily="49" charset="-122"/>
            </a:endParaRPr>
          </a:p>
          <a:p>
            <a:r>
              <a:rPr lang="zh-CN" altLang="en-US" sz="2000" b="1" dirty="0">
                <a:solidFill>
                  <a:schemeClr val="tx1"/>
                </a:solidFill>
                <a:latin typeface="楷体" pitchFamily="49" charset="-122"/>
                <a:ea typeface="楷体" pitchFamily="49" charset="-122"/>
              </a:rPr>
              <a:t>概念和表示方法的一致性：开发活动之间的无缝过渡；</a:t>
            </a:r>
            <a:endParaRPr lang="en-US" altLang="zh-CN" sz="2000" b="1" dirty="0">
              <a:solidFill>
                <a:schemeClr val="tx1"/>
              </a:solidFill>
              <a:latin typeface="楷体" pitchFamily="49" charset="-122"/>
              <a:ea typeface="楷体" pitchFamily="49" charset="-122"/>
            </a:endParaRPr>
          </a:p>
          <a:p>
            <a:r>
              <a:rPr lang="zh-CN" altLang="en-US" sz="2000" b="1" dirty="0">
                <a:solidFill>
                  <a:schemeClr val="tx1"/>
                </a:solidFill>
                <a:latin typeface="楷体" pitchFamily="49" charset="-122"/>
                <a:ea typeface="楷体" pitchFamily="49" charset="-122"/>
              </a:rPr>
              <a:t>向下的箭头：阶段内的求精。</a:t>
            </a:r>
            <a:endParaRPr lang="zh-CN" altLang="en-US" sz="1700" b="1" dirty="0">
              <a:solidFill>
                <a:schemeClr val="tx1"/>
              </a:solidFill>
              <a:latin typeface="楷体" pitchFamily="49" charset="-122"/>
              <a:ea typeface="楷体" pitchFamily="49" charset="-122"/>
            </a:endParaRPr>
          </a:p>
        </p:txBody>
      </p:sp>
      <p:sp>
        <p:nvSpPr>
          <p:cNvPr id="9" name="Rectangle 10"/>
          <p:cNvSpPr/>
          <p:nvPr/>
        </p:nvSpPr>
        <p:spPr bwMode="auto">
          <a:xfrm>
            <a:off x="3357554" y="2786064"/>
            <a:ext cx="5286412" cy="1643074"/>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nSpc>
                <a:spcPct val="100000"/>
              </a:lnSpc>
            </a:pPr>
            <a:endParaRPr lang="zh-CN" altLang="en-US" sz="2000" b="1" dirty="0">
              <a:solidFill>
                <a:schemeClr val="tx1"/>
              </a:solidFill>
              <a:latin typeface="楷体" pitchFamily="49" charset="-122"/>
              <a:ea typeface="楷体" pitchFamily="49" charset="-122"/>
            </a:endParaRPr>
          </a:p>
          <a:p>
            <a:pPr lvl="1"/>
            <a:endParaRPr lang="zh-CN" altLang="en-US" dirty="0"/>
          </a:p>
        </p:txBody>
      </p:sp>
      <p:sp>
        <p:nvSpPr>
          <p:cNvPr id="10" name="文本占位符 2"/>
          <p:cNvSpPr txBox="1">
            <a:spLocks/>
          </p:cNvSpPr>
          <p:nvPr/>
        </p:nvSpPr>
        <p:spPr>
          <a:xfrm>
            <a:off x="3428992" y="2857502"/>
            <a:ext cx="5181506" cy="1446550"/>
          </a:xfrm>
          <a:prstGeom prst="rect">
            <a:avLst/>
          </a:prstGeom>
        </p:spPr>
        <p:txBody>
          <a:bodyPr vert="horz" wrap="square" lIns="0" tIns="0" rIns="0" bIns="0" rtlCol="0">
            <a:spAutoFit/>
          </a:bodyPr>
          <a:lstStyle/>
          <a:p>
            <a:pPr marL="345132" lvl="0" indent="-345132">
              <a:lnSpc>
                <a:spcPct val="90000"/>
              </a:lnSpc>
              <a:spcBef>
                <a:spcPct val="20000"/>
              </a:spcBef>
              <a:buSzPct val="90000"/>
              <a:buBlip>
                <a:blip r:embed="rId3"/>
              </a:buBlip>
              <a:defRPr/>
            </a:pPr>
            <a:r>
              <a:rPr lang="zh-CN" altLang="en-US" sz="2000" b="1" dirty="0">
                <a:latin typeface="楷体" pitchFamily="49" charset="-122"/>
                <a:ea typeface="楷体" pitchFamily="49" charset="-122"/>
              </a:rPr>
              <a:t>为避免使用喷泉模型开发软件时开发过程过分无序，应该把一个线性过程</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例如，快速原型模型或图中的中心垂线</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作为总目标。</a:t>
            </a:r>
            <a:endParaRPr lang="en-US" altLang="zh-CN" sz="2000" b="1" dirty="0">
              <a:latin typeface="楷体" pitchFamily="49" charset="-122"/>
              <a:ea typeface="楷体" pitchFamily="49" charset="-122"/>
            </a:endParaRPr>
          </a:p>
          <a:p>
            <a:pPr marL="345132" lvl="0" indent="-345132">
              <a:lnSpc>
                <a:spcPct val="90000"/>
              </a:lnSpc>
              <a:spcBef>
                <a:spcPct val="20000"/>
              </a:spcBef>
              <a:buSzPct val="90000"/>
              <a:buBlip>
                <a:blip r:embed="rId3"/>
              </a:buBlip>
              <a:defRPr/>
            </a:pPr>
            <a:r>
              <a:rPr lang="zh-CN" altLang="en-US" sz="2000" b="1" dirty="0">
                <a:latin typeface="楷体" pitchFamily="49" charset="-122"/>
                <a:ea typeface="楷体" pitchFamily="49" charset="-122"/>
              </a:rPr>
              <a:t>面向对象范型本身要求经常对开发活动进行迭代或求精。</a:t>
            </a:r>
          </a:p>
        </p:txBody>
      </p:sp>
      <p:pic>
        <p:nvPicPr>
          <p:cNvPr id="13" name="图片 12" descr="2011053120440225.jpg"/>
          <p:cNvPicPr>
            <a:picLocks noChangeAspect="1"/>
          </p:cNvPicPr>
          <p:nvPr/>
        </p:nvPicPr>
        <p:blipFill>
          <a:blip r:embed="rId4"/>
          <a:stretch>
            <a:fillRect/>
          </a:stretch>
        </p:blipFill>
        <p:spPr>
          <a:xfrm>
            <a:off x="642909" y="928676"/>
            <a:ext cx="2615279" cy="3500462"/>
          </a:xfrm>
          <a:prstGeom prst="rect">
            <a:avLst/>
          </a:prstGeom>
        </p:spPr>
      </p:pic>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lide(from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0">
                                            <p:txEl>
                                              <p:pRg st="0" end="0"/>
                                            </p:txEl>
                                          </p:spTgt>
                                        </p:tgtEl>
                                        <p:attrNameLst>
                                          <p:attrName>style.visibility</p:attrName>
                                        </p:attrNameLst>
                                      </p:cBhvr>
                                      <p:to>
                                        <p:strVal val="visible"/>
                                      </p:to>
                                    </p:set>
                                    <p:animEffect transition="in" filter="wipe(down)">
                                      <p:cBhvr>
                                        <p:cTn id="27" dur="500"/>
                                        <p:tgtEl>
                                          <p:spTgt spid="10">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wipe(down)">
                                      <p:cBhvr>
                                        <p:cTn id="32" dur="500"/>
                                        <p:tgtEl>
                                          <p:spTgt spid="10">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slide(fromTop)">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1.5.6 RUP</a:t>
            </a:r>
            <a:endParaRPr lang="zh-CN" altLang="en-US" dirty="0"/>
          </a:p>
        </p:txBody>
      </p:sp>
      <p:grpSp>
        <p:nvGrpSpPr>
          <p:cNvPr id="4" name="Group 12"/>
          <p:cNvGrpSpPr/>
          <p:nvPr/>
        </p:nvGrpSpPr>
        <p:grpSpPr>
          <a:xfrm>
            <a:off x="785786" y="1075545"/>
            <a:ext cx="7125987" cy="3067841"/>
            <a:chOff x="1282900" y="1100527"/>
            <a:chExt cx="9498842" cy="4090455"/>
          </a:xfrm>
        </p:grpSpPr>
        <p:grpSp>
          <p:nvGrpSpPr>
            <p:cNvPr id="5" name="Group 10"/>
            <p:cNvGrpSpPr/>
            <p:nvPr/>
          </p:nvGrpSpPr>
          <p:grpSpPr>
            <a:xfrm>
              <a:off x="1282901" y="1100527"/>
              <a:ext cx="9498841" cy="1280161"/>
              <a:chOff x="1282901" y="1061479"/>
              <a:chExt cx="9498841" cy="1280161"/>
            </a:xfrm>
          </p:grpSpPr>
          <p:sp>
            <p:nvSpPr>
              <p:cNvPr id="23" name="Rectangle 57"/>
              <p:cNvSpPr/>
              <p:nvPr>
                <p:custDataLst>
                  <p:tags r:id="rId5"/>
                </p:custDataLst>
              </p:nvPr>
            </p:nvSpPr>
            <p:spPr bwMode="auto">
              <a:xfrm>
                <a:off x="1282901" y="1061480"/>
                <a:ext cx="1645919" cy="128016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000" b="1" dirty="0">
                    <a:solidFill>
                      <a:srgbClr val="FFFFFF">
                        <a:alpha val="99000"/>
                      </a:srgbClr>
                    </a:solidFill>
                    <a:latin typeface="楷体" pitchFamily="49" charset="-122"/>
                    <a:ea typeface="楷体" pitchFamily="49" charset="-122"/>
                    <a:cs typeface="Segoe UI" pitchFamily="34" charset="0"/>
                  </a:rPr>
                  <a:t>来源</a:t>
                </a:r>
                <a:endParaRPr lang="en-US" altLang="zh-CN" sz="2000" b="1" dirty="0">
                  <a:solidFill>
                    <a:srgbClr val="FFFFFF">
                      <a:alpha val="99000"/>
                    </a:srgbClr>
                  </a:solidFill>
                  <a:latin typeface="楷体" pitchFamily="49" charset="-122"/>
                  <a:ea typeface="楷体" pitchFamily="49" charset="-122"/>
                  <a:cs typeface="Segoe UI" pitchFamily="34" charset="0"/>
                </a:endParaRPr>
              </a:p>
              <a:p>
                <a:pPr algn="ctr" defTabSz="1218106" fontAlgn="base">
                  <a:spcBef>
                    <a:spcPts val="840"/>
                  </a:spcBef>
                  <a:spcAft>
                    <a:spcPct val="0"/>
                  </a:spcAft>
                  <a:buClr>
                    <a:srgbClr val="C2C2C2">
                      <a:lumMod val="75000"/>
                    </a:srgbClr>
                  </a:buClr>
                  <a:buSzPct val="100000"/>
                </a:pPr>
                <a:endParaRPr lang="en-US" sz="1200" b="1" dirty="0">
                  <a:solidFill>
                    <a:srgbClr val="FFFFFF">
                      <a:alpha val="99000"/>
                    </a:srgbClr>
                  </a:solidFill>
                  <a:cs typeface="Segoe UI" pitchFamily="34" charset="0"/>
                </a:endParaRPr>
              </a:p>
            </p:txBody>
          </p:sp>
          <p:sp>
            <p:nvSpPr>
              <p:cNvPr id="22" name="Rectangle 81"/>
              <p:cNvSpPr/>
              <p:nvPr>
                <p:custDataLst>
                  <p:tags r:id="rId6"/>
                </p:custDataLst>
              </p:nvPr>
            </p:nvSpPr>
            <p:spPr bwMode="auto">
              <a:xfrm>
                <a:off x="3043368" y="1061479"/>
                <a:ext cx="7738374" cy="128016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是由</a:t>
                </a:r>
                <a:r>
                  <a:rPr lang="en-US" altLang="zh-CN" sz="1800" b="1" dirty="0">
                    <a:latin typeface="Times New Roman" pitchFamily="18" charset="0"/>
                    <a:ea typeface="楷体" pitchFamily="49" charset="-122"/>
                    <a:cs typeface="Times New Roman" pitchFamily="18" charset="0"/>
                  </a:rPr>
                  <a:t>Rational</a:t>
                </a:r>
                <a:r>
                  <a:rPr lang="zh-CN" altLang="en-US" sz="1800" b="1" dirty="0">
                    <a:latin typeface="Times New Roman" pitchFamily="18" charset="0"/>
                    <a:ea typeface="楷体" pitchFamily="49" charset="-122"/>
                    <a:cs typeface="Times New Roman" pitchFamily="18" charset="0"/>
                  </a:rPr>
                  <a:t>公司的</a:t>
                </a:r>
                <a:r>
                  <a:rPr lang="en-US" altLang="zh-CN" sz="1800" b="1" dirty="0" err="1">
                    <a:latin typeface="Times New Roman" pitchFamily="18" charset="0"/>
                    <a:ea typeface="楷体" pitchFamily="49" charset="-122"/>
                    <a:cs typeface="Times New Roman" pitchFamily="18" charset="0"/>
                  </a:rPr>
                  <a:t>Booch</a:t>
                </a:r>
                <a:r>
                  <a:rPr lang="zh-CN" altLang="en-US" sz="1800" b="1" dirty="0">
                    <a:latin typeface="Times New Roman" pitchFamily="18" charset="0"/>
                    <a:ea typeface="楷体" pitchFamily="49" charset="-122"/>
                    <a:cs typeface="Times New Roman" pitchFamily="18" charset="0"/>
                  </a:rPr>
                  <a:t>、</a:t>
                </a:r>
                <a:r>
                  <a:rPr lang="en-US" altLang="zh-CN" sz="1800" b="1" dirty="0">
                    <a:latin typeface="Times New Roman" pitchFamily="18" charset="0"/>
                    <a:ea typeface="楷体" pitchFamily="49" charset="-122"/>
                    <a:cs typeface="Times New Roman" pitchFamily="18" charset="0"/>
                  </a:rPr>
                  <a:t>Jacobson</a:t>
                </a:r>
                <a:r>
                  <a:rPr lang="zh-CN" altLang="en-US" sz="1800" b="1" dirty="0">
                    <a:latin typeface="Times New Roman" pitchFamily="18" charset="0"/>
                    <a:ea typeface="楷体" pitchFamily="49" charset="-122"/>
                    <a:cs typeface="Times New Roman" pitchFamily="18" charset="0"/>
                  </a:rPr>
                  <a:t>、  </a:t>
                </a:r>
                <a:r>
                  <a:rPr lang="en-US" altLang="zh-CN" sz="1800" b="1" dirty="0" err="1">
                    <a:latin typeface="Times New Roman" pitchFamily="18" charset="0"/>
                    <a:ea typeface="楷体" pitchFamily="49" charset="-122"/>
                    <a:cs typeface="Times New Roman" pitchFamily="18" charset="0"/>
                  </a:rPr>
                  <a:t>Rumbaugh</a:t>
                </a:r>
                <a:r>
                  <a:rPr lang="zh-CN" altLang="en-US" sz="1800" b="1" dirty="0">
                    <a:latin typeface="Times New Roman" pitchFamily="18" charset="0"/>
                    <a:ea typeface="楷体" pitchFamily="49" charset="-122"/>
                    <a:cs typeface="Times New Roman" pitchFamily="18" charset="0"/>
                  </a:rPr>
                  <a:t>提出的软件过程模型，也称</a:t>
                </a:r>
                <a:r>
                  <a:rPr lang="en-US" altLang="zh-CN" sz="1800" b="1" dirty="0">
                    <a:latin typeface="Times New Roman" pitchFamily="18" charset="0"/>
                    <a:ea typeface="楷体" pitchFamily="49" charset="-122"/>
                    <a:cs typeface="Times New Roman" pitchFamily="18" charset="0"/>
                  </a:rPr>
                  <a:t>RUP</a:t>
                </a:r>
                <a:r>
                  <a:rPr lang="zh-CN" altLang="en-US" sz="1800" b="1" dirty="0">
                    <a:latin typeface="Times New Roman" pitchFamily="18" charset="0"/>
                    <a:ea typeface="楷体" pitchFamily="49" charset="-122"/>
                    <a:cs typeface="Times New Roman" pitchFamily="18" charset="0"/>
                  </a:rPr>
                  <a:t>（</a:t>
                </a:r>
                <a:r>
                  <a:rPr lang="en-US" altLang="zh-CN" sz="1800" b="1" dirty="0">
                    <a:latin typeface="Times New Roman" pitchFamily="18" charset="0"/>
                    <a:ea typeface="楷体" pitchFamily="49" charset="-122"/>
                    <a:cs typeface="Times New Roman" pitchFamily="18" charset="0"/>
                  </a:rPr>
                  <a:t>Rational Unified Process)</a:t>
                </a:r>
                <a:r>
                  <a:rPr lang="zh-CN" altLang="en-US" sz="1800" b="1" dirty="0">
                    <a:latin typeface="Times New Roman" pitchFamily="18" charset="0"/>
                    <a:ea typeface="楷体" pitchFamily="49" charset="-122"/>
                    <a:cs typeface="Times New Roman" pitchFamily="18" charset="0"/>
                  </a:rPr>
                  <a:t>，或统一过程。</a:t>
                </a:r>
                <a:endParaRPr lang="en-US" altLang="zh-CN" sz="1800" b="1" dirty="0">
                  <a:latin typeface="Times New Roman" pitchFamily="18" charset="0"/>
                  <a:ea typeface="楷体" pitchFamily="49" charset="-122"/>
                  <a:cs typeface="Times New Roman" pitchFamily="18" charset="0"/>
                </a:endParaRPr>
              </a:p>
            </p:txBody>
          </p:sp>
        </p:grpSp>
        <p:grpSp>
          <p:nvGrpSpPr>
            <p:cNvPr id="6" name="Group 9"/>
            <p:cNvGrpSpPr/>
            <p:nvPr/>
          </p:nvGrpSpPr>
          <p:grpSpPr>
            <a:xfrm>
              <a:off x="1282900" y="2509760"/>
              <a:ext cx="9498842" cy="1280160"/>
              <a:chOff x="1282900" y="2450563"/>
              <a:chExt cx="9498842" cy="1280160"/>
            </a:xfrm>
          </p:grpSpPr>
          <p:sp>
            <p:nvSpPr>
              <p:cNvPr id="17" name="Rectangle 65"/>
              <p:cNvSpPr/>
              <p:nvPr>
                <p:custDataLst>
                  <p:tags r:id="rId3"/>
                </p:custDataLst>
              </p:nvPr>
            </p:nvSpPr>
            <p:spPr bwMode="auto">
              <a:xfrm>
                <a:off x="3043368" y="2450563"/>
                <a:ext cx="7738374" cy="128016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使用统一建模语言，采用用例驱动和架构有限的策略，使用迭代增量建造方法。</a:t>
                </a:r>
                <a:endParaRPr lang="en-US" altLang="zh-CN" sz="1800" b="1" dirty="0">
                  <a:latin typeface="Times New Roman" pitchFamily="18" charset="0"/>
                  <a:ea typeface="楷体" pitchFamily="49" charset="-122"/>
                  <a:cs typeface="Times New Roman" pitchFamily="18" charset="0"/>
                </a:endParaRPr>
              </a:p>
            </p:txBody>
          </p:sp>
          <p:sp>
            <p:nvSpPr>
              <p:cNvPr id="19" name="Rectangle 73"/>
              <p:cNvSpPr/>
              <p:nvPr>
                <p:custDataLst>
                  <p:tags r:id="rId4"/>
                </p:custDataLst>
              </p:nvPr>
            </p:nvSpPr>
            <p:spPr bwMode="auto">
              <a:xfrm>
                <a:off x="1282900" y="2450563"/>
                <a:ext cx="1645921" cy="128016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000" b="1" dirty="0">
                    <a:solidFill>
                      <a:srgbClr val="FFFFFF">
                        <a:alpha val="99000"/>
                      </a:srgbClr>
                    </a:solidFill>
                    <a:latin typeface="楷体" pitchFamily="49" charset="-122"/>
                    <a:ea typeface="楷体" pitchFamily="49" charset="-122"/>
                    <a:cs typeface="Segoe UI" pitchFamily="34" charset="0"/>
                  </a:rPr>
                  <a:t>思想</a:t>
                </a:r>
                <a:endParaRPr lang="en-US" altLang="zh-CN" sz="2000" b="1" dirty="0">
                  <a:solidFill>
                    <a:srgbClr val="FFFFFF">
                      <a:alpha val="99000"/>
                    </a:srgbClr>
                  </a:solidFill>
                  <a:latin typeface="楷体" pitchFamily="49" charset="-122"/>
                  <a:ea typeface="楷体" pitchFamily="49" charset="-122"/>
                  <a:cs typeface="Segoe UI" pitchFamily="34" charset="0"/>
                </a:endParaRPr>
              </a:p>
              <a:p>
                <a:pPr algn="ctr" defTabSz="1218106" fontAlgn="base">
                  <a:spcBef>
                    <a:spcPts val="840"/>
                  </a:spcBef>
                  <a:spcAft>
                    <a:spcPct val="0"/>
                  </a:spcAft>
                  <a:buClr>
                    <a:srgbClr val="C2C2C2">
                      <a:lumMod val="75000"/>
                    </a:srgbClr>
                  </a:buClr>
                  <a:buSzPct val="100000"/>
                </a:pPr>
                <a:endParaRPr lang="en-US" altLang="en-US" sz="1200" b="1" dirty="0">
                  <a:solidFill>
                    <a:srgbClr val="FFFFFF">
                      <a:alpha val="99000"/>
                    </a:srgbClr>
                  </a:solidFill>
                  <a:latin typeface="楷体" pitchFamily="49" charset="-122"/>
                  <a:ea typeface="楷体" pitchFamily="49" charset="-122"/>
                  <a:cs typeface="Segoe UI" pitchFamily="34" charset="0"/>
                </a:endParaRPr>
              </a:p>
            </p:txBody>
          </p:sp>
        </p:grpSp>
        <p:grpSp>
          <p:nvGrpSpPr>
            <p:cNvPr id="7" name="Group 4"/>
            <p:cNvGrpSpPr/>
            <p:nvPr/>
          </p:nvGrpSpPr>
          <p:grpSpPr>
            <a:xfrm>
              <a:off x="1282900" y="3910822"/>
              <a:ext cx="9498842" cy="1280160"/>
              <a:chOff x="1282900" y="3851625"/>
              <a:chExt cx="9498842" cy="1280160"/>
            </a:xfrm>
          </p:grpSpPr>
          <p:sp>
            <p:nvSpPr>
              <p:cNvPr id="15" name="Rectangle 56"/>
              <p:cNvSpPr/>
              <p:nvPr>
                <p:custDataLst>
                  <p:tags r:id="rId1"/>
                </p:custDataLst>
              </p:nvPr>
            </p:nvSpPr>
            <p:spPr bwMode="auto">
              <a:xfrm>
                <a:off x="1282900" y="3851625"/>
                <a:ext cx="1645921" cy="1280160"/>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45715" tIns="45715" rIns="91428" bIns="45715" numCol="1" rtlCol="0" anchor="b" anchorCtr="0" compatLnSpc="1">
                <a:prstTxWarp prst="textNoShape">
                  <a:avLst/>
                </a:prstTxWarp>
                <a:noAutofit/>
              </a:bodyPr>
              <a:lstStyle/>
              <a:p>
                <a:pPr algn="ctr" defTabSz="1218106" fontAlgn="base">
                  <a:spcBef>
                    <a:spcPts val="840"/>
                  </a:spcBef>
                  <a:spcAft>
                    <a:spcPct val="0"/>
                  </a:spcAft>
                  <a:buClr>
                    <a:srgbClr val="C2C2C2">
                      <a:lumMod val="75000"/>
                    </a:srgbClr>
                  </a:buClr>
                  <a:buSzPct val="100000"/>
                </a:pPr>
                <a:r>
                  <a:rPr lang="zh-CN" altLang="en-US" sz="2000" b="1" dirty="0">
                    <a:solidFill>
                      <a:srgbClr val="FFFFFF">
                        <a:alpha val="99000"/>
                      </a:srgbClr>
                    </a:solidFill>
                    <a:latin typeface="楷体" pitchFamily="49" charset="-122"/>
                    <a:ea typeface="楷体" pitchFamily="49" charset="-122"/>
                    <a:cs typeface="Segoe UI" pitchFamily="34" charset="0"/>
                  </a:rPr>
                  <a:t>价值</a:t>
                </a:r>
                <a:endParaRPr lang="en-US" altLang="zh-CN" sz="2000" b="1" dirty="0">
                  <a:solidFill>
                    <a:srgbClr val="FFFFFF">
                      <a:alpha val="99000"/>
                    </a:srgbClr>
                  </a:solidFill>
                  <a:latin typeface="楷体" pitchFamily="49" charset="-122"/>
                  <a:ea typeface="楷体" pitchFamily="49" charset="-122"/>
                  <a:cs typeface="Segoe UI" pitchFamily="34" charset="0"/>
                </a:endParaRPr>
              </a:p>
              <a:p>
                <a:pPr algn="ctr" defTabSz="1218106" fontAlgn="base">
                  <a:spcBef>
                    <a:spcPts val="840"/>
                  </a:spcBef>
                  <a:spcAft>
                    <a:spcPct val="0"/>
                  </a:spcAft>
                  <a:buClr>
                    <a:srgbClr val="C2C2C2">
                      <a:lumMod val="75000"/>
                    </a:srgbClr>
                  </a:buClr>
                  <a:buSzPct val="100000"/>
                </a:pPr>
                <a:endParaRPr lang="en-US" sz="1200" b="1" dirty="0">
                  <a:solidFill>
                    <a:srgbClr val="FFFFFF">
                      <a:alpha val="99000"/>
                    </a:srgbClr>
                  </a:solidFill>
                  <a:cs typeface="Segoe UI" pitchFamily="34" charset="0"/>
                </a:endParaRPr>
              </a:p>
            </p:txBody>
          </p:sp>
          <p:sp>
            <p:nvSpPr>
              <p:cNvPr id="14" name="Rectangle 77"/>
              <p:cNvSpPr/>
              <p:nvPr>
                <p:custDataLst>
                  <p:tags r:id="rId2"/>
                </p:custDataLst>
              </p:nvPr>
            </p:nvSpPr>
            <p:spPr bwMode="auto">
              <a:xfrm>
                <a:off x="3043368" y="3851625"/>
                <a:ext cx="7738374" cy="1280160"/>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defTabSz="1218106" fontAlgn="base">
                  <a:spcBef>
                    <a:spcPts val="300"/>
                  </a:spcBef>
                  <a:spcAft>
                    <a:spcPts val="300"/>
                  </a:spcAft>
                  <a:buClr>
                    <a:srgbClr val="C2C2C2">
                      <a:lumMod val="75000"/>
                    </a:srgbClr>
                  </a:buClr>
                  <a:buSzPct val="100000"/>
                </a:pPr>
                <a:r>
                  <a:rPr lang="zh-CN" altLang="en-US" sz="1800" b="1" dirty="0">
                    <a:latin typeface="Times New Roman" pitchFamily="18" charset="0"/>
                    <a:ea typeface="楷体" pitchFamily="49" charset="-122"/>
                    <a:cs typeface="Times New Roman" pitchFamily="18" charset="0"/>
                  </a:rPr>
                  <a:t>总结了多年商业化验证的六条最有效的软件开发经验，这些经验被称为“最佳实践”。</a:t>
                </a:r>
                <a:endParaRPr lang="en-US" altLang="en-US" sz="1800" b="1" dirty="0">
                  <a:latin typeface="Times New Roman" pitchFamily="18" charset="0"/>
                  <a:ea typeface="楷体" pitchFamily="49" charset="-122"/>
                  <a:cs typeface="Times New Roman" pitchFamily="18" charset="0"/>
                </a:endParaRPr>
              </a:p>
            </p:txBody>
          </p:sp>
        </p:gr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1.5.6 RUP</a:t>
            </a:r>
            <a:endParaRPr lang="zh-CN" altLang="en-US" dirty="0"/>
          </a:p>
        </p:txBody>
      </p:sp>
      <p:sp>
        <p:nvSpPr>
          <p:cNvPr id="16" name="Rectangle 3"/>
          <p:cNvSpPr/>
          <p:nvPr/>
        </p:nvSpPr>
        <p:spPr bwMode="auto">
          <a:xfrm>
            <a:off x="6065421" y="925830"/>
            <a:ext cx="2686464" cy="1645920"/>
          </a:xfrm>
          <a:prstGeom prst="rect">
            <a:avLst/>
          </a:prstGeom>
          <a:solidFill>
            <a:schemeClr val="accent1"/>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2000" b="1" kern="0" spc="-98" dirty="0">
                <a:gradFill>
                  <a:gsLst>
                    <a:gs pos="0">
                      <a:srgbClr val="FFFFFF"/>
                    </a:gs>
                    <a:gs pos="100000">
                      <a:srgbClr val="FFFFFF"/>
                    </a:gs>
                  </a:gsLst>
                  <a:lin ang="16200000" scaled="0"/>
                </a:gradFill>
                <a:latin typeface="楷体" pitchFamily="49" charset="-122"/>
                <a:ea typeface="楷体" pitchFamily="49" charset="-122"/>
              </a:rPr>
              <a:t>基于构件的体系结构</a:t>
            </a:r>
            <a:endParaRPr lang="en-US" sz="2000" b="1" kern="0" spc="-98" dirty="0">
              <a:gradFill>
                <a:gsLst>
                  <a:gs pos="0">
                    <a:srgbClr val="FFFFFF"/>
                  </a:gs>
                  <a:gs pos="100000">
                    <a:srgbClr val="FFFFFF"/>
                  </a:gs>
                </a:gsLst>
                <a:lin ang="16200000" scaled="0"/>
              </a:gradFill>
              <a:latin typeface="楷体" pitchFamily="49" charset="-122"/>
              <a:ea typeface="楷体" pitchFamily="49" charset="-122"/>
            </a:endParaRPr>
          </a:p>
        </p:txBody>
      </p:sp>
      <p:sp>
        <p:nvSpPr>
          <p:cNvPr id="25" name="Rectangle 8"/>
          <p:cNvSpPr/>
          <p:nvPr/>
        </p:nvSpPr>
        <p:spPr bwMode="auto">
          <a:xfrm>
            <a:off x="3227430" y="925830"/>
            <a:ext cx="2686465" cy="1645920"/>
          </a:xfrm>
          <a:prstGeom prst="rect">
            <a:avLst/>
          </a:prstGeom>
          <a:solidFill>
            <a:schemeClr val="accent2"/>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2400" b="1" kern="0" spc="-98" dirty="0">
                <a:gradFill>
                  <a:gsLst>
                    <a:gs pos="0">
                      <a:srgbClr val="FFFFFF"/>
                    </a:gs>
                    <a:gs pos="100000">
                      <a:srgbClr val="FFFFFF"/>
                    </a:gs>
                  </a:gsLst>
                  <a:lin ang="16200000" scaled="0"/>
                </a:gradFill>
                <a:latin typeface="楷体" pitchFamily="49" charset="-122"/>
                <a:ea typeface="楷体" pitchFamily="49" charset="-122"/>
              </a:rPr>
              <a:t>管理需求</a:t>
            </a:r>
            <a:endParaRPr lang="en-US" sz="2400" b="1" kern="0" spc="-98" dirty="0">
              <a:gradFill>
                <a:gsLst>
                  <a:gs pos="0">
                    <a:srgbClr val="FFFFFF"/>
                  </a:gs>
                  <a:gs pos="100000">
                    <a:srgbClr val="FFFFFF"/>
                  </a:gs>
                </a:gsLst>
                <a:lin ang="16200000" scaled="0"/>
              </a:gradFill>
              <a:latin typeface="楷体" pitchFamily="49" charset="-122"/>
              <a:ea typeface="楷体" pitchFamily="49" charset="-122"/>
            </a:endParaRPr>
          </a:p>
        </p:txBody>
      </p:sp>
      <p:sp>
        <p:nvSpPr>
          <p:cNvPr id="28" name="Rectangle 11"/>
          <p:cNvSpPr/>
          <p:nvPr/>
        </p:nvSpPr>
        <p:spPr bwMode="auto">
          <a:xfrm>
            <a:off x="389437" y="925830"/>
            <a:ext cx="2686465" cy="1645920"/>
          </a:xfrm>
          <a:prstGeom prst="rect">
            <a:avLst/>
          </a:prstGeom>
          <a:solidFill>
            <a:schemeClr val="accent1"/>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defRPr/>
            </a:pPr>
            <a:r>
              <a:rPr lang="zh-CN" altLang="en-US" sz="2400" b="1" kern="0" spc="-98" dirty="0">
                <a:gradFill>
                  <a:gsLst>
                    <a:gs pos="0">
                      <a:srgbClr val="FFFFFF"/>
                    </a:gs>
                    <a:gs pos="100000">
                      <a:srgbClr val="FFFFFF"/>
                    </a:gs>
                  </a:gsLst>
                  <a:lin ang="16200000" scaled="0"/>
                </a:gradFill>
                <a:latin typeface="楷体" pitchFamily="49" charset="-122"/>
                <a:ea typeface="楷体" pitchFamily="49" charset="-122"/>
              </a:rPr>
              <a:t>迭代式开发</a:t>
            </a:r>
            <a:endParaRPr lang="en-US" sz="2400" b="1" kern="0" spc="-98" dirty="0">
              <a:gradFill>
                <a:gsLst>
                  <a:gs pos="0">
                    <a:srgbClr val="FFFFFF"/>
                  </a:gs>
                  <a:gs pos="100000">
                    <a:srgbClr val="FFFFFF"/>
                  </a:gs>
                </a:gsLst>
                <a:lin ang="16200000" scaled="0"/>
              </a:gradFill>
              <a:latin typeface="楷体" pitchFamily="49" charset="-122"/>
              <a:ea typeface="楷体" pitchFamily="49" charset="-122"/>
            </a:endParaRPr>
          </a:p>
        </p:txBody>
      </p:sp>
      <p:sp>
        <p:nvSpPr>
          <p:cNvPr id="31" name="Rectangle 8"/>
          <p:cNvSpPr/>
          <p:nvPr/>
        </p:nvSpPr>
        <p:spPr bwMode="auto">
          <a:xfrm>
            <a:off x="357158" y="2711780"/>
            <a:ext cx="2686465" cy="1645920"/>
          </a:xfrm>
          <a:prstGeom prst="rect">
            <a:avLst/>
          </a:prstGeom>
          <a:solidFill>
            <a:schemeClr val="accent2"/>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2400" b="1" kern="0" spc="-98" dirty="0">
                <a:gradFill>
                  <a:gsLst>
                    <a:gs pos="0">
                      <a:srgbClr val="FFFFFF"/>
                    </a:gs>
                    <a:gs pos="100000">
                      <a:srgbClr val="FFFFFF"/>
                    </a:gs>
                  </a:gsLst>
                  <a:lin ang="16200000" scaled="0"/>
                </a:gradFill>
                <a:latin typeface="楷体" pitchFamily="49" charset="-122"/>
                <a:ea typeface="楷体" pitchFamily="49" charset="-122"/>
              </a:rPr>
              <a:t>可视化建模</a:t>
            </a:r>
            <a:endParaRPr lang="en-US" sz="2400" b="1" kern="0" spc="-98" dirty="0">
              <a:gradFill>
                <a:gsLst>
                  <a:gs pos="0">
                    <a:srgbClr val="FFFFFF"/>
                  </a:gs>
                  <a:gs pos="100000">
                    <a:srgbClr val="FFFFFF"/>
                  </a:gs>
                </a:gsLst>
                <a:lin ang="16200000" scaled="0"/>
              </a:gradFill>
              <a:latin typeface="楷体" pitchFamily="49" charset="-122"/>
              <a:ea typeface="楷体" pitchFamily="49" charset="-122"/>
            </a:endParaRPr>
          </a:p>
        </p:txBody>
      </p:sp>
      <p:sp>
        <p:nvSpPr>
          <p:cNvPr id="34" name="Rectangle 11"/>
          <p:cNvSpPr/>
          <p:nvPr/>
        </p:nvSpPr>
        <p:spPr bwMode="auto">
          <a:xfrm>
            <a:off x="3214678" y="2711780"/>
            <a:ext cx="2686465" cy="1645920"/>
          </a:xfrm>
          <a:prstGeom prst="rect">
            <a:avLst/>
          </a:prstGeom>
          <a:solidFill>
            <a:schemeClr val="accent1"/>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defRPr/>
            </a:pPr>
            <a:r>
              <a:rPr lang="zh-CN" altLang="en-US" sz="2400" b="1" kern="0" spc="-98" dirty="0">
                <a:gradFill>
                  <a:gsLst>
                    <a:gs pos="0">
                      <a:srgbClr val="FFFFFF"/>
                    </a:gs>
                    <a:gs pos="100000">
                      <a:srgbClr val="FFFFFF"/>
                    </a:gs>
                  </a:gsLst>
                  <a:lin ang="16200000" scaled="0"/>
                </a:gradFill>
                <a:latin typeface="楷体" pitchFamily="49" charset="-122"/>
                <a:ea typeface="楷体" pitchFamily="49" charset="-122"/>
              </a:rPr>
              <a:t>验证软件质量</a:t>
            </a:r>
            <a:endParaRPr lang="en-US" sz="2400" b="1" kern="0" spc="-98" dirty="0">
              <a:gradFill>
                <a:gsLst>
                  <a:gs pos="0">
                    <a:srgbClr val="FFFFFF"/>
                  </a:gs>
                  <a:gs pos="100000">
                    <a:srgbClr val="FFFFFF"/>
                  </a:gs>
                </a:gsLst>
                <a:lin ang="16200000" scaled="0"/>
              </a:gradFill>
              <a:latin typeface="楷体" pitchFamily="49" charset="-122"/>
              <a:ea typeface="楷体" pitchFamily="49" charset="-122"/>
            </a:endParaRPr>
          </a:p>
        </p:txBody>
      </p:sp>
      <p:sp>
        <p:nvSpPr>
          <p:cNvPr id="37" name="Rectangle 8"/>
          <p:cNvSpPr/>
          <p:nvPr/>
        </p:nvSpPr>
        <p:spPr bwMode="auto">
          <a:xfrm>
            <a:off x="6072198" y="2711780"/>
            <a:ext cx="2686465" cy="1645920"/>
          </a:xfrm>
          <a:prstGeom prst="rect">
            <a:avLst/>
          </a:prstGeom>
          <a:solidFill>
            <a:schemeClr val="accent2"/>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2400" b="1" kern="0" spc="-98" dirty="0">
                <a:gradFill>
                  <a:gsLst>
                    <a:gs pos="0">
                      <a:srgbClr val="FFFFFF"/>
                    </a:gs>
                    <a:gs pos="100000">
                      <a:srgbClr val="FFFFFF"/>
                    </a:gs>
                  </a:gsLst>
                  <a:lin ang="16200000" scaled="0"/>
                </a:gradFill>
                <a:latin typeface="楷体" pitchFamily="49" charset="-122"/>
                <a:ea typeface="楷体" pitchFamily="49" charset="-122"/>
              </a:rPr>
              <a:t>控制软件变更</a:t>
            </a:r>
            <a:endParaRPr lang="en-US" sz="2400" b="1" kern="0" spc="-98" dirty="0">
              <a:gradFill>
                <a:gsLst>
                  <a:gs pos="0">
                    <a:srgbClr val="FFFFFF"/>
                  </a:gs>
                  <a:gs pos="100000">
                    <a:srgbClr val="FFFFFF"/>
                  </a:gs>
                </a:gsLst>
                <a:lin ang="16200000" scaled="0"/>
              </a:gradFill>
              <a:latin typeface="楷体" pitchFamily="49" charset="-122"/>
              <a:ea typeface="楷体" pitchFamily="49" charset="-122"/>
            </a:endParaRPr>
          </a:p>
        </p:txBody>
      </p:sp>
      <p:sp>
        <p:nvSpPr>
          <p:cNvPr id="39" name="TextBox 38"/>
          <p:cNvSpPr txBox="1"/>
          <p:nvPr/>
        </p:nvSpPr>
        <p:spPr>
          <a:xfrm>
            <a:off x="428596" y="1528387"/>
            <a:ext cx="2460930" cy="1043363"/>
          </a:xfrm>
          <a:prstGeom prst="rect">
            <a:avLst/>
          </a:prstGeom>
          <a:noFill/>
        </p:spPr>
        <p:txBody>
          <a:bodyPr wrap="none" lIns="91440" tIns="91440" rIns="91440" bIns="91440" rtlCol="0">
            <a:spAutoFit/>
          </a:bodyPr>
          <a:lstStyle/>
          <a:p>
            <a:pPr>
              <a:lnSpc>
                <a:spcPct val="90000"/>
              </a:lnSpc>
              <a:spcBef>
                <a:spcPct val="20000"/>
              </a:spcBef>
              <a:buSzPct val="90000"/>
              <a:buFont typeface="Wingdings" pitchFamily="2" charset="2"/>
              <a:buChar char="p"/>
            </a:pPr>
            <a:r>
              <a:rPr lang="zh-CN" altLang="en-US" sz="1800" b="1" dirty="0">
                <a:solidFill>
                  <a:schemeClr val="tx1">
                    <a:alpha val="99000"/>
                  </a:schemeClr>
                </a:solidFill>
                <a:latin typeface="楷体" pitchFamily="49" charset="-122"/>
                <a:ea typeface="楷体" pitchFamily="49" charset="-122"/>
              </a:rPr>
              <a:t>允许需求有变化</a:t>
            </a:r>
            <a:endParaRPr lang="en-US" altLang="zh-CN" sz="1800" b="1" dirty="0">
              <a:solidFill>
                <a:schemeClr val="tx1">
                  <a:alpha val="99000"/>
                </a:schemeClr>
              </a:solidFill>
              <a:latin typeface="楷体" pitchFamily="49" charset="-122"/>
              <a:ea typeface="楷体" pitchFamily="49" charset="-122"/>
            </a:endParaRPr>
          </a:p>
          <a:p>
            <a:pPr>
              <a:lnSpc>
                <a:spcPct val="90000"/>
              </a:lnSpc>
              <a:spcBef>
                <a:spcPct val="20000"/>
              </a:spcBef>
              <a:buSzPct val="90000"/>
              <a:buFont typeface="Wingdings" pitchFamily="2" charset="2"/>
              <a:buChar char="p"/>
            </a:pPr>
            <a:r>
              <a:rPr lang="zh-CN" altLang="en-US" sz="1800" b="1" dirty="0">
                <a:solidFill>
                  <a:schemeClr val="tx1">
                    <a:alpha val="99000"/>
                  </a:schemeClr>
                </a:solidFill>
                <a:latin typeface="楷体" pitchFamily="49" charset="-122"/>
                <a:ea typeface="楷体" pitchFamily="49" charset="-122"/>
              </a:rPr>
              <a:t>通过验证减少风险</a:t>
            </a:r>
            <a:endParaRPr lang="en-US" altLang="zh-CN" sz="1800" b="1" dirty="0">
              <a:solidFill>
                <a:schemeClr val="tx1">
                  <a:alpha val="99000"/>
                </a:schemeClr>
              </a:solidFill>
              <a:latin typeface="楷体" pitchFamily="49" charset="-122"/>
              <a:ea typeface="楷体" pitchFamily="49" charset="-122"/>
            </a:endParaRPr>
          </a:p>
          <a:p>
            <a:pPr>
              <a:lnSpc>
                <a:spcPct val="90000"/>
              </a:lnSpc>
              <a:spcBef>
                <a:spcPct val="20000"/>
              </a:spcBef>
              <a:buSzPct val="90000"/>
              <a:buFont typeface="Wingdings" pitchFamily="2" charset="2"/>
              <a:buChar char="p"/>
            </a:pPr>
            <a:r>
              <a:rPr lang="zh-CN" altLang="en-US" sz="1800" b="1" dirty="0">
                <a:solidFill>
                  <a:schemeClr val="tx1">
                    <a:alpha val="99000"/>
                  </a:schemeClr>
                </a:solidFill>
                <a:latin typeface="楷体" pitchFamily="49" charset="-122"/>
                <a:ea typeface="楷体" pitchFamily="49" charset="-122"/>
              </a:rPr>
              <a:t>每阶段有可执行版本</a:t>
            </a:r>
            <a:endParaRPr lang="en-US" altLang="zh-CN" sz="1800" b="1" dirty="0">
              <a:solidFill>
                <a:schemeClr val="tx1">
                  <a:alpha val="99000"/>
                </a:schemeClr>
              </a:solidFill>
              <a:latin typeface="楷体" pitchFamily="49" charset="-122"/>
              <a:ea typeface="楷体" pitchFamily="49" charset="-122"/>
            </a:endParaRPr>
          </a:p>
        </p:txBody>
      </p:sp>
      <p:sp>
        <p:nvSpPr>
          <p:cNvPr id="40" name="TextBox 39"/>
          <p:cNvSpPr txBox="1"/>
          <p:nvPr/>
        </p:nvSpPr>
        <p:spPr>
          <a:xfrm>
            <a:off x="3214678" y="1833086"/>
            <a:ext cx="2460930" cy="738664"/>
          </a:xfrm>
          <a:prstGeom prst="rect">
            <a:avLst/>
          </a:prstGeom>
          <a:noFill/>
        </p:spPr>
        <p:txBody>
          <a:bodyPr wrap="none" lIns="91440" tIns="91440" rIns="91440" bIns="91440" rtlCol="0">
            <a:spAutoFit/>
          </a:bodyPr>
          <a:lstStyle/>
          <a:p>
            <a:pPr>
              <a:lnSpc>
                <a:spcPct val="90000"/>
              </a:lnSpc>
              <a:spcBef>
                <a:spcPct val="20000"/>
              </a:spcBef>
              <a:buSzPct val="90000"/>
              <a:buFont typeface="Wingdings" pitchFamily="2" charset="2"/>
              <a:buChar char="p"/>
            </a:pPr>
            <a:r>
              <a:rPr lang="zh-CN" altLang="en-US" sz="1800" b="1" dirty="0">
                <a:solidFill>
                  <a:schemeClr val="tx1">
                    <a:alpha val="99000"/>
                  </a:schemeClr>
                </a:solidFill>
                <a:latin typeface="楷体" pitchFamily="49" charset="-122"/>
                <a:ea typeface="楷体" pitchFamily="49" charset="-122"/>
              </a:rPr>
              <a:t>利用用例捕获功能</a:t>
            </a:r>
            <a:endParaRPr lang="en-US" altLang="zh-CN" sz="1800" b="1" dirty="0">
              <a:solidFill>
                <a:schemeClr val="tx1">
                  <a:alpha val="99000"/>
                </a:schemeClr>
              </a:solidFill>
              <a:latin typeface="楷体" pitchFamily="49" charset="-122"/>
              <a:ea typeface="楷体" pitchFamily="49" charset="-122"/>
            </a:endParaRPr>
          </a:p>
          <a:p>
            <a:pPr>
              <a:lnSpc>
                <a:spcPct val="90000"/>
              </a:lnSpc>
              <a:spcBef>
                <a:spcPct val="20000"/>
              </a:spcBef>
              <a:buSzPct val="90000"/>
              <a:buFont typeface="Wingdings" pitchFamily="2" charset="2"/>
              <a:buChar char="p"/>
            </a:pPr>
            <a:r>
              <a:rPr lang="zh-CN" altLang="en-US" sz="1800" b="1" dirty="0">
                <a:solidFill>
                  <a:schemeClr val="tx1">
                    <a:alpha val="99000"/>
                  </a:schemeClr>
                </a:solidFill>
                <a:latin typeface="楷体" pitchFamily="49" charset="-122"/>
                <a:ea typeface="楷体" pitchFamily="49" charset="-122"/>
              </a:rPr>
              <a:t>用例驱动设计与实现</a:t>
            </a:r>
            <a:endParaRPr lang="en-US" altLang="zh-CN" sz="1800" b="1" dirty="0">
              <a:solidFill>
                <a:schemeClr val="tx1">
                  <a:alpha val="99000"/>
                </a:schemeClr>
              </a:solidFill>
              <a:latin typeface="楷体" pitchFamily="49" charset="-122"/>
              <a:ea typeface="楷体" pitchFamily="49" charset="-122"/>
            </a:endParaRPr>
          </a:p>
        </p:txBody>
      </p:sp>
      <p:sp>
        <p:nvSpPr>
          <p:cNvPr id="41" name="TextBox 40"/>
          <p:cNvSpPr txBox="1"/>
          <p:nvPr/>
        </p:nvSpPr>
        <p:spPr>
          <a:xfrm>
            <a:off x="6072199" y="1626799"/>
            <a:ext cx="2643206" cy="932563"/>
          </a:xfrm>
          <a:prstGeom prst="rect">
            <a:avLst/>
          </a:prstGeom>
          <a:noFill/>
        </p:spPr>
        <p:txBody>
          <a:bodyPr wrap="square" lIns="91440" tIns="91440" rIns="91440" bIns="91440" rtlCol="0">
            <a:spAutoFit/>
          </a:bodyPr>
          <a:lstStyle/>
          <a:p>
            <a:pPr>
              <a:lnSpc>
                <a:spcPct val="90000"/>
              </a:lnSpc>
              <a:spcBef>
                <a:spcPct val="20000"/>
              </a:spcBef>
              <a:buSzPct val="90000"/>
              <a:buFont typeface="Wingdings" pitchFamily="2" charset="2"/>
              <a:buChar char="p"/>
            </a:pPr>
            <a:r>
              <a:rPr lang="zh-CN" altLang="en-US" sz="1800" b="1" dirty="0">
                <a:solidFill>
                  <a:schemeClr val="tx1">
                    <a:alpha val="99000"/>
                  </a:schemeClr>
                </a:solidFill>
                <a:latin typeface="楷体" pitchFamily="49" charset="-122"/>
                <a:ea typeface="楷体" pitchFamily="49" charset="-122"/>
              </a:rPr>
              <a:t>现有的或新开发的构件定义体系结构的系统化方法</a:t>
            </a:r>
            <a:endParaRPr lang="en-US" altLang="zh-CN" sz="1800" b="1" dirty="0">
              <a:solidFill>
                <a:schemeClr val="tx1">
                  <a:alpha val="99000"/>
                </a:schemeClr>
              </a:solidFill>
              <a:latin typeface="楷体" pitchFamily="49" charset="-122"/>
              <a:ea typeface="楷体" pitchFamily="49" charset="-122"/>
            </a:endParaRPr>
          </a:p>
        </p:txBody>
      </p:sp>
      <p:sp>
        <p:nvSpPr>
          <p:cNvPr id="42" name="TextBox 41"/>
          <p:cNvSpPr txBox="1"/>
          <p:nvPr/>
        </p:nvSpPr>
        <p:spPr>
          <a:xfrm>
            <a:off x="357158" y="3923735"/>
            <a:ext cx="2347117" cy="433965"/>
          </a:xfrm>
          <a:prstGeom prst="rect">
            <a:avLst/>
          </a:prstGeom>
          <a:noFill/>
        </p:spPr>
        <p:txBody>
          <a:bodyPr wrap="none" lIns="91440" tIns="91440" rIns="91440" bIns="91440" rtlCol="0">
            <a:spAutoFit/>
          </a:bodyPr>
          <a:lstStyle/>
          <a:p>
            <a:pPr>
              <a:lnSpc>
                <a:spcPct val="90000"/>
              </a:lnSpc>
              <a:spcBef>
                <a:spcPct val="20000"/>
              </a:spcBef>
              <a:buSzPct val="90000"/>
              <a:buFont typeface="Wingdings" pitchFamily="2" charset="2"/>
              <a:buChar char="p"/>
            </a:pPr>
            <a:r>
              <a:rPr lang="zh-CN" altLang="en-US" sz="1800" b="1" dirty="0">
                <a:solidFill>
                  <a:schemeClr val="tx1">
                    <a:alpha val="99000"/>
                  </a:schemeClr>
                </a:solidFill>
                <a:latin typeface="楷体" pitchFamily="49" charset="-122"/>
                <a:ea typeface="楷体" pitchFamily="49" charset="-122"/>
              </a:rPr>
              <a:t>可视化建模</a:t>
            </a:r>
            <a:r>
              <a:rPr lang="en-US" altLang="zh-CN" sz="1800" b="1" dirty="0">
                <a:solidFill>
                  <a:schemeClr val="tx1">
                    <a:alpha val="99000"/>
                  </a:schemeClr>
                </a:solidFill>
                <a:latin typeface="楷体" pitchFamily="49" charset="-122"/>
                <a:ea typeface="楷体" pitchFamily="49" charset="-122"/>
              </a:rPr>
              <a:t>UML</a:t>
            </a:r>
            <a:r>
              <a:rPr lang="zh-CN" altLang="en-US" sz="1800" b="1" dirty="0">
                <a:solidFill>
                  <a:schemeClr val="tx1">
                    <a:alpha val="99000"/>
                  </a:schemeClr>
                </a:solidFill>
                <a:latin typeface="楷体" pitchFamily="49" charset="-122"/>
                <a:ea typeface="楷体" pitchFamily="49" charset="-122"/>
              </a:rPr>
              <a:t>语言</a:t>
            </a:r>
            <a:endParaRPr lang="en-US" altLang="zh-CN" sz="1800" b="1" dirty="0">
              <a:solidFill>
                <a:schemeClr val="tx1">
                  <a:alpha val="99000"/>
                </a:schemeClr>
              </a:solidFill>
              <a:latin typeface="楷体" pitchFamily="49" charset="-122"/>
              <a:ea typeface="楷体" pitchFamily="49" charset="-122"/>
            </a:endParaRPr>
          </a:p>
        </p:txBody>
      </p:sp>
      <p:sp>
        <p:nvSpPr>
          <p:cNvPr id="43" name="TextBox 42"/>
          <p:cNvSpPr txBox="1"/>
          <p:nvPr/>
        </p:nvSpPr>
        <p:spPr>
          <a:xfrm>
            <a:off x="3214678" y="3286130"/>
            <a:ext cx="2643206" cy="1120307"/>
          </a:xfrm>
          <a:prstGeom prst="rect">
            <a:avLst/>
          </a:prstGeom>
          <a:noFill/>
        </p:spPr>
        <p:txBody>
          <a:bodyPr wrap="square" lIns="91440" tIns="91440" rIns="91440" bIns="91440" rtlCol="0">
            <a:spAutoFit/>
          </a:bodyPr>
          <a:lstStyle/>
          <a:p>
            <a:pPr>
              <a:lnSpc>
                <a:spcPct val="90000"/>
              </a:lnSpc>
              <a:spcBef>
                <a:spcPct val="20000"/>
              </a:spcBef>
              <a:buSzPct val="90000"/>
              <a:buFont typeface="Wingdings" pitchFamily="2" charset="2"/>
              <a:buChar char="p"/>
            </a:pPr>
            <a:r>
              <a:rPr lang="zh-CN" altLang="en-US" sz="1600" b="1" dirty="0">
                <a:solidFill>
                  <a:schemeClr val="tx1">
                    <a:alpha val="99000"/>
                  </a:schemeClr>
                </a:solidFill>
                <a:latin typeface="楷体" pitchFamily="49" charset="-122"/>
                <a:ea typeface="楷体" pitchFamily="49" charset="-122"/>
              </a:rPr>
              <a:t>不再是事后型或单独小组进行</a:t>
            </a:r>
            <a:endParaRPr lang="en-US" altLang="zh-CN" sz="1600" b="1" dirty="0">
              <a:solidFill>
                <a:schemeClr val="tx1">
                  <a:alpha val="99000"/>
                </a:schemeClr>
              </a:solidFill>
              <a:latin typeface="楷体" pitchFamily="49" charset="-122"/>
              <a:ea typeface="楷体" pitchFamily="49" charset="-122"/>
            </a:endParaRPr>
          </a:p>
          <a:p>
            <a:pPr>
              <a:lnSpc>
                <a:spcPct val="90000"/>
              </a:lnSpc>
              <a:spcBef>
                <a:spcPct val="20000"/>
              </a:spcBef>
              <a:buSzPct val="90000"/>
              <a:buFont typeface="Wingdings" pitchFamily="2" charset="2"/>
              <a:buChar char="p"/>
            </a:pPr>
            <a:r>
              <a:rPr lang="zh-CN" altLang="en-US" sz="1600" b="1" dirty="0">
                <a:solidFill>
                  <a:schemeClr val="tx1">
                    <a:alpha val="99000"/>
                  </a:schemeClr>
                </a:solidFill>
                <a:latin typeface="楷体" pitchFamily="49" charset="-122"/>
                <a:ea typeface="楷体" pitchFamily="49" charset="-122"/>
              </a:rPr>
              <a:t>贯穿整个开发过程、全员参与</a:t>
            </a:r>
            <a:endParaRPr lang="en-US" altLang="zh-CN" sz="1600" b="1" dirty="0">
              <a:solidFill>
                <a:schemeClr val="tx1">
                  <a:alpha val="99000"/>
                </a:schemeClr>
              </a:solidFill>
              <a:latin typeface="楷体" pitchFamily="49" charset="-122"/>
              <a:ea typeface="楷体" pitchFamily="49" charset="-122"/>
            </a:endParaRPr>
          </a:p>
        </p:txBody>
      </p:sp>
      <p:sp>
        <p:nvSpPr>
          <p:cNvPr id="44" name="TextBox 43"/>
          <p:cNvSpPr txBox="1"/>
          <p:nvPr/>
        </p:nvSpPr>
        <p:spPr>
          <a:xfrm>
            <a:off x="6072198" y="3404375"/>
            <a:ext cx="2643206" cy="932563"/>
          </a:xfrm>
          <a:prstGeom prst="rect">
            <a:avLst/>
          </a:prstGeom>
          <a:noFill/>
        </p:spPr>
        <p:txBody>
          <a:bodyPr wrap="square" lIns="91440" tIns="91440" rIns="91440" bIns="91440" rtlCol="0">
            <a:spAutoFit/>
          </a:bodyPr>
          <a:lstStyle/>
          <a:p>
            <a:pPr>
              <a:lnSpc>
                <a:spcPct val="90000"/>
              </a:lnSpc>
              <a:spcBef>
                <a:spcPct val="20000"/>
              </a:spcBef>
              <a:buSzPct val="90000"/>
              <a:buFont typeface="Wingdings" pitchFamily="2" charset="2"/>
              <a:buChar char="p"/>
            </a:pPr>
            <a:r>
              <a:rPr lang="zh-CN" altLang="en-US" sz="1800" b="1" dirty="0">
                <a:solidFill>
                  <a:schemeClr val="tx1">
                    <a:alpha val="99000"/>
                  </a:schemeClr>
                </a:solidFill>
                <a:latin typeface="楷体" pitchFamily="49" charset="-122"/>
                <a:ea typeface="楷体" pitchFamily="49" charset="-122"/>
              </a:rPr>
              <a:t>描述了如何控制、跟踪和监控修改，确保迭代开发成功</a:t>
            </a:r>
            <a:endParaRPr lang="en-US" altLang="zh-CN" sz="1800" b="1" dirty="0">
              <a:solidFill>
                <a:schemeClr val="tx1">
                  <a:alpha val="99000"/>
                </a:schemeClr>
              </a:solidFill>
              <a:latin typeface="楷体" pitchFamily="49" charset="-122"/>
              <a:ea typeface="楷体"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slide(from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slide(from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slide(fromLeft)">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8" fill="hold" grpId="0" nodeType="click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slide(fromLeft)">
                                      <p:cBhvr>
                                        <p:cTn id="22" dur="500"/>
                                        <p:tgtEl>
                                          <p:spTgt spid="31"/>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slide(fromLeft)">
                                      <p:cBhvr>
                                        <p:cTn id="27" dur="500"/>
                                        <p:tgtEl>
                                          <p:spTgt spid="34"/>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8" fill="hold" grpId="0" nodeType="clickEffect">
                                  <p:stCondLst>
                                    <p:cond delay="0"/>
                                  </p:stCondLst>
                                  <p:childTnLst>
                                    <p:set>
                                      <p:cBhvr>
                                        <p:cTn id="31" dur="1" fill="hold">
                                          <p:stCondLst>
                                            <p:cond delay="0"/>
                                          </p:stCondLst>
                                        </p:cTn>
                                        <p:tgtEl>
                                          <p:spTgt spid="37"/>
                                        </p:tgtEl>
                                        <p:attrNameLst>
                                          <p:attrName>style.visibility</p:attrName>
                                        </p:attrNameLst>
                                      </p:cBhvr>
                                      <p:to>
                                        <p:strVal val="visible"/>
                                      </p:to>
                                    </p:set>
                                    <p:animEffect transition="in" filter="slide(fromLeft)">
                                      <p:cBhvr>
                                        <p:cTn id="32" dur="500"/>
                                        <p:tgtEl>
                                          <p:spTgt spid="37"/>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4" fill="hold" grpId="0" nodeType="clickEffect">
                                  <p:stCondLst>
                                    <p:cond delay="0"/>
                                  </p:stCondLst>
                                  <p:childTnLst>
                                    <p:set>
                                      <p:cBhvr>
                                        <p:cTn id="36" dur="1" fill="hold">
                                          <p:stCondLst>
                                            <p:cond delay="0"/>
                                          </p:stCondLst>
                                        </p:cTn>
                                        <p:tgtEl>
                                          <p:spTgt spid="39"/>
                                        </p:tgtEl>
                                        <p:attrNameLst>
                                          <p:attrName>style.visibility</p:attrName>
                                        </p:attrNameLst>
                                      </p:cBhvr>
                                      <p:to>
                                        <p:strVal val="visible"/>
                                      </p:to>
                                    </p:set>
                                    <p:animEffect transition="in" filter="slide(fromBottom)">
                                      <p:cBhvr>
                                        <p:cTn id="37" dur="500"/>
                                        <p:tgtEl>
                                          <p:spTgt spid="39"/>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4" fill="hold" grpId="0" nodeType="clickEffect">
                                  <p:stCondLst>
                                    <p:cond delay="0"/>
                                  </p:stCondLst>
                                  <p:childTnLst>
                                    <p:set>
                                      <p:cBhvr>
                                        <p:cTn id="41" dur="1" fill="hold">
                                          <p:stCondLst>
                                            <p:cond delay="0"/>
                                          </p:stCondLst>
                                        </p:cTn>
                                        <p:tgtEl>
                                          <p:spTgt spid="40"/>
                                        </p:tgtEl>
                                        <p:attrNameLst>
                                          <p:attrName>style.visibility</p:attrName>
                                        </p:attrNameLst>
                                      </p:cBhvr>
                                      <p:to>
                                        <p:strVal val="visible"/>
                                      </p:to>
                                    </p:set>
                                    <p:animEffect transition="in" filter="slide(fromBottom)">
                                      <p:cBhvr>
                                        <p:cTn id="42" dur="500"/>
                                        <p:tgtEl>
                                          <p:spTgt spid="40"/>
                                        </p:tgtEl>
                                      </p:cBhvr>
                                    </p:animEffect>
                                  </p:childTnLst>
                                </p:cTn>
                              </p:par>
                            </p:childTnLst>
                          </p:cTn>
                        </p:par>
                      </p:childTnLst>
                    </p:cTn>
                  </p:par>
                  <p:par>
                    <p:cTn id="43" fill="hold">
                      <p:stCondLst>
                        <p:cond delay="indefinite"/>
                      </p:stCondLst>
                      <p:childTnLst>
                        <p:par>
                          <p:cTn id="44" fill="hold">
                            <p:stCondLst>
                              <p:cond delay="0"/>
                            </p:stCondLst>
                            <p:childTnLst>
                              <p:par>
                                <p:cTn id="45" presetID="12" presetClass="entr" presetSubtype="4" fill="hold" grpId="0" nodeType="click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slide(fromBottom)">
                                      <p:cBhvr>
                                        <p:cTn id="47" dur="500"/>
                                        <p:tgtEl>
                                          <p:spTgt spid="41"/>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4"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slide(fromBottom)">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2" presetClass="entr" presetSubtype="4" fill="hold" grpId="0" nodeType="clickEffect">
                                  <p:stCondLst>
                                    <p:cond delay="0"/>
                                  </p:stCondLst>
                                  <p:childTnLst>
                                    <p:set>
                                      <p:cBhvr>
                                        <p:cTn id="56" dur="1" fill="hold">
                                          <p:stCondLst>
                                            <p:cond delay="0"/>
                                          </p:stCondLst>
                                        </p:cTn>
                                        <p:tgtEl>
                                          <p:spTgt spid="43"/>
                                        </p:tgtEl>
                                        <p:attrNameLst>
                                          <p:attrName>style.visibility</p:attrName>
                                        </p:attrNameLst>
                                      </p:cBhvr>
                                      <p:to>
                                        <p:strVal val="visible"/>
                                      </p:to>
                                    </p:set>
                                    <p:animEffect transition="in" filter="slide(fromBottom)">
                                      <p:cBhvr>
                                        <p:cTn id="57" dur="500"/>
                                        <p:tgtEl>
                                          <p:spTgt spid="43"/>
                                        </p:tgtEl>
                                      </p:cBhvr>
                                    </p:animEffect>
                                  </p:childTnLst>
                                </p:cTn>
                              </p:par>
                            </p:childTnLst>
                          </p:cTn>
                        </p:par>
                      </p:childTnLst>
                    </p:cTn>
                  </p:par>
                  <p:par>
                    <p:cTn id="58" fill="hold">
                      <p:stCondLst>
                        <p:cond delay="indefinite"/>
                      </p:stCondLst>
                      <p:childTnLst>
                        <p:par>
                          <p:cTn id="59" fill="hold">
                            <p:stCondLst>
                              <p:cond delay="0"/>
                            </p:stCondLst>
                            <p:childTnLst>
                              <p:par>
                                <p:cTn id="60" presetID="12" presetClass="entr" presetSubtype="4" fill="hold" grpId="0" nodeType="click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slide(fromBottom)">
                                      <p:cBhvr>
                                        <p:cTn id="62"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5" grpId="0" animBg="1"/>
      <p:bldP spid="28" grpId="0" animBg="1"/>
      <p:bldP spid="31" grpId="0" animBg="1"/>
      <p:bldP spid="34" grpId="0" animBg="1"/>
      <p:bldP spid="37" grpId="0" animBg="1"/>
      <p:bldP spid="39" grpId="0"/>
      <p:bldP spid="40" grpId="0"/>
      <p:bldP spid="41" grpId="0"/>
      <p:bldP spid="42" grpId="0"/>
      <p:bldP spid="43" grpId="0"/>
      <p:bldP spid="4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1.5.6 RUP</a:t>
            </a:r>
            <a:endParaRPr lang="zh-CN" altLang="en-US" dirty="0"/>
          </a:p>
        </p:txBody>
      </p:sp>
      <p:pic>
        <p:nvPicPr>
          <p:cNvPr id="13" name="Picture 4" descr="tp1"/>
          <p:cNvPicPr>
            <a:picLocks noChangeAspect="1" noChangeArrowheads="1"/>
          </p:cNvPicPr>
          <p:nvPr/>
        </p:nvPicPr>
        <p:blipFill>
          <a:blip r:embed="rId3"/>
          <a:srcRect/>
          <a:stretch>
            <a:fillRect/>
          </a:stretch>
        </p:blipFill>
        <p:spPr bwMode="auto">
          <a:xfrm>
            <a:off x="285720" y="1071552"/>
            <a:ext cx="5420130" cy="3214710"/>
          </a:xfrm>
          <a:prstGeom prst="rect">
            <a:avLst/>
          </a:prstGeom>
          <a:noFill/>
          <a:ln w="9525">
            <a:noFill/>
            <a:miter lim="800000"/>
            <a:headEnd/>
            <a:tailEnd/>
          </a:ln>
        </p:spPr>
      </p:pic>
      <p:sp>
        <p:nvSpPr>
          <p:cNvPr id="16" name="矩形 15"/>
          <p:cNvSpPr/>
          <p:nvPr/>
        </p:nvSpPr>
        <p:spPr>
          <a:xfrm>
            <a:off x="5715008" y="941380"/>
            <a:ext cx="3286148" cy="3416320"/>
          </a:xfrm>
          <a:prstGeom prst="rect">
            <a:avLst/>
          </a:prstGeom>
        </p:spPr>
        <p:txBody>
          <a:bodyPr wrap="square">
            <a:spAutoFit/>
          </a:bodyPr>
          <a:lstStyle/>
          <a:p>
            <a:pPr indent="449263">
              <a:buFont typeface="Wingdings" pitchFamily="2" charset="2"/>
              <a:buNone/>
            </a:pPr>
            <a:r>
              <a:rPr lang="zh-CN" altLang="en-US" sz="1800" b="1" dirty="0">
                <a:latin typeface="楷体" pitchFamily="49" charset="-122"/>
                <a:ea typeface="楷体" pitchFamily="49" charset="-122"/>
              </a:rPr>
              <a:t>在每个阶段的每次迭代的最后，用例模型、分析模型、设计模型、实现模型都会增量，每个阶段结束的里程碑处，管理层做出是否继续、进度、预算、是否给下一阶段提供资助等决定。</a:t>
            </a:r>
          </a:p>
          <a:p>
            <a:pPr indent="449263">
              <a:buFont typeface="Wingdings" pitchFamily="2" charset="2"/>
              <a:buNone/>
            </a:pPr>
            <a:r>
              <a:rPr lang="zh-CN" altLang="en-US" sz="1800" b="1" dirty="0">
                <a:latin typeface="楷体" pitchFamily="49" charset="-122"/>
                <a:ea typeface="楷体" pitchFamily="49" charset="-122"/>
              </a:rPr>
              <a:t>不同阶段工作流的侧重点不同，前两阶段大部分工作集中在需求、分析和架构设计上；在构造阶段，重点转移到详细设计、实现和测试上。</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1" fill="hold" nodeType="clickEffect">
                                  <p:stCondLst>
                                    <p:cond delay="0"/>
                                  </p:stCondLst>
                                  <p:childTnLst>
                                    <p:set>
                                      <p:cBhvr>
                                        <p:cTn id="10" dur="1" fill="hold">
                                          <p:stCondLst>
                                            <p:cond delay="0"/>
                                          </p:stCondLst>
                                        </p:cTn>
                                        <p:tgtEl>
                                          <p:spTgt spid="16">
                                            <p:txEl>
                                              <p:pRg st="0" end="0"/>
                                            </p:txEl>
                                          </p:spTgt>
                                        </p:tgtEl>
                                        <p:attrNameLst>
                                          <p:attrName>style.visibility</p:attrName>
                                        </p:attrNameLst>
                                      </p:cBhvr>
                                      <p:to>
                                        <p:strVal val="visible"/>
                                      </p:to>
                                    </p:set>
                                    <p:animEffect transition="in" filter="slide(fromTop)">
                                      <p:cBhvr>
                                        <p:cTn id="11" dur="500"/>
                                        <p:tgtEl>
                                          <p:spTgt spid="16">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1" fill="hold" nodeType="clickEffect">
                                  <p:stCondLst>
                                    <p:cond delay="0"/>
                                  </p:stCondLst>
                                  <p:childTnLst>
                                    <p:set>
                                      <p:cBhvr>
                                        <p:cTn id="15" dur="1" fill="hold">
                                          <p:stCondLst>
                                            <p:cond delay="0"/>
                                          </p:stCondLst>
                                        </p:cTn>
                                        <p:tgtEl>
                                          <p:spTgt spid="16">
                                            <p:txEl>
                                              <p:pRg st="1" end="1"/>
                                            </p:txEl>
                                          </p:spTgt>
                                        </p:tgtEl>
                                        <p:attrNameLst>
                                          <p:attrName>style.visibility</p:attrName>
                                        </p:attrNameLst>
                                      </p:cBhvr>
                                      <p:to>
                                        <p:strVal val="visible"/>
                                      </p:to>
                                    </p:set>
                                    <p:animEffect transition="in" filter="slide(fromTop)">
                                      <p:cBhvr>
                                        <p:cTn id="16" dur="500"/>
                                        <p:tgtEl>
                                          <p:spTgt spid="1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altLang="zh-CN" b="1" dirty="0">
                <a:latin typeface="楷体" pitchFamily="49" charset="-122"/>
                <a:ea typeface="楷体" pitchFamily="49" charset="-122"/>
              </a:rPr>
              <a:t>1.5.6 RUP</a:t>
            </a:r>
            <a:endParaRPr lang="zh-CN" altLang="en-US" dirty="0"/>
          </a:p>
        </p:txBody>
      </p:sp>
      <p:sp>
        <p:nvSpPr>
          <p:cNvPr id="7" name="Rectangle 3"/>
          <p:cNvSpPr/>
          <p:nvPr/>
        </p:nvSpPr>
        <p:spPr bwMode="auto">
          <a:xfrm>
            <a:off x="500034" y="731510"/>
            <a:ext cx="1537798" cy="408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业务建模</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8" name="Rectangle 4"/>
          <p:cNvSpPr/>
          <p:nvPr/>
        </p:nvSpPr>
        <p:spPr bwMode="auto">
          <a:xfrm>
            <a:off x="500034" y="1214428"/>
            <a:ext cx="1537798" cy="408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需求</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9" name="Rectangle 5"/>
          <p:cNvSpPr/>
          <p:nvPr/>
        </p:nvSpPr>
        <p:spPr bwMode="auto">
          <a:xfrm>
            <a:off x="500034" y="1714494"/>
            <a:ext cx="1537798" cy="408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分析和设计</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10" name="Rectangle 6"/>
          <p:cNvSpPr/>
          <p:nvPr/>
        </p:nvSpPr>
        <p:spPr bwMode="auto">
          <a:xfrm>
            <a:off x="500034" y="2214560"/>
            <a:ext cx="1537798" cy="408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实现</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11" name="Rectangle 7"/>
          <p:cNvSpPr/>
          <p:nvPr/>
        </p:nvSpPr>
        <p:spPr bwMode="auto">
          <a:xfrm>
            <a:off x="508832" y="2714626"/>
            <a:ext cx="1537798" cy="408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测试</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13" name="Rectangle 4"/>
          <p:cNvSpPr/>
          <p:nvPr/>
        </p:nvSpPr>
        <p:spPr bwMode="auto">
          <a:xfrm>
            <a:off x="500034" y="3214692"/>
            <a:ext cx="1537798" cy="408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部署</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14" name="Rectangle 5"/>
          <p:cNvSpPr/>
          <p:nvPr/>
        </p:nvSpPr>
        <p:spPr bwMode="auto">
          <a:xfrm>
            <a:off x="500034" y="3714758"/>
            <a:ext cx="1537798" cy="408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b="1" dirty="0">
                <a:gradFill>
                  <a:gsLst>
                    <a:gs pos="0">
                      <a:schemeClr val="tx1"/>
                    </a:gs>
                    <a:gs pos="100000">
                      <a:schemeClr val="tx1"/>
                    </a:gs>
                  </a:gsLst>
                  <a:lin ang="5400000" scaled="0"/>
                </a:gradFill>
                <a:latin typeface="楷体" pitchFamily="49" charset="-122"/>
                <a:ea typeface="楷体" pitchFamily="49" charset="-122"/>
              </a:rPr>
              <a:t>配置与变更管理</a:t>
            </a:r>
            <a:endParaRPr lang="en-US" b="1" dirty="0">
              <a:gradFill>
                <a:gsLst>
                  <a:gs pos="0">
                    <a:schemeClr val="tx1"/>
                  </a:gs>
                  <a:gs pos="100000">
                    <a:schemeClr val="tx1"/>
                  </a:gs>
                </a:gsLst>
                <a:lin ang="5400000" scaled="0"/>
              </a:gradFill>
              <a:latin typeface="楷体" pitchFamily="49" charset="-122"/>
              <a:ea typeface="楷体" pitchFamily="49" charset="-122"/>
            </a:endParaRPr>
          </a:p>
        </p:txBody>
      </p:sp>
      <p:sp>
        <p:nvSpPr>
          <p:cNvPr id="15" name="Rectangle 6"/>
          <p:cNvSpPr/>
          <p:nvPr/>
        </p:nvSpPr>
        <p:spPr bwMode="auto">
          <a:xfrm>
            <a:off x="500034" y="4214824"/>
            <a:ext cx="1537798" cy="408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项目管理</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16" name="Rectangle 7"/>
          <p:cNvSpPr/>
          <p:nvPr/>
        </p:nvSpPr>
        <p:spPr bwMode="auto">
          <a:xfrm>
            <a:off x="508832" y="4714890"/>
            <a:ext cx="1537798" cy="40824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环境</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17" name="Rectangle 81"/>
          <p:cNvSpPr/>
          <p:nvPr>
            <p:custDataLst>
              <p:tags r:id="rId1"/>
            </p:custDataLst>
          </p:nvPr>
        </p:nvSpPr>
        <p:spPr bwMode="auto">
          <a:xfrm>
            <a:off x="2143108" y="714362"/>
            <a:ext cx="6500858" cy="428628"/>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了解使用目标系统的机构及其商业运作，评价其影响。</a:t>
            </a:r>
            <a:endParaRPr lang="en-US" altLang="zh-CN" sz="1800" b="1" dirty="0">
              <a:latin typeface="Times New Roman" pitchFamily="18" charset="0"/>
              <a:ea typeface="楷体" pitchFamily="49" charset="-122"/>
              <a:cs typeface="Times New Roman" pitchFamily="18" charset="0"/>
            </a:endParaRPr>
          </a:p>
        </p:txBody>
      </p:sp>
      <p:sp>
        <p:nvSpPr>
          <p:cNvPr id="18" name="Rectangle 81"/>
          <p:cNvSpPr/>
          <p:nvPr>
            <p:custDataLst>
              <p:tags r:id="rId2"/>
            </p:custDataLst>
          </p:nvPr>
        </p:nvSpPr>
        <p:spPr bwMode="auto">
          <a:xfrm>
            <a:off x="2143108" y="1214428"/>
            <a:ext cx="6500858" cy="428628"/>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获取用户需求，并且使开发人员和用户达成对需求共识。</a:t>
            </a:r>
            <a:endParaRPr lang="en-US" altLang="zh-CN" sz="1800" b="1" dirty="0">
              <a:latin typeface="Times New Roman" pitchFamily="18" charset="0"/>
              <a:ea typeface="楷体" pitchFamily="49" charset="-122"/>
              <a:cs typeface="Times New Roman" pitchFamily="18" charset="0"/>
            </a:endParaRPr>
          </a:p>
        </p:txBody>
      </p:sp>
      <p:sp>
        <p:nvSpPr>
          <p:cNvPr id="19" name="Rectangle 81"/>
          <p:cNvSpPr/>
          <p:nvPr>
            <p:custDataLst>
              <p:tags r:id="rId3"/>
            </p:custDataLst>
          </p:nvPr>
        </p:nvSpPr>
        <p:spPr bwMode="auto">
          <a:xfrm>
            <a:off x="2143108" y="1714494"/>
            <a:ext cx="6500858" cy="428628"/>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把需求分析的结果转化成分析模型与设计模型。</a:t>
            </a:r>
            <a:endParaRPr lang="en-US" altLang="zh-CN" sz="1800" b="1" dirty="0">
              <a:latin typeface="Times New Roman" pitchFamily="18" charset="0"/>
              <a:ea typeface="楷体" pitchFamily="49" charset="-122"/>
              <a:cs typeface="Times New Roman" pitchFamily="18" charset="0"/>
            </a:endParaRPr>
          </a:p>
        </p:txBody>
      </p:sp>
      <p:sp>
        <p:nvSpPr>
          <p:cNvPr id="20" name="Rectangle 81"/>
          <p:cNvSpPr/>
          <p:nvPr>
            <p:custDataLst>
              <p:tags r:id="rId4"/>
            </p:custDataLst>
          </p:nvPr>
        </p:nvSpPr>
        <p:spPr bwMode="auto">
          <a:xfrm>
            <a:off x="2143108" y="2214560"/>
            <a:ext cx="6500858" cy="428628"/>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把设计模型转化为实现结果。</a:t>
            </a:r>
            <a:endParaRPr lang="en-US" altLang="zh-CN" sz="1800" b="1" dirty="0">
              <a:latin typeface="Times New Roman" pitchFamily="18" charset="0"/>
              <a:ea typeface="楷体" pitchFamily="49" charset="-122"/>
              <a:cs typeface="Times New Roman" pitchFamily="18" charset="0"/>
            </a:endParaRPr>
          </a:p>
        </p:txBody>
      </p:sp>
      <p:sp>
        <p:nvSpPr>
          <p:cNvPr id="21" name="Rectangle 81"/>
          <p:cNvSpPr/>
          <p:nvPr>
            <p:custDataLst>
              <p:tags r:id="rId5"/>
            </p:custDataLst>
          </p:nvPr>
        </p:nvSpPr>
        <p:spPr bwMode="auto">
          <a:xfrm>
            <a:off x="2143108" y="2719425"/>
            <a:ext cx="6500858" cy="428628"/>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检查各个子系统的交互和集成，验证需求，消除缺陷。</a:t>
            </a:r>
            <a:endParaRPr lang="en-US" altLang="zh-CN" sz="1800" b="1" dirty="0">
              <a:latin typeface="Times New Roman" pitchFamily="18" charset="0"/>
              <a:ea typeface="楷体" pitchFamily="49" charset="-122"/>
              <a:cs typeface="Times New Roman" pitchFamily="18" charset="0"/>
            </a:endParaRPr>
          </a:p>
        </p:txBody>
      </p:sp>
      <p:sp>
        <p:nvSpPr>
          <p:cNvPr id="22" name="Rectangle 81"/>
          <p:cNvSpPr/>
          <p:nvPr>
            <p:custDataLst>
              <p:tags r:id="rId6"/>
            </p:custDataLst>
          </p:nvPr>
        </p:nvSpPr>
        <p:spPr bwMode="auto">
          <a:xfrm>
            <a:off x="2143108" y="3219491"/>
            <a:ext cx="6500858" cy="428628"/>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生成目标系统的可执行版本，将软件移交给最终用户。</a:t>
            </a:r>
            <a:endParaRPr lang="en-US" altLang="zh-CN" sz="1800" b="1" dirty="0">
              <a:latin typeface="Times New Roman" pitchFamily="18" charset="0"/>
              <a:ea typeface="楷体" pitchFamily="49" charset="-122"/>
              <a:cs typeface="Times New Roman" pitchFamily="18" charset="0"/>
            </a:endParaRPr>
          </a:p>
        </p:txBody>
      </p:sp>
      <p:sp>
        <p:nvSpPr>
          <p:cNvPr id="23" name="Rectangle 81"/>
          <p:cNvSpPr/>
          <p:nvPr>
            <p:custDataLst>
              <p:tags r:id="rId7"/>
            </p:custDataLst>
          </p:nvPr>
        </p:nvSpPr>
        <p:spPr bwMode="auto">
          <a:xfrm>
            <a:off x="2143108" y="3719557"/>
            <a:ext cx="6500858" cy="428628"/>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跟踪并维护在软件开发过程中产生的所有制品完整性和一致性。</a:t>
            </a:r>
            <a:endParaRPr lang="en-US" altLang="zh-CN" sz="1800" b="1" dirty="0">
              <a:latin typeface="Times New Roman" pitchFamily="18" charset="0"/>
              <a:ea typeface="楷体" pitchFamily="49" charset="-122"/>
              <a:cs typeface="Times New Roman" pitchFamily="18" charset="0"/>
            </a:endParaRPr>
          </a:p>
        </p:txBody>
      </p:sp>
      <p:sp>
        <p:nvSpPr>
          <p:cNvPr id="24" name="Rectangle 81"/>
          <p:cNvSpPr/>
          <p:nvPr>
            <p:custDataLst>
              <p:tags r:id="rId8"/>
            </p:custDataLst>
          </p:nvPr>
        </p:nvSpPr>
        <p:spPr bwMode="auto">
          <a:xfrm>
            <a:off x="2143108" y="4219623"/>
            <a:ext cx="6500858" cy="428628"/>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制定计划、人员配置、执行和监督方面的实用准则，风险管理。</a:t>
            </a:r>
            <a:endParaRPr lang="en-US" altLang="zh-CN" sz="1800" b="1" dirty="0">
              <a:latin typeface="Times New Roman" pitchFamily="18" charset="0"/>
              <a:ea typeface="楷体" pitchFamily="49" charset="-122"/>
              <a:cs typeface="Times New Roman" pitchFamily="18" charset="0"/>
            </a:endParaRPr>
          </a:p>
        </p:txBody>
      </p:sp>
      <p:sp>
        <p:nvSpPr>
          <p:cNvPr id="25" name="Rectangle 81"/>
          <p:cNvSpPr/>
          <p:nvPr>
            <p:custDataLst>
              <p:tags r:id="rId9"/>
            </p:custDataLst>
          </p:nvPr>
        </p:nvSpPr>
        <p:spPr bwMode="auto">
          <a:xfrm>
            <a:off x="2155384" y="4694509"/>
            <a:ext cx="6500858" cy="428628"/>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向软件开发机构提供软件开发环境，包括过程管理和工具支持。</a:t>
            </a:r>
            <a:endParaRPr lang="en-US" altLang="zh-CN" sz="1800" b="1" dirty="0">
              <a:latin typeface="Times New Roman" pitchFamily="18" charset="0"/>
              <a:ea typeface="楷体" pitchFamily="49" charset="-122"/>
              <a:cs typeface="Times New Roman"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ppt_y</p:attrName>
                                        </p:attrNameLst>
                                      </p:cBhvr>
                                      <p:tavLst>
                                        <p:tav tm="0">
                                          <p:val>
                                            <p:strVal val="#ppt_y+#ppt_h*1.125000"/>
                                          </p:val>
                                        </p:tav>
                                        <p:tav tm="100000">
                                          <p:val>
                                            <p:strVal val="#ppt_y"/>
                                          </p:val>
                                        </p:tav>
                                      </p:tavLst>
                                    </p:anim>
                                    <p:animEffect transition="in" filter="wipe(up)">
                                      <p:cBhvr>
                                        <p:cTn id="23" dur="500"/>
                                        <p:tgtEl>
                                          <p:spTgt spid="10"/>
                                        </p:tgtEl>
                                      </p:cBhvr>
                                    </p:animEffect>
                                  </p:childTnLst>
                                </p:cTn>
                              </p:par>
                            </p:childTnLst>
                          </p:cTn>
                        </p:par>
                        <p:par>
                          <p:cTn id="24" fill="hold">
                            <p:stCondLst>
                              <p:cond delay="2000"/>
                            </p:stCondLst>
                            <p:childTnLst>
                              <p:par>
                                <p:cTn id="25" presetID="12" presetClass="entr" presetSubtype="4" fill="hold" grpId="0" nodeType="after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p:tgtEl>
                                          <p:spTgt spid="11"/>
                                        </p:tgtEl>
                                        <p:attrNameLst>
                                          <p:attrName>ppt_y</p:attrName>
                                        </p:attrNameLst>
                                      </p:cBhvr>
                                      <p:tavLst>
                                        <p:tav tm="0">
                                          <p:val>
                                            <p:strVal val="#ppt_y+#ppt_h*1.125000"/>
                                          </p:val>
                                        </p:tav>
                                        <p:tav tm="100000">
                                          <p:val>
                                            <p:strVal val="#ppt_y"/>
                                          </p:val>
                                        </p:tav>
                                      </p:tavLst>
                                    </p:anim>
                                    <p:animEffect transition="in" filter="wipe(up)">
                                      <p:cBhvr>
                                        <p:cTn id="28" dur="500"/>
                                        <p:tgtEl>
                                          <p:spTgt spid="11"/>
                                        </p:tgtEl>
                                      </p:cBhvr>
                                    </p:animEffect>
                                  </p:childTnLst>
                                </p:cTn>
                              </p:par>
                            </p:childTnLst>
                          </p:cTn>
                        </p:par>
                        <p:par>
                          <p:cTn id="29" fill="hold">
                            <p:stCondLst>
                              <p:cond delay="2500"/>
                            </p:stCondLst>
                            <p:childTnLst>
                              <p:par>
                                <p:cTn id="30" presetID="12" presetClass="entr" presetSubtype="4" fill="hold" grpId="0" nodeType="after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p:tgtEl>
                                          <p:spTgt spid="13"/>
                                        </p:tgtEl>
                                        <p:attrNameLst>
                                          <p:attrName>ppt_y</p:attrName>
                                        </p:attrNameLst>
                                      </p:cBhvr>
                                      <p:tavLst>
                                        <p:tav tm="0">
                                          <p:val>
                                            <p:strVal val="#ppt_y+#ppt_h*1.125000"/>
                                          </p:val>
                                        </p:tav>
                                        <p:tav tm="100000">
                                          <p:val>
                                            <p:strVal val="#ppt_y"/>
                                          </p:val>
                                        </p:tav>
                                      </p:tavLst>
                                    </p:anim>
                                    <p:animEffect transition="in" filter="wipe(up)">
                                      <p:cBhvr>
                                        <p:cTn id="33" dur="500"/>
                                        <p:tgtEl>
                                          <p:spTgt spid="13"/>
                                        </p:tgtEl>
                                      </p:cBhvr>
                                    </p:animEffect>
                                  </p:childTnLst>
                                </p:cTn>
                              </p:par>
                            </p:childTnLst>
                          </p:cTn>
                        </p:par>
                        <p:par>
                          <p:cTn id="34" fill="hold">
                            <p:stCondLst>
                              <p:cond delay="3000"/>
                            </p:stCondLst>
                            <p:childTnLst>
                              <p:par>
                                <p:cTn id="35" presetID="12" presetClass="entr" presetSubtype="4" fill="hold" grpId="0" nodeType="after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p:tgtEl>
                                          <p:spTgt spid="14"/>
                                        </p:tgtEl>
                                        <p:attrNameLst>
                                          <p:attrName>ppt_y</p:attrName>
                                        </p:attrNameLst>
                                      </p:cBhvr>
                                      <p:tavLst>
                                        <p:tav tm="0">
                                          <p:val>
                                            <p:strVal val="#ppt_y+#ppt_h*1.125000"/>
                                          </p:val>
                                        </p:tav>
                                        <p:tav tm="100000">
                                          <p:val>
                                            <p:strVal val="#ppt_y"/>
                                          </p:val>
                                        </p:tav>
                                      </p:tavLst>
                                    </p:anim>
                                    <p:animEffect transition="in" filter="wipe(up)">
                                      <p:cBhvr>
                                        <p:cTn id="38" dur="500"/>
                                        <p:tgtEl>
                                          <p:spTgt spid="14"/>
                                        </p:tgtEl>
                                      </p:cBhvr>
                                    </p:animEffect>
                                  </p:childTnLst>
                                </p:cTn>
                              </p:par>
                            </p:childTnLst>
                          </p:cTn>
                        </p:par>
                        <p:par>
                          <p:cTn id="39" fill="hold">
                            <p:stCondLst>
                              <p:cond delay="3500"/>
                            </p:stCondLst>
                            <p:childTnLst>
                              <p:par>
                                <p:cTn id="40" presetID="12" presetClass="entr" presetSubtype="4" fill="hold" grpId="0"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p:tgtEl>
                                          <p:spTgt spid="15"/>
                                        </p:tgtEl>
                                        <p:attrNameLst>
                                          <p:attrName>ppt_y</p:attrName>
                                        </p:attrNameLst>
                                      </p:cBhvr>
                                      <p:tavLst>
                                        <p:tav tm="0">
                                          <p:val>
                                            <p:strVal val="#ppt_y+#ppt_h*1.125000"/>
                                          </p:val>
                                        </p:tav>
                                        <p:tav tm="100000">
                                          <p:val>
                                            <p:strVal val="#ppt_y"/>
                                          </p:val>
                                        </p:tav>
                                      </p:tavLst>
                                    </p:anim>
                                    <p:animEffect transition="in" filter="wipe(up)">
                                      <p:cBhvr>
                                        <p:cTn id="43" dur="500"/>
                                        <p:tgtEl>
                                          <p:spTgt spid="15"/>
                                        </p:tgtEl>
                                      </p:cBhvr>
                                    </p:animEffect>
                                  </p:childTnLst>
                                </p:cTn>
                              </p:par>
                            </p:childTnLst>
                          </p:cTn>
                        </p:par>
                        <p:par>
                          <p:cTn id="44" fill="hold">
                            <p:stCondLst>
                              <p:cond delay="4000"/>
                            </p:stCondLst>
                            <p:childTnLst>
                              <p:par>
                                <p:cTn id="45" presetID="12" presetClass="entr" presetSubtype="4" fill="hold" grpId="0" nodeType="after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p:tgtEl>
                                          <p:spTgt spid="16"/>
                                        </p:tgtEl>
                                        <p:attrNameLst>
                                          <p:attrName>ppt_y</p:attrName>
                                        </p:attrNameLst>
                                      </p:cBhvr>
                                      <p:tavLst>
                                        <p:tav tm="0">
                                          <p:val>
                                            <p:strVal val="#ppt_y+#ppt_h*1.125000"/>
                                          </p:val>
                                        </p:tav>
                                        <p:tav tm="100000">
                                          <p:val>
                                            <p:strVal val="#ppt_y"/>
                                          </p:val>
                                        </p:tav>
                                      </p:tavLst>
                                    </p:anim>
                                    <p:animEffect transition="in" filter="wipe(up)">
                                      <p:cBhvr>
                                        <p:cTn id="48" dur="500"/>
                                        <p:tgtEl>
                                          <p:spTgt spid="1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wipe(left)">
                                      <p:cBhvr>
                                        <p:cTn id="53" dur="500"/>
                                        <p:tgtEl>
                                          <p:spTgt spid="17"/>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8"/>
                                        </p:tgtEl>
                                        <p:attrNameLst>
                                          <p:attrName>style.visibility</p:attrName>
                                        </p:attrNameLst>
                                      </p:cBhvr>
                                      <p:to>
                                        <p:strVal val="visible"/>
                                      </p:to>
                                    </p:set>
                                    <p:animEffect transition="in" filter="wipe(left)">
                                      <p:cBhvr>
                                        <p:cTn id="58" dur="500"/>
                                        <p:tgtEl>
                                          <p:spTgt spid="18"/>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wipe(left)">
                                      <p:cBhvr>
                                        <p:cTn id="68" dur="500"/>
                                        <p:tgtEl>
                                          <p:spTgt spid="20"/>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wipe(left)">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left)">
                                      <p:cBhvr>
                                        <p:cTn id="78" dur="500"/>
                                        <p:tgtEl>
                                          <p:spTgt spid="22"/>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wipe(left)">
                                      <p:cBhvr>
                                        <p:cTn id="83" dur="500"/>
                                        <p:tgtEl>
                                          <p:spTgt spid="23"/>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grpId="0" nodeType="clickEffect">
                                  <p:stCondLst>
                                    <p:cond delay="0"/>
                                  </p:stCondLst>
                                  <p:childTnLst>
                                    <p:set>
                                      <p:cBhvr>
                                        <p:cTn id="87" dur="1" fill="hold">
                                          <p:stCondLst>
                                            <p:cond delay="0"/>
                                          </p:stCondLst>
                                        </p:cTn>
                                        <p:tgtEl>
                                          <p:spTgt spid="24"/>
                                        </p:tgtEl>
                                        <p:attrNameLst>
                                          <p:attrName>style.visibility</p:attrName>
                                        </p:attrNameLst>
                                      </p:cBhvr>
                                      <p:to>
                                        <p:strVal val="visible"/>
                                      </p:to>
                                    </p:set>
                                    <p:animEffect transition="in" filter="wipe(left)">
                                      <p:cBhvr>
                                        <p:cTn id="88" dur="500"/>
                                        <p:tgtEl>
                                          <p:spTgt spid="24"/>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5"/>
                                        </p:tgtEl>
                                        <p:attrNameLst>
                                          <p:attrName>style.visibility</p:attrName>
                                        </p:attrNameLst>
                                      </p:cBhvr>
                                      <p:to>
                                        <p:strVal val="visible"/>
                                      </p:to>
                                    </p:set>
                                    <p:animEffect transition="in" filter="wipe(left)">
                                      <p:cBhvr>
                                        <p:cTn id="9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altLang="zh-CN" b="1" dirty="0">
                <a:latin typeface="楷体" pitchFamily="49" charset="-122"/>
                <a:ea typeface="楷体" pitchFamily="49" charset="-122"/>
              </a:rPr>
              <a:t>1.5.6 RUP</a:t>
            </a:r>
            <a:endParaRPr lang="zh-CN" altLang="en-US" dirty="0"/>
          </a:p>
        </p:txBody>
      </p:sp>
      <p:sp>
        <p:nvSpPr>
          <p:cNvPr id="7" name="Rectangle 3"/>
          <p:cNvSpPr/>
          <p:nvPr/>
        </p:nvSpPr>
        <p:spPr bwMode="auto">
          <a:xfrm>
            <a:off x="500034" y="997057"/>
            <a:ext cx="1537798" cy="573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初始阶段</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8" name="Rectangle 4"/>
          <p:cNvSpPr/>
          <p:nvPr/>
        </p:nvSpPr>
        <p:spPr bwMode="auto">
          <a:xfrm>
            <a:off x="500034" y="1695999"/>
            <a:ext cx="1537798" cy="573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细化阶段</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9" name="Rectangle 5"/>
          <p:cNvSpPr/>
          <p:nvPr/>
        </p:nvSpPr>
        <p:spPr bwMode="auto">
          <a:xfrm>
            <a:off x="500034" y="2412089"/>
            <a:ext cx="1537798" cy="573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构造阶段</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10" name="Rectangle 6"/>
          <p:cNvSpPr/>
          <p:nvPr/>
        </p:nvSpPr>
        <p:spPr bwMode="auto">
          <a:xfrm>
            <a:off x="500034" y="3128179"/>
            <a:ext cx="1537798" cy="57321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r>
              <a:rPr lang="zh-CN" altLang="en-US" sz="1700" b="1" dirty="0">
                <a:gradFill>
                  <a:gsLst>
                    <a:gs pos="0">
                      <a:schemeClr val="tx1"/>
                    </a:gs>
                    <a:gs pos="100000">
                      <a:schemeClr val="tx1"/>
                    </a:gs>
                  </a:gsLst>
                  <a:lin ang="5400000" scaled="0"/>
                </a:gradFill>
                <a:latin typeface="楷体" pitchFamily="49" charset="-122"/>
                <a:ea typeface="楷体" pitchFamily="49" charset="-122"/>
              </a:rPr>
              <a:t>移交阶段</a:t>
            </a:r>
            <a:endParaRPr lang="en-US" sz="1700" b="1" dirty="0">
              <a:gradFill>
                <a:gsLst>
                  <a:gs pos="0">
                    <a:schemeClr val="tx1"/>
                  </a:gs>
                  <a:gs pos="100000">
                    <a:schemeClr val="tx1"/>
                  </a:gs>
                </a:gsLst>
                <a:lin ang="5400000" scaled="0"/>
              </a:gradFill>
              <a:latin typeface="楷体" pitchFamily="49" charset="-122"/>
              <a:ea typeface="楷体" pitchFamily="49" charset="-122"/>
            </a:endParaRPr>
          </a:p>
        </p:txBody>
      </p:sp>
      <p:sp>
        <p:nvSpPr>
          <p:cNvPr id="17" name="Rectangle 81"/>
          <p:cNvSpPr/>
          <p:nvPr>
            <p:custDataLst>
              <p:tags r:id="rId1"/>
            </p:custDataLst>
          </p:nvPr>
        </p:nvSpPr>
        <p:spPr bwMode="auto">
          <a:xfrm>
            <a:off x="2143108" y="979909"/>
            <a:ext cx="6500858" cy="637242"/>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a:buFont typeface="Wingdings" pitchFamily="2" charset="2"/>
              <a:buNone/>
            </a:pPr>
            <a:r>
              <a:rPr lang="zh-CN" altLang="en-US" sz="1800" b="1" dirty="0">
                <a:latin typeface="Times New Roman" pitchFamily="18" charset="0"/>
                <a:ea typeface="楷体" pitchFamily="49" charset="-122"/>
                <a:cs typeface="Times New Roman" pitchFamily="18" charset="0"/>
              </a:rPr>
              <a:t>进行问题定义，确定目标，评估其可行性，降低关键风险。</a:t>
            </a:r>
          </a:p>
        </p:txBody>
      </p:sp>
      <p:sp>
        <p:nvSpPr>
          <p:cNvPr id="18" name="Rectangle 81"/>
          <p:cNvSpPr/>
          <p:nvPr>
            <p:custDataLst>
              <p:tags r:id="rId2"/>
            </p:custDataLst>
          </p:nvPr>
        </p:nvSpPr>
        <p:spPr bwMode="auto">
          <a:xfrm>
            <a:off x="2143108" y="1681179"/>
            <a:ext cx="6500858" cy="637242"/>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a:buFont typeface="Wingdings" pitchFamily="2" charset="2"/>
              <a:buNone/>
            </a:pPr>
            <a:r>
              <a:rPr lang="zh-CN" altLang="en-US" sz="1800" b="1" dirty="0">
                <a:latin typeface="Times New Roman" pitchFamily="18" charset="0"/>
                <a:ea typeface="楷体" pitchFamily="49" charset="-122"/>
                <a:cs typeface="Times New Roman" pitchFamily="18" charset="0"/>
              </a:rPr>
              <a:t>制定项目计划、配置各类资源、建立系统架构（包括各类视图）。</a:t>
            </a:r>
          </a:p>
        </p:txBody>
      </p:sp>
      <p:sp>
        <p:nvSpPr>
          <p:cNvPr id="19" name="Rectangle 81"/>
          <p:cNvSpPr/>
          <p:nvPr>
            <p:custDataLst>
              <p:tags r:id="rId3"/>
            </p:custDataLst>
          </p:nvPr>
        </p:nvSpPr>
        <p:spPr bwMode="auto">
          <a:xfrm>
            <a:off x="2143108" y="2386099"/>
            <a:ext cx="6500858" cy="637242"/>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r>
              <a:rPr lang="zh-CN" altLang="en-US" sz="1800" b="1" dirty="0">
                <a:latin typeface="Times New Roman" pitchFamily="18" charset="0"/>
                <a:ea typeface="楷体" pitchFamily="49" charset="-122"/>
                <a:cs typeface="Times New Roman" pitchFamily="18" charset="0"/>
              </a:rPr>
              <a:t>开发整个产品，并确保产品可移交给用户。</a:t>
            </a:r>
            <a:endParaRPr lang="en-US" altLang="zh-CN" sz="1800" b="1" dirty="0">
              <a:latin typeface="Times New Roman" pitchFamily="18" charset="0"/>
              <a:ea typeface="楷体" pitchFamily="49" charset="-122"/>
              <a:cs typeface="Times New Roman" pitchFamily="18" charset="0"/>
            </a:endParaRPr>
          </a:p>
        </p:txBody>
      </p:sp>
      <p:sp>
        <p:nvSpPr>
          <p:cNvPr id="20" name="Rectangle 81"/>
          <p:cNvSpPr/>
          <p:nvPr>
            <p:custDataLst>
              <p:tags r:id="rId4"/>
            </p:custDataLst>
          </p:nvPr>
        </p:nvSpPr>
        <p:spPr bwMode="auto">
          <a:xfrm>
            <a:off x="2143108" y="3086636"/>
            <a:ext cx="6500858" cy="637242"/>
          </a:xfrm>
          <a:prstGeom prst="rect">
            <a:avLst/>
          </a:prstGeom>
          <a:solidFill>
            <a:schemeClr val="tx2"/>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37160" tIns="121883" rIns="121883" bIns="121883" numCol="1" rtlCol="0" anchor="ctr" anchorCtr="0" compatLnSpc="1">
            <a:prstTxWarp prst="textNoShape">
              <a:avLst/>
            </a:prstTxWarp>
            <a:noAutofit/>
          </a:bodyPr>
          <a:lstStyle/>
          <a:p>
            <a:pPr>
              <a:buFont typeface="Wingdings" pitchFamily="2" charset="2"/>
              <a:buNone/>
            </a:pPr>
            <a:r>
              <a:rPr lang="zh-CN" altLang="en-US" sz="1800" b="1" dirty="0">
                <a:latin typeface="Times New Roman" pitchFamily="18" charset="0"/>
                <a:ea typeface="楷体" pitchFamily="49" charset="-122"/>
                <a:cs typeface="Times New Roman" pitchFamily="18" charset="0"/>
              </a:rPr>
              <a:t>产品发布、安装、用户培训。</a:t>
            </a:r>
          </a:p>
        </p:txBody>
      </p:sp>
    </p:spTree>
    <p:extLst>
      <p:ext uri="{BB962C8B-B14F-4D97-AF65-F5344CB8AC3E}">
        <p14:creationId xmlns:p14="http://schemas.microsoft.com/office/powerpoint/2010/main" val="9677416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par>
                          <p:cTn id="9" fill="hold">
                            <p:stCondLst>
                              <p:cond delay="500"/>
                            </p:stCondLst>
                            <p:childTnLst>
                              <p:par>
                                <p:cTn id="10" presetID="1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p:tgtEl>
                                          <p:spTgt spid="8"/>
                                        </p:tgtEl>
                                        <p:attrNameLst>
                                          <p:attrName>ppt_y</p:attrName>
                                        </p:attrNameLst>
                                      </p:cBhvr>
                                      <p:tavLst>
                                        <p:tav tm="0">
                                          <p:val>
                                            <p:strVal val="#ppt_y+#ppt_h*1.125000"/>
                                          </p:val>
                                        </p:tav>
                                        <p:tav tm="100000">
                                          <p:val>
                                            <p:strVal val="#ppt_y"/>
                                          </p:val>
                                        </p:tav>
                                      </p:tavLst>
                                    </p:anim>
                                    <p:animEffect transition="in" filter="wipe(up)">
                                      <p:cBhvr>
                                        <p:cTn id="13" dur="500"/>
                                        <p:tgtEl>
                                          <p:spTgt spid="8"/>
                                        </p:tgtEl>
                                      </p:cBhvr>
                                    </p:animEffect>
                                  </p:childTnLst>
                                </p:cTn>
                              </p:par>
                            </p:childTnLst>
                          </p:cTn>
                        </p:par>
                        <p:par>
                          <p:cTn id="14" fill="hold">
                            <p:stCondLst>
                              <p:cond delay="1000"/>
                            </p:stCondLst>
                            <p:childTnLst>
                              <p:par>
                                <p:cTn id="15" presetID="12" presetClass="entr" presetSubtype="4"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ppt_y</p:attrName>
                                        </p:attrNameLst>
                                      </p:cBhvr>
                                      <p:tavLst>
                                        <p:tav tm="0">
                                          <p:val>
                                            <p:strVal val="#ppt_y+#ppt_h*1.125000"/>
                                          </p:val>
                                        </p:tav>
                                        <p:tav tm="100000">
                                          <p:val>
                                            <p:strVal val="#ppt_y"/>
                                          </p:val>
                                        </p:tav>
                                      </p:tavLst>
                                    </p:anim>
                                    <p:animEffect transition="in" filter="wipe(up)">
                                      <p:cBhvr>
                                        <p:cTn id="18" dur="500"/>
                                        <p:tgtEl>
                                          <p:spTgt spid="9"/>
                                        </p:tgtEl>
                                      </p:cBhvr>
                                    </p:animEffect>
                                  </p:childTnLst>
                                </p:cTn>
                              </p:par>
                            </p:childTnLst>
                          </p:cTn>
                        </p:par>
                        <p:par>
                          <p:cTn id="19" fill="hold">
                            <p:stCondLst>
                              <p:cond delay="1500"/>
                            </p:stCondLst>
                            <p:childTnLst>
                              <p:par>
                                <p:cTn id="20" presetID="1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p:tgtEl>
                                          <p:spTgt spid="10"/>
                                        </p:tgtEl>
                                        <p:attrNameLst>
                                          <p:attrName>ppt_y</p:attrName>
                                        </p:attrNameLst>
                                      </p:cBhvr>
                                      <p:tavLst>
                                        <p:tav tm="0">
                                          <p:val>
                                            <p:strVal val="#ppt_y+#ppt_h*1.125000"/>
                                          </p:val>
                                        </p:tav>
                                        <p:tav tm="100000">
                                          <p:val>
                                            <p:strVal val="#ppt_y"/>
                                          </p:val>
                                        </p:tav>
                                      </p:tavLst>
                                    </p:anim>
                                    <p:animEffect transition="in" filter="wipe(up)">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left)">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left)">
                                      <p:cBhvr>
                                        <p:cTn id="33" dur="500"/>
                                        <p:tgtEl>
                                          <p:spTgt spid="1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9"/>
                                        </p:tgtEl>
                                        <p:attrNameLst>
                                          <p:attrName>style.visibility</p:attrName>
                                        </p:attrNameLst>
                                      </p:cBhvr>
                                      <p:to>
                                        <p:strVal val="visible"/>
                                      </p:to>
                                    </p:set>
                                    <p:animEffect transition="in" filter="wipe(left)">
                                      <p:cBhvr>
                                        <p:cTn id="38" dur="500"/>
                                        <p:tgtEl>
                                          <p:spTgt spid="19"/>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7" grpId="0" animBg="1"/>
      <p:bldP spid="18" grpId="0" animBg="1"/>
      <p:bldP spid="19" grpId="0" animBg="1"/>
      <p:bldP spid="2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altLang="zh-CN" b="1" dirty="0">
                <a:latin typeface="楷体" pitchFamily="49" charset="-122"/>
                <a:ea typeface="楷体" pitchFamily="49" charset="-122"/>
              </a:rPr>
              <a:t>1.5.6 </a:t>
            </a:r>
            <a:r>
              <a:rPr lang="zh-CN" altLang="en-US" b="1" dirty="0">
                <a:latin typeface="楷体" pitchFamily="49" charset="-122"/>
                <a:ea typeface="楷体" pitchFamily="49" charset="-122"/>
              </a:rPr>
              <a:t>敏捷过程与极限编程</a:t>
            </a:r>
            <a:endParaRPr lang="zh-CN" altLang="en-US" dirty="0"/>
          </a:p>
        </p:txBody>
      </p:sp>
      <p:sp>
        <p:nvSpPr>
          <p:cNvPr id="3" name="矩形 2"/>
          <p:cNvSpPr/>
          <p:nvPr/>
        </p:nvSpPr>
        <p:spPr>
          <a:xfrm>
            <a:off x="2267744" y="771550"/>
            <a:ext cx="6624736" cy="1938992"/>
          </a:xfrm>
          <a:prstGeom prst="rect">
            <a:avLst/>
          </a:prstGeom>
          <a:solidFill>
            <a:srgbClr val="0070C0"/>
          </a:solidFill>
        </p:spPr>
        <p:txBody>
          <a:bodyPr wrap="square">
            <a:spAutoFit/>
          </a:bodyPr>
          <a:lstStyle/>
          <a:p>
            <a:r>
              <a:rPr lang="zh-CN" altLang="en-US" sz="2000" b="1" dirty="0">
                <a:solidFill>
                  <a:schemeClr val="lt1"/>
                </a:solidFill>
                <a:latin typeface="Times New Roman" pitchFamily="18" charset="0"/>
                <a:ea typeface="楷体" pitchFamily="49" charset="-122"/>
                <a:cs typeface="Times New Roman" pitchFamily="18" charset="0"/>
              </a:rPr>
              <a:t>是一种以人为核心、迭代、循序渐进的开发方法。在敏捷开发中，软件项目的构建被切分成多个子项目，各个子项目的成果都经过测试，具备集成和可运行的特征。换言之，就是把一个大项目分为多个相互联系，但也可独立运行的小项目，并分别完成，在此过程中软件一直处于可使用状态。</a:t>
            </a:r>
          </a:p>
        </p:txBody>
      </p:sp>
      <p:sp>
        <p:nvSpPr>
          <p:cNvPr id="5" name="矩形 4"/>
          <p:cNvSpPr/>
          <p:nvPr/>
        </p:nvSpPr>
        <p:spPr bwMode="auto">
          <a:xfrm>
            <a:off x="395536" y="771550"/>
            <a:ext cx="1656184" cy="193899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400" b="1" dirty="0">
                <a:latin typeface="Times New Roman" pitchFamily="18" charset="0"/>
                <a:ea typeface="楷体" pitchFamily="49" charset="-122"/>
                <a:cs typeface="Times New Roman" pitchFamily="18" charset="0"/>
              </a:rPr>
              <a:t>敏捷开发</a:t>
            </a:r>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15" name="矩形 14"/>
          <p:cNvSpPr/>
          <p:nvPr/>
        </p:nvSpPr>
        <p:spPr>
          <a:xfrm>
            <a:off x="2267744" y="2787774"/>
            <a:ext cx="6624736" cy="1785104"/>
          </a:xfrm>
          <a:prstGeom prst="rect">
            <a:avLst/>
          </a:prstGeom>
          <a:solidFill>
            <a:srgbClr val="0070C0"/>
          </a:solidFill>
        </p:spPr>
        <p:txBody>
          <a:bodyPr wrap="square">
            <a:spAutoFit/>
          </a:bodyPr>
          <a:lstStyle/>
          <a:p>
            <a:pPr>
              <a:buFont typeface="Wingdings" pitchFamily="2" charset="2"/>
              <a:buNone/>
            </a:pPr>
            <a:endParaRPr lang="en-US" altLang="zh-CN" sz="2000" b="1" dirty="0">
              <a:solidFill>
                <a:schemeClr val="lt1"/>
              </a:solidFill>
              <a:latin typeface="Times New Roman" pitchFamily="18" charset="0"/>
              <a:ea typeface="楷体" pitchFamily="49" charset="-122"/>
              <a:cs typeface="Times New Roman" pitchFamily="18" charset="0"/>
            </a:endParaRPr>
          </a:p>
          <a:p>
            <a:pPr>
              <a:lnSpc>
                <a:spcPct val="150000"/>
              </a:lnSpc>
              <a:buFont typeface="Wingdings" pitchFamily="2" charset="2"/>
              <a:buNone/>
            </a:pPr>
            <a:r>
              <a:rPr lang="zh-CN" altLang="en-US" sz="2000" b="1" dirty="0">
                <a:solidFill>
                  <a:schemeClr val="lt1"/>
                </a:solidFill>
                <a:latin typeface="Times New Roman" pitchFamily="18" charset="0"/>
                <a:ea typeface="楷体" pitchFamily="49" charset="-122"/>
                <a:cs typeface="Times New Roman" pitchFamily="18" charset="0"/>
              </a:rPr>
              <a:t>极限编程是敏捷过程中最有名的一个</a:t>
            </a:r>
            <a:r>
              <a:rPr lang="en-US" altLang="zh-CN" sz="2000" b="1" dirty="0">
                <a:solidFill>
                  <a:schemeClr val="lt1"/>
                </a:solidFill>
                <a:latin typeface="Times New Roman" pitchFamily="18" charset="0"/>
                <a:ea typeface="楷体" pitchFamily="49" charset="-122"/>
                <a:cs typeface="Times New Roman" pitchFamily="18" charset="0"/>
              </a:rPr>
              <a:t>, </a:t>
            </a:r>
            <a:r>
              <a:rPr lang="zh-CN" altLang="en-US" sz="2000" b="1" dirty="0">
                <a:solidFill>
                  <a:schemeClr val="lt1"/>
                </a:solidFill>
                <a:latin typeface="Times New Roman" pitchFamily="18" charset="0"/>
                <a:ea typeface="楷体" pitchFamily="49" charset="-122"/>
                <a:cs typeface="Times New Roman" pitchFamily="18" charset="0"/>
              </a:rPr>
              <a:t>适于小型项目，</a:t>
            </a:r>
          </a:p>
          <a:p>
            <a:pPr>
              <a:lnSpc>
                <a:spcPct val="150000"/>
              </a:lnSpc>
              <a:buFont typeface="Wingdings" pitchFamily="2" charset="2"/>
              <a:buNone/>
            </a:pPr>
            <a:r>
              <a:rPr lang="zh-CN" altLang="en-US" sz="2000" b="1" dirty="0">
                <a:solidFill>
                  <a:schemeClr val="lt1"/>
                </a:solidFill>
                <a:latin typeface="Times New Roman" pitchFamily="18" charset="0"/>
                <a:ea typeface="楷体" pitchFamily="49" charset="-122"/>
                <a:cs typeface="Times New Roman" pitchFamily="18" charset="0"/>
              </a:rPr>
              <a:t>极限编程</a:t>
            </a:r>
            <a:r>
              <a:rPr lang="en-US" altLang="zh-CN" sz="2000" b="1" dirty="0">
                <a:solidFill>
                  <a:schemeClr val="lt1"/>
                </a:solidFill>
                <a:latin typeface="Times New Roman" pitchFamily="18" charset="0"/>
                <a:ea typeface="楷体" pitchFamily="49" charset="-122"/>
                <a:cs typeface="Times New Roman" pitchFamily="18" charset="0"/>
              </a:rPr>
              <a:t>(</a:t>
            </a:r>
            <a:r>
              <a:rPr lang="en-US" altLang="zh-CN" sz="2000" b="1" dirty="0">
                <a:solidFill>
                  <a:schemeClr val="lt1"/>
                </a:solidFill>
                <a:latin typeface="Times New Roman" pitchFamily="18" charset="0"/>
                <a:ea typeface="楷体" pitchFamily="49" charset="-122"/>
                <a:cs typeface="Times New Roman" pitchFamily="18" charset="0"/>
                <a:hlinkClick r:id="rId3" tooltip="XP"/>
              </a:rPr>
              <a:t>XP</a:t>
            </a:r>
            <a:r>
              <a:rPr lang="zh-CN" altLang="en-US" sz="2000" b="1" dirty="0">
                <a:solidFill>
                  <a:schemeClr val="lt1"/>
                </a:solidFill>
                <a:latin typeface="Times New Roman" pitchFamily="18" charset="0"/>
                <a:ea typeface="楷体" pitchFamily="49" charset="-122"/>
                <a:cs typeface="Times New Roman" pitchFamily="18" charset="0"/>
              </a:rPr>
              <a:t>，</a:t>
            </a:r>
            <a:r>
              <a:rPr lang="en-US" altLang="zh-CN" sz="2000" b="1" dirty="0" err="1">
                <a:solidFill>
                  <a:schemeClr val="lt1"/>
                </a:solidFill>
                <a:latin typeface="Times New Roman" pitchFamily="18" charset="0"/>
                <a:ea typeface="楷体" pitchFamily="49" charset="-122"/>
                <a:cs typeface="Times New Roman" pitchFamily="18" charset="0"/>
                <a:hlinkClick r:id="rId4" tooltip="EXtreme Programming"/>
              </a:rPr>
              <a:t>eXtreme</a:t>
            </a:r>
            <a:r>
              <a:rPr lang="en-US" altLang="zh-CN" sz="2000" b="1" dirty="0">
                <a:solidFill>
                  <a:schemeClr val="lt1"/>
                </a:solidFill>
                <a:latin typeface="Times New Roman" pitchFamily="18" charset="0"/>
                <a:ea typeface="楷体" pitchFamily="49" charset="-122"/>
                <a:cs typeface="Times New Roman" pitchFamily="18" charset="0"/>
                <a:hlinkClick r:id="rId4" tooltip="EXtreme Programming"/>
              </a:rPr>
              <a:t> Programming</a:t>
            </a:r>
            <a:r>
              <a:rPr lang="en-US" altLang="zh-CN" sz="2000" b="1" dirty="0">
                <a:solidFill>
                  <a:schemeClr val="lt1"/>
                </a:solidFill>
                <a:latin typeface="Times New Roman" pitchFamily="18" charset="0"/>
                <a:ea typeface="楷体" pitchFamily="49" charset="-122"/>
                <a:cs typeface="Times New Roman" pitchFamily="18" charset="0"/>
              </a:rPr>
              <a:t>)</a:t>
            </a:r>
            <a:r>
              <a:rPr lang="zh-CN" altLang="en-US" sz="2000" b="1" dirty="0">
                <a:solidFill>
                  <a:schemeClr val="lt1"/>
                </a:solidFill>
                <a:latin typeface="Times New Roman" pitchFamily="18" charset="0"/>
                <a:ea typeface="楷体" pitchFamily="49" charset="-122"/>
                <a:cs typeface="Times New Roman" pitchFamily="18" charset="0"/>
              </a:rPr>
              <a:t>对于传统的软件工程中看来是“极端的”实践。</a:t>
            </a:r>
          </a:p>
        </p:txBody>
      </p:sp>
      <p:sp>
        <p:nvSpPr>
          <p:cNvPr id="16" name="矩形 15"/>
          <p:cNvSpPr/>
          <p:nvPr/>
        </p:nvSpPr>
        <p:spPr bwMode="auto">
          <a:xfrm>
            <a:off x="395536" y="2787774"/>
            <a:ext cx="1656184" cy="1785104"/>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400" b="1" dirty="0">
                <a:latin typeface="Times New Roman" pitchFamily="18" charset="0"/>
                <a:ea typeface="楷体" pitchFamily="49" charset="-122"/>
                <a:cs typeface="Times New Roman" pitchFamily="18" charset="0"/>
              </a:rPr>
              <a:t>极限编程</a:t>
            </a:r>
          </a:p>
        </p:txBody>
      </p:sp>
    </p:spTree>
    <p:extLst>
      <p:ext uri="{BB962C8B-B14F-4D97-AF65-F5344CB8AC3E}">
        <p14:creationId xmlns:p14="http://schemas.microsoft.com/office/powerpoint/2010/main" val="65790209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805914" y="3813089"/>
            <a:ext cx="1341564" cy="829851"/>
          </a:xfrm>
          <a:prstGeom prst="rect">
            <a:avLst/>
          </a:prstGeom>
          <a:noFill/>
          <a:ln w="25400" cap="flat" cmpd="sng" algn="ctr">
            <a:noFill/>
            <a:prstDash val="solid"/>
          </a:ln>
          <a:effectLst/>
        </p:spPr>
        <p:txBody>
          <a:bodyPr lIns="0" tIns="45656" rIns="91313" bIns="45656" anchor="t"/>
          <a:lstStyle/>
          <a:p>
            <a:pPr algn="ctr" defTabSz="684885"/>
            <a:endParaRPr lang="en-US" sz="1700" kern="0" spc="-38" dirty="0">
              <a:solidFill>
                <a:srgbClr val="FFFFFF">
                  <a:alpha val="99000"/>
                </a:srgbClr>
              </a:solidFill>
              <a:latin typeface="Segoe UI Light" pitchFamily="34" charset="0"/>
            </a:endParaRPr>
          </a:p>
        </p:txBody>
      </p:sp>
      <p:sp>
        <p:nvSpPr>
          <p:cNvPr id="4" name="Rectangle 3"/>
          <p:cNvSpPr/>
          <p:nvPr/>
        </p:nvSpPr>
        <p:spPr bwMode="auto">
          <a:xfrm>
            <a:off x="302703" y="1167805"/>
            <a:ext cx="1343025" cy="1057275"/>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存储容量比较小</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5" name="Rectangle 4"/>
          <p:cNvSpPr/>
          <p:nvPr/>
        </p:nvSpPr>
        <p:spPr>
          <a:xfrm>
            <a:off x="302703" y="2315300"/>
            <a:ext cx="1343025" cy="1057275"/>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r>
              <a:rPr lang="zh-CN" altLang="en-US" sz="1600" b="1" dirty="0">
                <a:solidFill>
                  <a:schemeClr val="bg1"/>
                </a:solidFill>
                <a:latin typeface="楷体" pitchFamily="49" charset="-122"/>
                <a:ea typeface="楷体" pitchFamily="49" charset="-122"/>
              </a:rPr>
              <a:t>衡量程序质量的标准主要是功效</a:t>
            </a:r>
            <a:endParaRPr lang="en-US" sz="1500" spc="-40" dirty="0">
              <a:solidFill>
                <a:schemeClr val="bg1"/>
              </a:solidFill>
              <a:ea typeface="Segoe UI" pitchFamily="34" charset="0"/>
              <a:cs typeface="Segoe UI" pitchFamily="34" charset="0"/>
            </a:endParaRPr>
          </a:p>
        </p:txBody>
      </p:sp>
      <p:sp>
        <p:nvSpPr>
          <p:cNvPr id="8" name="Rectangle 7"/>
          <p:cNvSpPr/>
          <p:nvPr/>
        </p:nvSpPr>
        <p:spPr bwMode="auto">
          <a:xfrm>
            <a:off x="3172306" y="1167805"/>
            <a:ext cx="1343025" cy="1057275"/>
          </a:xfrm>
          <a:prstGeom prst="rect">
            <a:avLst/>
          </a:prstGeom>
          <a:solidFill>
            <a:schemeClr val="accent3"/>
          </a:solidFill>
          <a:effectLst/>
        </p:spPr>
        <p:txBody>
          <a:bodyPr lIns="114164" tIns="114164" rIns="114164" bIns="152217" anchor="t" anchorCtr="0">
            <a:noAutofit/>
          </a:bodyPr>
          <a:lstStyle/>
          <a:p>
            <a:pPr defTabSz="913210">
              <a:defRPr/>
            </a:pPr>
            <a:r>
              <a:rPr lang="zh-CN" altLang="en-US" sz="1600" b="1" dirty="0">
                <a:latin typeface="楷体" pitchFamily="49" charset="-122"/>
                <a:ea typeface="楷体" pitchFamily="49" charset="-122"/>
              </a:rPr>
              <a:t>采用个体工作方式</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9" name="Rectangle 8"/>
          <p:cNvSpPr/>
          <p:nvPr/>
        </p:nvSpPr>
        <p:spPr>
          <a:xfrm>
            <a:off x="3172306" y="2315300"/>
            <a:ext cx="1343025" cy="1057275"/>
          </a:xfrm>
          <a:prstGeom prst="rect">
            <a:avLst/>
          </a:prstGeom>
          <a:solidFill>
            <a:schemeClr val="accent3">
              <a:lumMod val="20000"/>
              <a:lumOff val="80000"/>
            </a:schemeClr>
          </a:solidFill>
          <a:effectLst/>
        </p:spPr>
        <p:txBody>
          <a:bodyPr lIns="114164" tIns="114164" rIns="114164" bIns="152217" anchor="t" anchorCtr="0">
            <a:noAutofit/>
          </a:bodyPr>
          <a:lstStyle/>
          <a:p>
            <a:pPr defTabSz="913210"/>
            <a:r>
              <a:rPr lang="zh-CN" altLang="en-US" sz="1600" b="1" dirty="0">
                <a:solidFill>
                  <a:schemeClr val="bg1"/>
                </a:solidFill>
                <a:latin typeface="楷体" pitchFamily="49" charset="-122"/>
                <a:ea typeface="楷体" pitchFamily="49" charset="-122"/>
              </a:rPr>
              <a:t>占用内存小</a:t>
            </a:r>
            <a:endParaRPr lang="en-US" altLang="en-US" sz="1600" b="1" dirty="0">
              <a:solidFill>
                <a:schemeClr val="bg1"/>
              </a:solidFill>
              <a:latin typeface="楷体" pitchFamily="49" charset="-122"/>
              <a:ea typeface="楷体" pitchFamily="49" charset="-122"/>
            </a:endParaRPr>
          </a:p>
        </p:txBody>
      </p:sp>
      <p:sp>
        <p:nvSpPr>
          <p:cNvPr id="12" name="Rectangle 11"/>
          <p:cNvSpPr/>
          <p:nvPr/>
        </p:nvSpPr>
        <p:spPr bwMode="auto">
          <a:xfrm>
            <a:off x="4607107" y="1167805"/>
            <a:ext cx="1343025" cy="1057275"/>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用低级语言编写程序</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13" name="Rectangle 12"/>
          <p:cNvSpPr/>
          <p:nvPr/>
        </p:nvSpPr>
        <p:spPr>
          <a:xfrm>
            <a:off x="4607107" y="2315300"/>
            <a:ext cx="1343025" cy="1057275"/>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r>
              <a:rPr lang="zh-CN" altLang="en-US" sz="1600" b="1" dirty="0">
                <a:solidFill>
                  <a:schemeClr val="bg1"/>
                </a:solidFill>
                <a:latin typeface="楷体" pitchFamily="49" charset="-122"/>
                <a:ea typeface="楷体" pitchFamily="49" charset="-122"/>
              </a:rPr>
              <a:t>研究内容是科学计算程序、服务性程序和程序库</a:t>
            </a:r>
            <a:endParaRPr lang="en-US" altLang="en-US" sz="1600" b="1" dirty="0">
              <a:solidFill>
                <a:schemeClr val="bg1"/>
              </a:solidFill>
              <a:latin typeface="楷体" pitchFamily="49" charset="-122"/>
              <a:ea typeface="楷体" pitchFamily="49" charset="-122"/>
            </a:endParaRPr>
          </a:p>
        </p:txBody>
      </p:sp>
      <p:sp>
        <p:nvSpPr>
          <p:cNvPr id="16" name="Rectangle 15"/>
          <p:cNvSpPr/>
          <p:nvPr/>
        </p:nvSpPr>
        <p:spPr bwMode="auto">
          <a:xfrm>
            <a:off x="1737504" y="1167805"/>
            <a:ext cx="1343025" cy="1057275"/>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运算速度比较慢</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17" name="Rectangle 16"/>
          <p:cNvSpPr/>
          <p:nvPr/>
        </p:nvSpPr>
        <p:spPr>
          <a:xfrm>
            <a:off x="1737504" y="2315300"/>
            <a:ext cx="1343025" cy="1057275"/>
          </a:xfrm>
          <a:prstGeom prst="rect">
            <a:avLst/>
          </a:prstGeom>
          <a:solidFill>
            <a:schemeClr val="accent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r>
              <a:rPr lang="zh-CN" altLang="en-US" sz="1600" b="1" dirty="0">
                <a:solidFill>
                  <a:schemeClr val="bg1"/>
                </a:solidFill>
                <a:latin typeface="楷体" pitchFamily="49" charset="-122"/>
                <a:ea typeface="楷体" pitchFamily="49" charset="-122"/>
              </a:rPr>
              <a:t>运行时间省</a:t>
            </a:r>
            <a:endParaRPr lang="en-US" altLang="en-US" sz="1600" b="1" dirty="0">
              <a:solidFill>
                <a:schemeClr val="bg1"/>
              </a:solidFill>
              <a:latin typeface="楷体" pitchFamily="49" charset="-122"/>
              <a:ea typeface="楷体" pitchFamily="49" charset="-122"/>
            </a:endParaRPr>
          </a:p>
        </p:txBody>
      </p:sp>
      <p:sp>
        <p:nvSpPr>
          <p:cNvPr id="20" name="Rectangle 19"/>
          <p:cNvSpPr/>
          <p:nvPr/>
        </p:nvSpPr>
        <p:spPr bwMode="auto">
          <a:xfrm>
            <a:off x="6041909" y="1167805"/>
            <a:ext cx="1343025" cy="1057275"/>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以数值数据处理为主</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21" name="Rectangle 20"/>
          <p:cNvSpPr/>
          <p:nvPr/>
        </p:nvSpPr>
        <p:spPr>
          <a:xfrm>
            <a:off x="6041909" y="2315300"/>
            <a:ext cx="1343025" cy="1057275"/>
          </a:xfrm>
          <a:prstGeom prst="rect">
            <a:avLst/>
          </a:prstGeom>
          <a:solidFill>
            <a:schemeClr val="accent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r>
              <a:rPr lang="zh-CN" altLang="en-US" sz="1600" b="1" dirty="0">
                <a:solidFill>
                  <a:schemeClr val="bg1"/>
                </a:solidFill>
                <a:latin typeface="楷体" pitchFamily="49" charset="-122"/>
                <a:ea typeface="楷体" pitchFamily="49" charset="-122"/>
              </a:rPr>
              <a:t>研究对象是顺序程序</a:t>
            </a:r>
            <a:endParaRPr lang="en-US" altLang="en-US" sz="1600" b="1" dirty="0">
              <a:solidFill>
                <a:schemeClr val="bg1"/>
              </a:solidFill>
              <a:latin typeface="楷体" pitchFamily="49" charset="-122"/>
              <a:ea typeface="楷体" pitchFamily="49" charset="-122"/>
            </a:endParaRPr>
          </a:p>
        </p:txBody>
      </p:sp>
      <p:sp>
        <p:nvSpPr>
          <p:cNvPr id="30" name="Rectangle 29"/>
          <p:cNvSpPr/>
          <p:nvPr/>
        </p:nvSpPr>
        <p:spPr bwMode="auto">
          <a:xfrm>
            <a:off x="7476710" y="1167805"/>
            <a:ext cx="1343025" cy="1057275"/>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输入、输出量较小</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31" name="Rectangle 30"/>
          <p:cNvSpPr/>
          <p:nvPr/>
        </p:nvSpPr>
        <p:spPr>
          <a:xfrm>
            <a:off x="7476710" y="2315300"/>
            <a:ext cx="1343025" cy="1057275"/>
          </a:xfrm>
          <a:prstGeom prst="rect">
            <a:avLst/>
          </a:prstGeom>
          <a:solidFill>
            <a:schemeClr val="accent3">
              <a:lumMod val="20000"/>
              <a:lumOff val="80000"/>
            </a:schemeClr>
          </a:solidFill>
          <a:effectLst/>
        </p:spPr>
        <p:txBody>
          <a:bodyPr lIns="114164" tIns="114164" rIns="114164" bIns="152217" anchor="t" anchorCtr="0">
            <a:noAutofit/>
          </a:bodyPr>
          <a:lstStyle/>
          <a:p>
            <a:pPr defTabSz="913210"/>
            <a:r>
              <a:rPr lang="zh-CN" altLang="en-US" sz="1600" b="1" dirty="0">
                <a:solidFill>
                  <a:schemeClr val="bg1"/>
                </a:solidFill>
                <a:latin typeface="楷体" pitchFamily="49" charset="-122"/>
                <a:ea typeface="楷体" pitchFamily="49" charset="-122"/>
              </a:rPr>
              <a:t>几乎没有其他文档</a:t>
            </a:r>
            <a:endParaRPr lang="en-US" altLang="en-US" sz="1600" b="1" dirty="0">
              <a:solidFill>
                <a:schemeClr val="bg1"/>
              </a:solidFill>
              <a:latin typeface="楷体" pitchFamily="49" charset="-122"/>
              <a:ea typeface="楷体" pitchFamily="49" charset="-122"/>
            </a:endParaRPr>
          </a:p>
        </p:txBody>
      </p:sp>
      <p:sp>
        <p:nvSpPr>
          <p:cNvPr id="43" name="Rectangle 42"/>
          <p:cNvSpPr/>
          <p:nvPr/>
        </p:nvSpPr>
        <p:spPr>
          <a:xfrm>
            <a:off x="285720" y="3728461"/>
            <a:ext cx="7786742" cy="414925"/>
          </a:xfrm>
          <a:prstGeom prst="rect">
            <a:avLst/>
          </a:prstGeom>
          <a:noFill/>
          <a:ln w="25400" cap="flat" cmpd="sng" algn="ctr">
            <a:noFill/>
            <a:prstDash val="solid"/>
          </a:ln>
          <a:effectLst/>
        </p:spPr>
        <p:txBody>
          <a:bodyPr lIns="0" tIns="60883" rIns="121766" bIns="60883" anchor="t"/>
          <a:lstStyle/>
          <a:p>
            <a:pPr defTabSz="684885"/>
            <a:r>
              <a:rPr lang="zh-CN" altLang="en-US" sz="1800" b="1" dirty="0">
                <a:effectLst>
                  <a:outerShdw blurRad="38100" dist="38100" dir="2700000" algn="tl">
                    <a:srgbClr val="000000"/>
                  </a:outerShdw>
                </a:effectLst>
                <a:latin typeface="楷体" pitchFamily="49" charset="-122"/>
                <a:ea typeface="楷体" pitchFamily="49" charset="-122"/>
              </a:rPr>
              <a:t>从第一台计算机上的第一个程序出现到实用的高级程序设计语言出现之前</a:t>
            </a:r>
            <a:endParaRPr lang="en-US" b="1" kern="0" spc="-38" dirty="0">
              <a:gradFill>
                <a:gsLst>
                  <a:gs pos="0">
                    <a:schemeClr val="tx1"/>
                  </a:gs>
                  <a:gs pos="100000">
                    <a:schemeClr val="tx1"/>
                  </a:gs>
                </a:gsLst>
                <a:lin ang="5400000" scaled="0"/>
              </a:gradFill>
              <a:latin typeface="楷体" pitchFamily="49" charset="-122"/>
              <a:ea typeface="楷体" pitchFamily="49" charset="-122"/>
            </a:endParaRPr>
          </a:p>
        </p:txBody>
      </p:sp>
      <p:sp>
        <p:nvSpPr>
          <p:cNvPr id="45" name="Rectangle 44"/>
          <p:cNvSpPr/>
          <p:nvPr/>
        </p:nvSpPr>
        <p:spPr bwMode="auto">
          <a:xfrm>
            <a:off x="231144" y="4195387"/>
            <a:ext cx="8663151" cy="371147"/>
          </a:xfrm>
          <a:prstGeom prst="rect">
            <a:avLst/>
          </a:prstGeom>
          <a:solidFill>
            <a:schemeClr val="accent1"/>
          </a:solid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071" tIns="34246" rIns="57071" bIns="68488" numCol="1" spcCol="0" rtlCol="0" fromWordArt="0" anchor="ctr" anchorCtr="0" forceAA="0" compatLnSpc="1">
            <a:prstTxWarp prst="textNoShape">
              <a:avLst/>
            </a:prstTxWarp>
            <a:noAutofit/>
          </a:bodyPr>
          <a:lstStyle/>
          <a:p>
            <a:pPr algn="ctr" defTabSz="684658" fontAlgn="base">
              <a:spcBef>
                <a:spcPct val="0"/>
              </a:spcBef>
              <a:spcAft>
                <a:spcPct val="0"/>
              </a:spcAft>
            </a:pPr>
            <a:r>
              <a:rPr lang="zh-CN" altLang="en-US" sz="1800" b="1" dirty="0">
                <a:gradFill>
                  <a:gsLst>
                    <a:gs pos="0">
                      <a:schemeClr val="tx1"/>
                    </a:gs>
                    <a:gs pos="100000">
                      <a:schemeClr val="tx1"/>
                    </a:gs>
                  </a:gsLst>
                  <a:lin ang="5400000" scaled="0"/>
                </a:gradFill>
                <a:latin typeface="楷体" pitchFamily="49" charset="-122"/>
                <a:ea typeface="楷体" pitchFamily="49" charset="-122"/>
              </a:rPr>
              <a:t>第一阶段 </a:t>
            </a:r>
            <a:r>
              <a:rPr lang="en-US" altLang="zh-CN" sz="1800" b="1" dirty="0">
                <a:gradFill>
                  <a:gsLst>
                    <a:gs pos="0">
                      <a:schemeClr val="tx1"/>
                    </a:gs>
                    <a:gs pos="100000">
                      <a:schemeClr val="tx1"/>
                    </a:gs>
                  </a:gsLst>
                  <a:lin ang="5400000" scaled="0"/>
                </a:gradFill>
                <a:latin typeface="楷体" pitchFamily="49" charset="-122"/>
                <a:ea typeface="楷体" pitchFamily="49" charset="-122"/>
              </a:rPr>
              <a:t>1946-1956</a:t>
            </a:r>
            <a:endParaRPr lang="en-US" sz="1800" b="1" dirty="0">
              <a:gradFill>
                <a:gsLst>
                  <a:gs pos="0">
                    <a:schemeClr val="tx1"/>
                  </a:gs>
                  <a:gs pos="100000">
                    <a:schemeClr val="tx1"/>
                  </a:gs>
                </a:gsLst>
                <a:lin ang="5400000" scaled="0"/>
              </a:gradFill>
              <a:latin typeface="楷体" pitchFamily="49" charset="-122"/>
              <a:ea typeface="楷体" pitchFamily="49" charset="-122"/>
            </a:endParaRPr>
          </a:p>
        </p:txBody>
      </p:sp>
      <p:sp>
        <p:nvSpPr>
          <p:cNvPr id="46" name="Rectangle 45"/>
          <p:cNvSpPr/>
          <p:nvPr/>
        </p:nvSpPr>
        <p:spPr bwMode="auto">
          <a:xfrm>
            <a:off x="231144" y="1085857"/>
            <a:ext cx="8663151" cy="3480677"/>
          </a:xfrm>
          <a:prstGeom prst="rect">
            <a:avLst/>
          </a:prstGeom>
          <a:no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071" tIns="28535" rIns="28535" bIns="57071" numCol="1" spcCol="0" rtlCol="0" fromWordArt="0" anchor="b" anchorCtr="0" forceAA="0" compatLnSpc="1">
            <a:prstTxWarp prst="textNoShape">
              <a:avLst/>
            </a:prstTxWarp>
            <a:noAutofit/>
          </a:bodyPr>
          <a:lstStyle/>
          <a:p>
            <a:pPr algn="ctr" defTabSz="570567" fontAlgn="base">
              <a:spcBef>
                <a:spcPct val="0"/>
              </a:spcBef>
              <a:spcAft>
                <a:spcPct val="0"/>
              </a:spcAft>
            </a:pPr>
            <a:endParaRPr lang="en-US" spc="-32" dirty="0">
              <a:gradFill>
                <a:gsLst>
                  <a:gs pos="0">
                    <a:srgbClr val="FFFFFF"/>
                  </a:gs>
                  <a:gs pos="100000">
                    <a:srgbClr val="FFFFFF"/>
                  </a:gs>
                </a:gsLst>
                <a:lin ang="5400000" scaled="0"/>
              </a:gradFill>
              <a:ea typeface="Segoe UI" pitchFamily="34" charset="0"/>
              <a:cs typeface="Segoe UI" pitchFamily="34" charset="0"/>
            </a:endParaRPr>
          </a:p>
        </p:txBody>
      </p:sp>
      <p:sp>
        <p:nvSpPr>
          <p:cNvPr id="29" name="标题 28"/>
          <p:cNvSpPr>
            <a:spLocks noGrp="1"/>
          </p:cNvSpPr>
          <p:nvPr>
            <p:ph type="title"/>
          </p:nvPr>
        </p:nvSpPr>
        <p:spPr/>
        <p:txBody>
          <a:bodyPr/>
          <a:lstStyle/>
          <a:p>
            <a:r>
              <a:rPr altLang="zh-CN" dirty="0"/>
              <a:t>1.1 </a:t>
            </a:r>
            <a:r>
              <a:rPr lang="zh-CN" altLang="en-US" b="1" dirty="0">
                <a:latin typeface="楷体" pitchFamily="49" charset="-122"/>
                <a:ea typeface="楷体" pitchFamily="49" charset="-122"/>
              </a:rPr>
              <a:t>软件发展</a:t>
            </a:r>
            <a:endParaRPr lang="zh-CN" altLang="en-US" dirty="0"/>
          </a:p>
        </p:txBody>
      </p:sp>
    </p:spTree>
    <p:extLst>
      <p:ext uri="{BB962C8B-B14F-4D97-AF65-F5344CB8AC3E}">
        <p14:creationId xmlns:p14="http://schemas.microsoft.com/office/powerpoint/2010/main" val="30102804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4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2" grpId="0" animBg="1"/>
      <p:bldP spid="13" grpId="0" animBg="1"/>
      <p:bldP spid="16" grpId="0" animBg="1"/>
      <p:bldP spid="17" grpId="0" animBg="1"/>
      <p:bldP spid="20" grpId="0" animBg="1"/>
      <p:bldP spid="21" grpId="0" animBg="1"/>
      <p:bldP spid="30" grpId="0" animBg="1"/>
      <p:bldP spid="31" grpId="0" animBg="1"/>
      <p:bldP spid="43" grpId="0"/>
      <p:bldP spid="45" grpId="0" animBg="1"/>
      <p:bldP spid="46"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altLang="zh-CN" b="1" dirty="0">
                <a:latin typeface="楷体" pitchFamily="49" charset="-122"/>
                <a:ea typeface="楷体" pitchFamily="49" charset="-122"/>
              </a:rPr>
              <a:t>1.5.6 </a:t>
            </a:r>
            <a:r>
              <a:rPr lang="zh-CN" altLang="en-US" b="1" dirty="0">
                <a:latin typeface="楷体" pitchFamily="49" charset="-122"/>
                <a:ea typeface="楷体" pitchFamily="49" charset="-122"/>
              </a:rPr>
              <a:t>敏捷过程与极限编程</a:t>
            </a:r>
            <a:endParaRPr lang="zh-CN" altLang="en-US" dirty="0"/>
          </a:p>
        </p:txBody>
      </p:sp>
      <p:sp>
        <p:nvSpPr>
          <p:cNvPr id="7" name="Content Placeholder 5"/>
          <p:cNvSpPr txBox="1">
            <a:spLocks/>
          </p:cNvSpPr>
          <p:nvPr/>
        </p:nvSpPr>
        <p:spPr>
          <a:xfrm>
            <a:off x="395536" y="771550"/>
            <a:ext cx="8496944" cy="864096"/>
          </a:xfrm>
          <a:prstGeom prst="rect">
            <a:avLst/>
          </a:prstGeom>
          <a:solidFill>
            <a:schemeClr val="accent4"/>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altLang="zh-CN" sz="2400" b="1" spc="-53" dirty="0">
                <a:gradFill>
                  <a:gsLst>
                    <a:gs pos="0">
                      <a:srgbClr val="FFFFFF"/>
                    </a:gs>
                    <a:gs pos="86000">
                      <a:srgbClr val="FFFFFF"/>
                    </a:gs>
                  </a:gsLst>
                  <a:lin ang="5400000" scaled="0"/>
                </a:gradFill>
                <a:latin typeface="楷体" pitchFamily="49" charset="-122"/>
                <a:ea typeface="楷体" pitchFamily="49" charset="-122"/>
              </a:rPr>
              <a:t>17</a:t>
            </a:r>
            <a:r>
              <a:rPr lang="zh-CN" altLang="en-US" sz="2400" b="1" spc="-53" dirty="0">
                <a:gradFill>
                  <a:gsLst>
                    <a:gs pos="0">
                      <a:srgbClr val="FFFFFF"/>
                    </a:gs>
                    <a:gs pos="86000">
                      <a:srgbClr val="FFFFFF"/>
                    </a:gs>
                  </a:gsLst>
                  <a:lin ang="5400000" scaled="0"/>
                </a:gradFill>
                <a:latin typeface="楷体" pitchFamily="49" charset="-122"/>
                <a:ea typeface="楷体" pitchFamily="49" charset="-122"/>
              </a:rPr>
              <a:t>位著名的软件专家于</a:t>
            </a:r>
            <a:r>
              <a:rPr lang="en-US" altLang="zh-CN" sz="2400" b="1" spc="-53" dirty="0">
                <a:gradFill>
                  <a:gsLst>
                    <a:gs pos="0">
                      <a:srgbClr val="FFFFFF"/>
                    </a:gs>
                    <a:gs pos="86000">
                      <a:srgbClr val="FFFFFF"/>
                    </a:gs>
                  </a:gsLst>
                  <a:lin ang="5400000" scaled="0"/>
                </a:gradFill>
                <a:latin typeface="楷体" pitchFamily="49" charset="-122"/>
                <a:ea typeface="楷体" pitchFamily="49" charset="-122"/>
              </a:rPr>
              <a:t>2001</a:t>
            </a:r>
            <a:r>
              <a:rPr lang="zh-CN" altLang="en-US" sz="2400" b="1" spc="-53" dirty="0">
                <a:gradFill>
                  <a:gsLst>
                    <a:gs pos="0">
                      <a:srgbClr val="FFFFFF"/>
                    </a:gs>
                    <a:gs pos="86000">
                      <a:srgbClr val="FFFFFF"/>
                    </a:gs>
                  </a:gsLst>
                  <a:lin ang="5400000" scaled="0"/>
                </a:gradFill>
                <a:latin typeface="楷体" pitchFamily="49" charset="-122"/>
                <a:ea typeface="楷体" pitchFamily="49" charset="-122"/>
              </a:rPr>
              <a:t>年</a:t>
            </a:r>
            <a:r>
              <a:rPr lang="en-US" altLang="zh-CN" sz="2400" b="1" spc="-53" dirty="0">
                <a:gradFill>
                  <a:gsLst>
                    <a:gs pos="0">
                      <a:srgbClr val="FFFFFF"/>
                    </a:gs>
                    <a:gs pos="86000">
                      <a:srgbClr val="FFFFFF"/>
                    </a:gs>
                  </a:gsLst>
                  <a:lin ang="5400000" scaled="0"/>
                </a:gradFill>
                <a:latin typeface="楷体" pitchFamily="49" charset="-122"/>
                <a:ea typeface="楷体" pitchFamily="49" charset="-122"/>
              </a:rPr>
              <a:t>2</a:t>
            </a:r>
            <a:r>
              <a:rPr lang="zh-CN" altLang="en-US" sz="2400" b="1" spc="-53" dirty="0">
                <a:gradFill>
                  <a:gsLst>
                    <a:gs pos="0">
                      <a:srgbClr val="FFFFFF"/>
                    </a:gs>
                    <a:gs pos="86000">
                      <a:srgbClr val="FFFFFF"/>
                    </a:gs>
                  </a:gsLst>
                  <a:lin ang="5400000" scaled="0"/>
                </a:gradFill>
                <a:latin typeface="楷体" pitchFamily="49" charset="-122"/>
                <a:ea typeface="楷体" pitchFamily="49" charset="-122"/>
              </a:rPr>
              <a:t>月联合起草了敏捷软件开发宣言。</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8" name="Content Placeholder 5"/>
          <p:cNvSpPr txBox="1">
            <a:spLocks/>
          </p:cNvSpPr>
          <p:nvPr/>
        </p:nvSpPr>
        <p:spPr>
          <a:xfrm>
            <a:off x="395536" y="1779662"/>
            <a:ext cx="3888432" cy="1008112"/>
          </a:xfrm>
          <a:prstGeom prst="rect">
            <a:avLst/>
          </a:prstGeom>
          <a:solidFill>
            <a:schemeClr val="accent2"/>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个体和交互胜过过程和工具</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9" name="Content Placeholder 5"/>
          <p:cNvSpPr txBox="1">
            <a:spLocks/>
          </p:cNvSpPr>
          <p:nvPr/>
        </p:nvSpPr>
        <p:spPr>
          <a:xfrm>
            <a:off x="4499992" y="1779662"/>
            <a:ext cx="4392488" cy="1008112"/>
          </a:xfrm>
          <a:prstGeom prst="rect">
            <a:avLst/>
          </a:prstGeom>
          <a:solidFill>
            <a:srgbClr val="0070C0"/>
          </a:solidFill>
        </p:spPr>
        <p:txBody>
          <a:bodyPr vert="horz" wrap="square" lIns="68571" tIns="68571" rIns="0"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可以工作的软件胜过面面俱到的文档</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10" name="Content Placeholder 5"/>
          <p:cNvSpPr txBox="1">
            <a:spLocks/>
          </p:cNvSpPr>
          <p:nvPr/>
        </p:nvSpPr>
        <p:spPr>
          <a:xfrm>
            <a:off x="395536" y="2932936"/>
            <a:ext cx="3888432" cy="934957"/>
          </a:xfrm>
          <a:prstGeom prst="rect">
            <a:avLst/>
          </a:prstGeom>
          <a:solidFill>
            <a:schemeClr val="accent3"/>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客户合作胜过合同谈判</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11" name="Content Placeholder 5"/>
          <p:cNvSpPr txBox="1">
            <a:spLocks/>
          </p:cNvSpPr>
          <p:nvPr/>
        </p:nvSpPr>
        <p:spPr>
          <a:xfrm>
            <a:off x="4499992" y="2932937"/>
            <a:ext cx="4392488" cy="934956"/>
          </a:xfrm>
          <a:prstGeom prst="rect">
            <a:avLst/>
          </a:prstGeom>
          <a:solidFill>
            <a:schemeClr val="accent5">
              <a:lumMod val="75000"/>
            </a:schemeClr>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响应变化胜过遵循计划</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12" name="Content Placeholder 5"/>
          <p:cNvSpPr txBox="1">
            <a:spLocks/>
          </p:cNvSpPr>
          <p:nvPr/>
        </p:nvSpPr>
        <p:spPr>
          <a:xfrm>
            <a:off x="395536" y="4011910"/>
            <a:ext cx="8496944" cy="685800"/>
          </a:xfrm>
          <a:prstGeom prst="rect">
            <a:avLst/>
          </a:prstGeom>
          <a:solidFill>
            <a:schemeClr val="accent1"/>
          </a:solidFill>
        </p:spPr>
        <p:txBody>
          <a:bodyPr vert="horz" wrap="square" lIns="68571" tIns="68571" rIns="0"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声明是对不同因素在保证软件开发成功方面起作用大小的比较，不是降低或者忽略某个因素。</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22765683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To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To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slide(fromTop)">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slide(fromLeft)">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altLang="zh-CN" b="1" dirty="0">
                <a:latin typeface="楷体" pitchFamily="49" charset="-122"/>
                <a:ea typeface="楷体" pitchFamily="49" charset="-122"/>
              </a:rPr>
              <a:t>1.5.6 </a:t>
            </a:r>
            <a:r>
              <a:rPr lang="zh-CN" altLang="en-US" b="1" dirty="0">
                <a:latin typeface="楷体" pitchFamily="49" charset="-122"/>
                <a:ea typeface="楷体" pitchFamily="49" charset="-122"/>
              </a:rPr>
              <a:t>敏捷过程与极限编程</a:t>
            </a:r>
            <a:endParaRPr lang="zh-CN" altLang="en-US" dirty="0"/>
          </a:p>
        </p:txBody>
      </p:sp>
      <p:sp>
        <p:nvSpPr>
          <p:cNvPr id="7" name="Content Placeholder 5"/>
          <p:cNvSpPr txBox="1">
            <a:spLocks/>
          </p:cNvSpPr>
          <p:nvPr/>
        </p:nvSpPr>
        <p:spPr>
          <a:xfrm>
            <a:off x="395536" y="771550"/>
            <a:ext cx="8496944" cy="720080"/>
          </a:xfrm>
          <a:prstGeom prst="rect">
            <a:avLst/>
          </a:prstGeom>
          <a:solidFill>
            <a:schemeClr val="accent4"/>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敏捷开发的特点：</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8" name="Content Placeholder 5"/>
          <p:cNvSpPr txBox="1">
            <a:spLocks/>
          </p:cNvSpPr>
          <p:nvPr/>
        </p:nvSpPr>
        <p:spPr>
          <a:xfrm>
            <a:off x="395536" y="1635646"/>
            <a:ext cx="8496944" cy="864096"/>
          </a:xfrm>
          <a:prstGeom prst="rect">
            <a:avLst/>
          </a:prstGeom>
          <a:solidFill>
            <a:schemeClr val="accent2"/>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“适应性”</a:t>
            </a:r>
            <a:r>
              <a:rPr lang="en-US" altLang="zh-CN"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(Adaptive)</a:t>
            </a:r>
            <a:r>
              <a:rPr lang="zh-CN" altLang="en-US"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而非“预设性” </a:t>
            </a:r>
            <a:r>
              <a:rPr lang="en-US" altLang="zh-CN"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(Predictive)</a:t>
            </a:r>
            <a:endParaRPr lang="zh-CN" altLang="en-US"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endParaRPr>
          </a:p>
        </p:txBody>
      </p:sp>
      <p:sp>
        <p:nvSpPr>
          <p:cNvPr id="10" name="Content Placeholder 5"/>
          <p:cNvSpPr txBox="1">
            <a:spLocks/>
          </p:cNvSpPr>
          <p:nvPr/>
        </p:nvSpPr>
        <p:spPr>
          <a:xfrm>
            <a:off x="395536" y="2643758"/>
            <a:ext cx="8496944" cy="790942"/>
          </a:xfrm>
          <a:prstGeom prst="rect">
            <a:avLst/>
          </a:prstGeom>
          <a:solidFill>
            <a:srgbClr val="0070C0"/>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zh-CN" altLang="en-US"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“面向人” </a:t>
            </a:r>
            <a:r>
              <a:rPr lang="en-US" altLang="zh-CN"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(people oriented)</a:t>
            </a:r>
            <a:r>
              <a:rPr lang="zh-CN" altLang="en-US"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而非“面向过程”</a:t>
            </a:r>
            <a:r>
              <a:rPr lang="en-US" altLang="zh-CN"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(process oriented)</a:t>
            </a:r>
            <a:endParaRPr lang="en-US" altLang="en-US"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endParaRPr>
          </a:p>
        </p:txBody>
      </p:sp>
      <p:sp>
        <p:nvSpPr>
          <p:cNvPr id="12" name="Content Placeholder 5"/>
          <p:cNvSpPr txBox="1">
            <a:spLocks/>
          </p:cNvSpPr>
          <p:nvPr/>
        </p:nvSpPr>
        <p:spPr>
          <a:xfrm>
            <a:off x="395536" y="3579862"/>
            <a:ext cx="8496944" cy="1296144"/>
          </a:xfrm>
          <a:prstGeom prst="rect">
            <a:avLst/>
          </a:prstGeom>
          <a:solidFill>
            <a:schemeClr val="accent1"/>
          </a:solidFill>
        </p:spPr>
        <p:txBody>
          <a:bodyPr vert="horz" wrap="square" lIns="68571" tIns="68571" rIns="0" bIns="68571" rtlCol="0" anchor="ctr" anchorCtr="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spc="-53" dirty="0">
                <a:gradFill>
                  <a:gsLst>
                    <a:gs pos="0">
                      <a:srgbClr val="FFFFFF"/>
                    </a:gs>
                    <a:gs pos="86000">
                      <a:srgbClr val="FFFFFF"/>
                    </a:gs>
                  </a:gsLst>
                  <a:lin ang="5400000" scaled="0"/>
                </a:gradFill>
                <a:latin typeface="楷体" pitchFamily="49" charset="-122"/>
                <a:ea typeface="楷体" pitchFamily="49" charset="-122"/>
              </a:rPr>
              <a:t>敏捷开发的目的是建立起一个项目团队全员参与到软件开发中，包括设定软件开发流程的管理人员，只有这样软件开发流程才有可接受性。同时敏捷开发要求研发人员独立自主在技术上进行决策，因为他们是最了解什么技术是需要和不需要的。再者，敏捷开发特别重视项目团队中的信息交流</a:t>
            </a:r>
            <a:endParaRPr lang="en-US" altLang="en-US" sz="2000" b="1" spc="-53" dirty="0">
              <a:gradFill>
                <a:gsLst>
                  <a:gs pos="0">
                    <a:srgbClr val="FFFFFF"/>
                  </a:gs>
                  <a:gs pos="86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23060858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lide(from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slide(fromTo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lide(fromTop)">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0"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altLang="zh-CN" b="1" dirty="0">
                <a:latin typeface="楷体" pitchFamily="49" charset="-122"/>
                <a:ea typeface="楷体" pitchFamily="49" charset="-122"/>
              </a:rPr>
              <a:t>1.5.6 </a:t>
            </a:r>
            <a:r>
              <a:rPr lang="zh-CN" altLang="en-US" b="1" dirty="0">
                <a:latin typeface="楷体" pitchFamily="49" charset="-122"/>
                <a:ea typeface="楷体" pitchFamily="49" charset="-122"/>
              </a:rPr>
              <a:t>敏捷过程与极限编程</a:t>
            </a:r>
            <a:endParaRPr lang="zh-CN" altLang="en-US" dirty="0"/>
          </a:p>
        </p:txBody>
      </p:sp>
      <p:sp>
        <p:nvSpPr>
          <p:cNvPr id="11" name="Rectangle 2"/>
          <p:cNvSpPr/>
          <p:nvPr/>
        </p:nvSpPr>
        <p:spPr bwMode="auto">
          <a:xfrm>
            <a:off x="323528" y="1124976"/>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核心价值观</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grpSp>
        <p:nvGrpSpPr>
          <p:cNvPr id="4" name="组合 3"/>
          <p:cNvGrpSpPr/>
          <p:nvPr/>
        </p:nvGrpSpPr>
        <p:grpSpPr>
          <a:xfrm>
            <a:off x="2787636" y="1124976"/>
            <a:ext cx="1161302" cy="1161000"/>
            <a:chOff x="2787636" y="1124976"/>
            <a:chExt cx="1161302" cy="1161000"/>
          </a:xfrm>
        </p:grpSpPr>
        <p:sp>
          <p:nvSpPr>
            <p:cNvPr id="17" name="Rectangle 7"/>
            <p:cNvSpPr/>
            <p:nvPr/>
          </p:nvSpPr>
          <p:spPr bwMode="auto">
            <a:xfrm>
              <a:off x="2787636" y="1124976"/>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TextBox 29"/>
            <p:cNvSpPr txBox="1"/>
            <p:nvPr/>
          </p:nvSpPr>
          <p:spPr>
            <a:xfrm>
              <a:off x="2889981" y="1520810"/>
              <a:ext cx="968156" cy="369332"/>
            </a:xfrm>
            <a:prstGeom prst="rect">
              <a:avLst/>
            </a:prstGeom>
            <a:noFill/>
          </p:spPr>
          <p:txBody>
            <a:bodyPr wrap="square" lIns="0" tIns="0" rIns="0" bIns="0" rtlCol="0">
              <a:spAutoFit/>
            </a:bodyPr>
            <a:lstStyle/>
            <a:p>
              <a:pPr algn="ctr"/>
              <a:r>
                <a:rPr lang="zh-CN" altLang="en-US" sz="2400" b="1" spc="-53" dirty="0">
                  <a:gradFill>
                    <a:gsLst>
                      <a:gs pos="0">
                        <a:srgbClr val="FFFFFF"/>
                      </a:gs>
                      <a:gs pos="86000">
                        <a:srgbClr val="FFFFFF"/>
                      </a:gs>
                    </a:gsLst>
                    <a:lin ang="5400000" scaled="0"/>
                  </a:gradFill>
                  <a:latin typeface="楷体" pitchFamily="49" charset="-122"/>
                  <a:ea typeface="楷体" pitchFamily="49" charset="-122"/>
                </a:rPr>
                <a:t>简单</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grpSp>
      <p:sp>
        <p:nvSpPr>
          <p:cNvPr id="54" name="Rectangle 11"/>
          <p:cNvSpPr/>
          <p:nvPr/>
        </p:nvSpPr>
        <p:spPr bwMode="auto">
          <a:xfrm>
            <a:off x="4022819" y="3633563"/>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短交付周期</a:t>
            </a:r>
            <a:endParaRPr lang="en-US" altLang="zh-CN" sz="2400" b="1" spc="-53" dirty="0">
              <a:solidFill>
                <a:schemeClr val="bg1"/>
              </a:soli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solidFill>
                <a:schemeClr val="bg1"/>
              </a:solidFill>
              <a:latin typeface="楷体" pitchFamily="49" charset="-122"/>
              <a:ea typeface="楷体" pitchFamily="49" charset="-122"/>
            </a:endParaRPr>
          </a:p>
        </p:txBody>
      </p:sp>
      <p:sp>
        <p:nvSpPr>
          <p:cNvPr id="56" name="Rectangle 16"/>
          <p:cNvSpPr/>
          <p:nvPr/>
        </p:nvSpPr>
        <p:spPr bwMode="auto">
          <a:xfrm>
            <a:off x="2787637" y="3633563"/>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使用客户素材</a:t>
            </a:r>
            <a:endParaRPr lang="en-US" altLang="zh-CN" sz="2400" b="1" spc="-53" dirty="0">
              <a:solidFill>
                <a:schemeClr val="bg1"/>
              </a:soli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solidFill>
                <a:schemeClr val="bg1"/>
              </a:solidFill>
              <a:latin typeface="楷体" pitchFamily="49" charset="-122"/>
              <a:ea typeface="楷体" pitchFamily="49" charset="-122"/>
            </a:endParaRPr>
          </a:p>
        </p:txBody>
      </p:sp>
      <p:sp>
        <p:nvSpPr>
          <p:cNvPr id="63" name="Rectangle 86"/>
          <p:cNvSpPr/>
          <p:nvPr/>
        </p:nvSpPr>
        <p:spPr bwMode="auto">
          <a:xfrm>
            <a:off x="5247268" y="3633563"/>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验收测试</a:t>
            </a:r>
            <a:endParaRPr lang="en-US" sz="2400" b="1" spc="-53" dirty="0">
              <a:solidFill>
                <a:schemeClr val="bg1"/>
              </a:solidFill>
              <a:latin typeface="楷体" pitchFamily="49" charset="-122"/>
              <a:ea typeface="楷体" pitchFamily="49" charset="-122"/>
            </a:endParaRPr>
          </a:p>
        </p:txBody>
      </p:sp>
      <p:sp>
        <p:nvSpPr>
          <p:cNvPr id="41" name="Rectangle 10"/>
          <p:cNvSpPr/>
          <p:nvPr/>
        </p:nvSpPr>
        <p:spPr bwMode="auto">
          <a:xfrm>
            <a:off x="4022819" y="2379270"/>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开放的工作空间</a:t>
            </a:r>
            <a:endParaRPr lang="en-US" sz="2400" b="1" spc="-53" dirty="0">
              <a:solidFill>
                <a:schemeClr val="bg1"/>
              </a:solidFill>
              <a:latin typeface="楷体" pitchFamily="49" charset="-122"/>
              <a:ea typeface="楷体" pitchFamily="49" charset="-122"/>
            </a:endParaRPr>
          </a:p>
        </p:txBody>
      </p:sp>
      <p:sp>
        <p:nvSpPr>
          <p:cNvPr id="43" name="Rectangle 15"/>
          <p:cNvSpPr/>
          <p:nvPr/>
        </p:nvSpPr>
        <p:spPr bwMode="auto">
          <a:xfrm>
            <a:off x="5247269" y="2379270"/>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可持续的开发速度</a:t>
            </a:r>
            <a:endParaRPr lang="en-US" sz="2400" b="1" spc="-53" dirty="0">
              <a:solidFill>
                <a:schemeClr val="bg1"/>
              </a:solidFill>
              <a:latin typeface="楷体" pitchFamily="49" charset="-122"/>
              <a:ea typeface="楷体" pitchFamily="49" charset="-122"/>
            </a:endParaRPr>
          </a:p>
        </p:txBody>
      </p:sp>
      <p:grpSp>
        <p:nvGrpSpPr>
          <p:cNvPr id="3" name="组合 2"/>
          <p:cNvGrpSpPr/>
          <p:nvPr/>
        </p:nvGrpSpPr>
        <p:grpSpPr>
          <a:xfrm>
            <a:off x="1560190" y="1124976"/>
            <a:ext cx="1161302" cy="1161000"/>
            <a:chOff x="1560190" y="1124976"/>
            <a:chExt cx="1161302" cy="1161000"/>
          </a:xfrm>
        </p:grpSpPr>
        <p:sp>
          <p:nvSpPr>
            <p:cNvPr id="14" name="Rectangle 4"/>
            <p:cNvSpPr/>
            <p:nvPr/>
          </p:nvSpPr>
          <p:spPr bwMode="auto">
            <a:xfrm>
              <a:off x="1560190" y="1124976"/>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6" name="TextBox 65"/>
            <p:cNvSpPr txBox="1"/>
            <p:nvPr/>
          </p:nvSpPr>
          <p:spPr>
            <a:xfrm>
              <a:off x="1656763" y="1520118"/>
              <a:ext cx="968156" cy="369332"/>
            </a:xfrm>
            <a:prstGeom prst="rect">
              <a:avLst/>
            </a:prstGeom>
            <a:noFill/>
          </p:spPr>
          <p:txBody>
            <a:bodyPr wrap="square" lIns="0" tIns="0" rIns="0" bIns="0" rtlCol="0">
              <a:spAutoFit/>
            </a:bodyPr>
            <a:lstStyle/>
            <a:p>
              <a:pPr algn="ctr"/>
              <a:r>
                <a:rPr lang="zh-CN" altLang="en-US" sz="2400" b="1" spc="-53" dirty="0">
                  <a:gradFill>
                    <a:gsLst>
                      <a:gs pos="0">
                        <a:srgbClr val="FFFFFF"/>
                      </a:gs>
                      <a:gs pos="86000">
                        <a:srgbClr val="FFFFFF"/>
                      </a:gs>
                    </a:gsLst>
                    <a:lin ang="5400000" scaled="0"/>
                  </a:gradFill>
                  <a:latin typeface="楷体" pitchFamily="49" charset="-122"/>
                  <a:ea typeface="楷体" pitchFamily="49" charset="-122"/>
                </a:rPr>
                <a:t>沟通</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9" name="组合 78"/>
          <p:cNvGrpSpPr/>
          <p:nvPr/>
        </p:nvGrpSpPr>
        <p:grpSpPr>
          <a:xfrm>
            <a:off x="5247268" y="1124976"/>
            <a:ext cx="1161302" cy="1161000"/>
            <a:chOff x="1560190" y="2379269"/>
            <a:chExt cx="1161302" cy="1161000"/>
          </a:xfrm>
        </p:grpSpPr>
        <p:sp>
          <p:nvSpPr>
            <p:cNvPr id="16" name="Rectangle 6"/>
            <p:cNvSpPr/>
            <p:nvPr/>
          </p:nvSpPr>
          <p:spPr bwMode="auto">
            <a:xfrm>
              <a:off x="1560190" y="2379269"/>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7" name="TextBox 66"/>
            <p:cNvSpPr txBox="1"/>
            <p:nvPr/>
          </p:nvSpPr>
          <p:spPr>
            <a:xfrm>
              <a:off x="1656763" y="2731941"/>
              <a:ext cx="968156" cy="369332"/>
            </a:xfrm>
            <a:prstGeom prst="rect">
              <a:avLst/>
            </a:prstGeom>
            <a:noFill/>
          </p:spPr>
          <p:txBody>
            <a:bodyPr wrap="square" lIns="0" tIns="0" rIns="0" bIns="0" rtlCol="0">
              <a:spAutoFit/>
            </a:bodyPr>
            <a:lstStyle/>
            <a:p>
              <a:pPr algn="ctr"/>
              <a:r>
                <a:rPr lang="zh-CN" altLang="en-US" sz="2400" b="1" spc="-53" dirty="0">
                  <a:gradFill>
                    <a:gsLst>
                      <a:gs pos="0">
                        <a:srgbClr val="FFFFFF"/>
                      </a:gs>
                      <a:gs pos="86000">
                        <a:srgbClr val="FFFFFF"/>
                      </a:gs>
                    </a:gsLst>
                    <a:lin ang="5400000" scaled="0"/>
                  </a:gradFill>
                  <a:latin typeface="楷体" pitchFamily="49" charset="-122"/>
                  <a:ea typeface="楷体" pitchFamily="49" charset="-122"/>
                </a:rPr>
                <a:t>勇气</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5" name="组合 4"/>
          <p:cNvGrpSpPr/>
          <p:nvPr/>
        </p:nvGrpSpPr>
        <p:grpSpPr>
          <a:xfrm>
            <a:off x="4010606" y="1124976"/>
            <a:ext cx="1161302" cy="1161000"/>
            <a:chOff x="323528" y="2379269"/>
            <a:chExt cx="1161302" cy="1161000"/>
          </a:xfrm>
        </p:grpSpPr>
        <p:sp>
          <p:nvSpPr>
            <p:cNvPr id="13" name="Rectangle 3"/>
            <p:cNvSpPr/>
            <p:nvPr/>
          </p:nvSpPr>
          <p:spPr bwMode="auto">
            <a:xfrm>
              <a:off x="323528" y="2379269"/>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 name="TextBox 67"/>
            <p:cNvSpPr txBox="1"/>
            <p:nvPr/>
          </p:nvSpPr>
          <p:spPr>
            <a:xfrm>
              <a:off x="423545" y="2731249"/>
              <a:ext cx="968156" cy="369332"/>
            </a:xfrm>
            <a:prstGeom prst="rect">
              <a:avLst/>
            </a:prstGeom>
            <a:noFill/>
          </p:spPr>
          <p:txBody>
            <a:bodyPr wrap="square" lIns="0" tIns="0" rIns="0" bIns="0" rtlCol="0">
              <a:spAutoFit/>
            </a:bodyPr>
            <a:lstStyle/>
            <a:p>
              <a:pPr algn="ctr"/>
              <a:r>
                <a:rPr lang="zh-CN" altLang="en-US" sz="2400" b="1" spc="-53" dirty="0">
                  <a:gradFill>
                    <a:gsLst>
                      <a:gs pos="0">
                        <a:srgbClr val="FFFFFF"/>
                      </a:gs>
                      <a:gs pos="86000">
                        <a:srgbClr val="FFFFFF"/>
                      </a:gs>
                    </a:gsLst>
                    <a:lin ang="5400000" scaled="0"/>
                  </a:gradFill>
                  <a:latin typeface="楷体" pitchFamily="49" charset="-122"/>
                  <a:ea typeface="楷体" pitchFamily="49" charset="-122"/>
                </a:rPr>
                <a:t>反馈</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0" name="组合 79"/>
          <p:cNvGrpSpPr/>
          <p:nvPr/>
        </p:nvGrpSpPr>
        <p:grpSpPr>
          <a:xfrm>
            <a:off x="6474714" y="1124976"/>
            <a:ext cx="1161302" cy="1161000"/>
            <a:chOff x="2787636" y="2379269"/>
            <a:chExt cx="1161302" cy="1161000"/>
          </a:xfrm>
        </p:grpSpPr>
        <p:sp>
          <p:nvSpPr>
            <p:cNvPr id="15" name="Rectangle 5"/>
            <p:cNvSpPr/>
            <p:nvPr/>
          </p:nvSpPr>
          <p:spPr bwMode="auto">
            <a:xfrm>
              <a:off x="2787636" y="2379269"/>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9" name="TextBox 68"/>
            <p:cNvSpPr txBox="1"/>
            <p:nvPr/>
          </p:nvSpPr>
          <p:spPr>
            <a:xfrm>
              <a:off x="2878163" y="2731249"/>
              <a:ext cx="968156" cy="369332"/>
            </a:xfrm>
            <a:prstGeom prst="rect">
              <a:avLst/>
            </a:prstGeom>
            <a:noFill/>
          </p:spPr>
          <p:txBody>
            <a:bodyPr wrap="square" lIns="0" tIns="0" rIns="0" bIns="0" rtlCol="0">
              <a:spAutoFit/>
            </a:bodyPr>
            <a:lstStyle/>
            <a:p>
              <a:pPr algn="ctr"/>
              <a:r>
                <a:rPr lang="zh-CN" altLang="en-US" sz="2400" b="1" spc="-53" dirty="0">
                  <a:gradFill>
                    <a:gsLst>
                      <a:gs pos="0">
                        <a:srgbClr val="FFFFFF"/>
                      </a:gs>
                      <a:gs pos="86000">
                        <a:srgbClr val="FFFFFF"/>
                      </a:gs>
                    </a:gsLst>
                    <a:lin ang="5400000" scaled="0"/>
                  </a:gradFill>
                  <a:latin typeface="楷体" pitchFamily="49" charset="-122"/>
                  <a:ea typeface="楷体" pitchFamily="49" charset="-122"/>
                </a:rPr>
                <a:t>谦逊</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1" name="组合 80"/>
          <p:cNvGrpSpPr/>
          <p:nvPr/>
        </p:nvGrpSpPr>
        <p:grpSpPr>
          <a:xfrm>
            <a:off x="323529" y="3633562"/>
            <a:ext cx="1161301" cy="1161000"/>
            <a:chOff x="323529" y="3633562"/>
            <a:chExt cx="1161301" cy="1161000"/>
          </a:xfrm>
        </p:grpSpPr>
        <p:pic>
          <p:nvPicPr>
            <p:cNvPr id="32" name="Picture 48" descr="C:\Users\HOWARDY.REDMOND\AppData\Local\Microsoft\Windows\Temporary Internet Files\Content.IE5\KIYKZX54\MP900401814[1].jpg"/>
            <p:cNvPicPr>
              <a:picLocks noChangeAspect="1" noChangeArrowheads="1"/>
            </p:cNvPicPr>
            <p:nvPr/>
          </p:nvPicPr>
          <p:blipFill>
            <a:blip r:embed="rId3">
              <a:duotone>
                <a:schemeClr val="accent5">
                  <a:shade val="45000"/>
                  <a:satMod val="135000"/>
                </a:schemeClr>
                <a:prstClr val="white"/>
              </a:duotone>
              <a:extLst>
                <a:ext uri="{BEBA8EAE-BF5A-486C-A8C5-ECC9F3942E4B}">
                  <a14:imgProps xmlns:a14="http://schemas.microsoft.com/office/drawing/2010/main">
                    <a14:imgLayer r:embed="rId4">
                      <a14:imgEffect>
                        <a14:brightnessContrast bright="-5000"/>
                      </a14:imgEffect>
                    </a14:imgLayer>
                  </a14:imgProps>
                </a:ext>
                <a:ext uri="{28A0092B-C50C-407E-A947-70E740481C1C}">
                  <a14:useLocalDpi xmlns:a14="http://schemas.microsoft.com/office/drawing/2010/main" val="0"/>
                </a:ext>
              </a:extLst>
            </a:blip>
            <a:srcRect/>
            <a:stretch>
              <a:fillRect/>
            </a:stretch>
          </p:blipFill>
          <p:spPr bwMode="auto">
            <a:xfrm>
              <a:off x="323529" y="3633562"/>
              <a:ext cx="1161301" cy="11610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39317" y="3690843"/>
              <a:ext cx="892424" cy="1046440"/>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800" b="1" spc="-53" dirty="0">
                  <a:solidFill>
                    <a:schemeClr val="bg1"/>
                  </a:solidFill>
                  <a:latin typeface="楷体" pitchFamily="49" charset="-122"/>
                  <a:ea typeface="楷体" pitchFamily="49" charset="-122"/>
                </a:rPr>
                <a:t>有效</a:t>
              </a:r>
              <a:endParaRPr lang="en-US" altLang="zh-CN" sz="2800" b="1" spc="-53" dirty="0">
                <a:solidFill>
                  <a:schemeClr val="bg1"/>
                </a:solidFill>
                <a:latin typeface="楷体" pitchFamily="49" charset="-122"/>
                <a:ea typeface="楷体" pitchFamily="49" charset="-122"/>
              </a:endParaRPr>
            </a:p>
            <a:p>
              <a:pPr>
                <a:lnSpc>
                  <a:spcPct val="90000"/>
                </a:lnSpc>
                <a:spcBef>
                  <a:spcPct val="20000"/>
                </a:spcBef>
                <a:buSzPct val="90000"/>
              </a:pPr>
              <a:r>
                <a:rPr lang="zh-CN" altLang="en-US" sz="2800" b="1" spc="-53" dirty="0">
                  <a:solidFill>
                    <a:schemeClr val="bg1"/>
                  </a:solidFill>
                  <a:latin typeface="楷体" pitchFamily="49" charset="-122"/>
                  <a:ea typeface="楷体" pitchFamily="49" charset="-122"/>
                </a:rPr>
                <a:t>实践</a:t>
              </a:r>
            </a:p>
          </p:txBody>
        </p:sp>
      </p:grpSp>
      <p:sp>
        <p:nvSpPr>
          <p:cNvPr id="70" name="Rectangle 10"/>
          <p:cNvSpPr/>
          <p:nvPr/>
        </p:nvSpPr>
        <p:spPr bwMode="auto">
          <a:xfrm>
            <a:off x="334289" y="2382744"/>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重构</a:t>
            </a:r>
            <a:endParaRPr lang="en-US" altLang="zh-CN" sz="2400" b="1" spc="-53" dirty="0">
              <a:solidFill>
                <a:schemeClr val="bg1"/>
              </a:soli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solidFill>
                <a:schemeClr val="bg1"/>
              </a:solidFill>
              <a:latin typeface="楷体" pitchFamily="49" charset="-122"/>
              <a:ea typeface="楷体" pitchFamily="49" charset="-122"/>
            </a:endParaRPr>
          </a:p>
        </p:txBody>
      </p:sp>
      <p:sp>
        <p:nvSpPr>
          <p:cNvPr id="71" name="Rectangle 15"/>
          <p:cNvSpPr/>
          <p:nvPr/>
        </p:nvSpPr>
        <p:spPr bwMode="auto">
          <a:xfrm>
            <a:off x="1558739" y="2382744"/>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简单的设计</a:t>
            </a:r>
            <a:endParaRPr lang="en-US" altLang="zh-CN" sz="2400" b="1" spc="-53" dirty="0">
              <a:solidFill>
                <a:schemeClr val="bg1"/>
              </a:soli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solidFill>
                <a:schemeClr val="bg1"/>
              </a:solidFill>
              <a:latin typeface="楷体" pitchFamily="49" charset="-122"/>
              <a:ea typeface="楷体" pitchFamily="49" charset="-122"/>
            </a:endParaRPr>
          </a:p>
        </p:txBody>
      </p:sp>
      <p:sp>
        <p:nvSpPr>
          <p:cNvPr id="72" name="Rectangle 16"/>
          <p:cNvSpPr/>
          <p:nvPr/>
        </p:nvSpPr>
        <p:spPr bwMode="auto">
          <a:xfrm>
            <a:off x="1560190" y="3641640"/>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客户作为开发团队</a:t>
            </a:r>
            <a:endParaRPr lang="en-US" sz="2400" b="1" spc="-53" dirty="0">
              <a:solidFill>
                <a:schemeClr val="bg1"/>
              </a:solidFill>
              <a:latin typeface="楷体" pitchFamily="49" charset="-122"/>
              <a:ea typeface="楷体" pitchFamily="49" charset="-122"/>
            </a:endParaRPr>
          </a:p>
        </p:txBody>
      </p:sp>
      <p:sp>
        <p:nvSpPr>
          <p:cNvPr id="73" name="Rectangle 11"/>
          <p:cNvSpPr/>
          <p:nvPr/>
        </p:nvSpPr>
        <p:spPr bwMode="auto">
          <a:xfrm>
            <a:off x="6471404" y="3634255"/>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结对编程</a:t>
            </a:r>
            <a:endParaRPr lang="en-US" altLang="zh-CN" sz="2400" b="1" spc="-53" dirty="0">
              <a:solidFill>
                <a:schemeClr val="bg1"/>
              </a:solidFill>
              <a:latin typeface="楷体" pitchFamily="49" charset="-122"/>
              <a:ea typeface="楷体" pitchFamily="49" charset="-122"/>
            </a:endParaRPr>
          </a:p>
          <a:p>
            <a:pPr defTabSz="685609" fontAlgn="base">
              <a:lnSpc>
                <a:spcPct val="80000"/>
              </a:lnSpc>
              <a:spcBef>
                <a:spcPct val="0"/>
              </a:spcBef>
              <a:spcAft>
                <a:spcPct val="0"/>
              </a:spcAft>
            </a:pPr>
            <a:endParaRPr lang="en-US" sz="2400" b="1" spc="-53" dirty="0">
              <a:solidFill>
                <a:schemeClr val="bg1"/>
              </a:solidFill>
              <a:latin typeface="楷体" pitchFamily="49" charset="-122"/>
              <a:ea typeface="楷体" pitchFamily="49" charset="-122"/>
            </a:endParaRPr>
          </a:p>
        </p:txBody>
      </p:sp>
      <p:sp>
        <p:nvSpPr>
          <p:cNvPr id="74" name="Rectangle 86"/>
          <p:cNvSpPr/>
          <p:nvPr/>
        </p:nvSpPr>
        <p:spPr bwMode="auto">
          <a:xfrm>
            <a:off x="7695853" y="3634255"/>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测试驱动开发</a:t>
            </a:r>
            <a:endParaRPr lang="en-US" sz="2400" b="1" spc="-53" dirty="0">
              <a:solidFill>
                <a:schemeClr val="bg1"/>
              </a:solidFill>
              <a:latin typeface="楷体" pitchFamily="49" charset="-122"/>
              <a:ea typeface="楷体" pitchFamily="49" charset="-122"/>
            </a:endParaRPr>
          </a:p>
        </p:txBody>
      </p:sp>
      <p:sp>
        <p:nvSpPr>
          <p:cNvPr id="75" name="Rectangle 10"/>
          <p:cNvSpPr/>
          <p:nvPr/>
        </p:nvSpPr>
        <p:spPr bwMode="auto">
          <a:xfrm>
            <a:off x="6471404" y="2379962"/>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持续集成</a:t>
            </a:r>
            <a:endParaRPr lang="en-US" altLang="zh-CN" sz="2400" b="1" spc="-53" dirty="0">
              <a:solidFill>
                <a:schemeClr val="bg1"/>
              </a:solidFill>
              <a:latin typeface="楷体" pitchFamily="49" charset="-122"/>
              <a:ea typeface="楷体" pitchFamily="49" charset="-122"/>
            </a:endParaRPr>
          </a:p>
          <a:p>
            <a:pPr defTabSz="685609" fontAlgn="base">
              <a:lnSpc>
                <a:spcPct val="80000"/>
              </a:lnSpc>
              <a:spcBef>
                <a:spcPct val="0"/>
              </a:spcBef>
              <a:spcAft>
                <a:spcPct val="0"/>
              </a:spcAft>
            </a:pPr>
            <a:endParaRPr lang="en-US" sz="2400" b="1" spc="-53" dirty="0">
              <a:solidFill>
                <a:schemeClr val="bg1"/>
              </a:solidFill>
              <a:latin typeface="楷体" pitchFamily="49" charset="-122"/>
              <a:ea typeface="楷体" pitchFamily="49" charset="-122"/>
            </a:endParaRPr>
          </a:p>
        </p:txBody>
      </p:sp>
      <p:sp>
        <p:nvSpPr>
          <p:cNvPr id="76" name="Rectangle 15"/>
          <p:cNvSpPr/>
          <p:nvPr/>
        </p:nvSpPr>
        <p:spPr bwMode="auto">
          <a:xfrm>
            <a:off x="7695854" y="2379962"/>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集体所有</a:t>
            </a:r>
            <a:endParaRPr lang="en-US" altLang="zh-CN" sz="2400" b="1" spc="-53" dirty="0">
              <a:solidFill>
                <a:schemeClr val="bg1"/>
              </a:soli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solidFill>
                <a:schemeClr val="bg1"/>
              </a:solidFill>
              <a:latin typeface="楷体" pitchFamily="49" charset="-122"/>
              <a:ea typeface="楷体" pitchFamily="49" charset="-122"/>
            </a:endParaRPr>
          </a:p>
        </p:txBody>
      </p:sp>
      <p:sp>
        <p:nvSpPr>
          <p:cNvPr id="77" name="Rectangle 10"/>
          <p:cNvSpPr/>
          <p:nvPr/>
        </p:nvSpPr>
        <p:spPr bwMode="auto">
          <a:xfrm>
            <a:off x="2782874" y="2383436"/>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及时调整计划</a:t>
            </a:r>
            <a:endParaRPr lang="en-US" altLang="zh-CN" sz="2400" b="1" spc="-53" dirty="0">
              <a:solidFill>
                <a:schemeClr val="bg1"/>
              </a:soli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solidFill>
                <a:schemeClr val="bg1"/>
              </a:solidFill>
              <a:latin typeface="楷体" pitchFamily="49" charset="-122"/>
              <a:ea typeface="楷体" pitchFamily="49" charset="-122"/>
            </a:endParaRPr>
          </a:p>
        </p:txBody>
      </p:sp>
      <p:sp>
        <p:nvSpPr>
          <p:cNvPr id="78" name="Rectangle 15"/>
          <p:cNvSpPr/>
          <p:nvPr/>
        </p:nvSpPr>
        <p:spPr bwMode="auto">
          <a:xfrm>
            <a:off x="7695854" y="1124976"/>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solidFill>
                  <a:schemeClr val="bg1"/>
                </a:solidFill>
                <a:latin typeface="楷体" pitchFamily="49" charset="-122"/>
                <a:ea typeface="楷体" pitchFamily="49" charset="-122"/>
              </a:rPr>
              <a:t>使用隐喻（全局视图）</a:t>
            </a:r>
            <a:endParaRPr lang="en-US" sz="2400" b="1" spc="-53" dirty="0">
              <a:solidFill>
                <a:schemeClr val="bg1"/>
              </a:solidFill>
              <a:latin typeface="楷体" pitchFamily="49" charset="-122"/>
              <a:ea typeface="楷体" pitchFamily="49" charset="-122"/>
            </a:endParaRPr>
          </a:p>
        </p:txBody>
      </p:sp>
      <p:sp>
        <p:nvSpPr>
          <p:cNvPr id="82" name="TextBox 81"/>
          <p:cNvSpPr txBox="1"/>
          <p:nvPr/>
        </p:nvSpPr>
        <p:spPr>
          <a:xfrm>
            <a:off x="214325" y="656183"/>
            <a:ext cx="6636753" cy="4616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客户素材是指正在进行的关于需求的谈话内容的助记符。</a:t>
            </a:r>
          </a:p>
        </p:txBody>
      </p:sp>
      <p:sp>
        <p:nvSpPr>
          <p:cNvPr id="83" name="TextBox 82"/>
          <p:cNvSpPr txBox="1"/>
          <p:nvPr/>
        </p:nvSpPr>
        <p:spPr>
          <a:xfrm>
            <a:off x="199335" y="666620"/>
            <a:ext cx="8185254" cy="4616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代码重构是指在不改变系前提下，重新调整和优化系统的内部结构。</a:t>
            </a:r>
          </a:p>
        </p:txBody>
      </p:sp>
      <p:sp>
        <p:nvSpPr>
          <p:cNvPr id="84" name="TextBox 83"/>
          <p:cNvSpPr txBox="1"/>
          <p:nvPr/>
        </p:nvSpPr>
        <p:spPr>
          <a:xfrm>
            <a:off x="169601" y="666620"/>
            <a:ext cx="8185254" cy="4616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000" b="1" dirty="0">
                <a:solidFill>
                  <a:schemeClr val="tx1">
                    <a:alpha val="99000"/>
                  </a:schemeClr>
                </a:solidFill>
                <a:latin typeface="楷体" pitchFamily="49" charset="-122"/>
                <a:ea typeface="楷体" pitchFamily="49" charset="-122"/>
              </a:rPr>
              <a:t>是整个系统在一起的全局视图，描述系统如何运作，新功能如何添加。</a:t>
            </a:r>
          </a:p>
        </p:txBody>
      </p:sp>
    </p:spTree>
    <p:extLst>
      <p:ext uri="{BB962C8B-B14F-4D97-AF65-F5344CB8AC3E}">
        <p14:creationId xmlns:p14="http://schemas.microsoft.com/office/powerpoint/2010/main" val="17504821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22" presetClass="entr" presetSubtype="4" fill="hold" grpId="0" nodeType="clickEffect">
                                  <p:stCondLst>
                                    <p:cond delay="0"/>
                                  </p:stCondLst>
                                  <p:childTnLst>
                                    <p:set>
                                      <p:cBhvr>
                                        <p:cTn id="46" dur="1" fill="hold">
                                          <p:stCondLst>
                                            <p:cond delay="0"/>
                                          </p:stCondLst>
                                        </p:cTn>
                                        <p:tgtEl>
                                          <p:spTgt spid="82"/>
                                        </p:tgtEl>
                                        <p:attrNameLst>
                                          <p:attrName>style.visibility</p:attrName>
                                        </p:attrNameLst>
                                      </p:cBhvr>
                                      <p:to>
                                        <p:strVal val="visible"/>
                                      </p:to>
                                    </p:set>
                                    <p:animEffect transition="in" filter="wipe(down)">
                                      <p:cBhvr>
                                        <p:cTn id="47" dur="500"/>
                                        <p:tgtEl>
                                          <p:spTgt spid="82"/>
                                        </p:tgtEl>
                                      </p:cBhvr>
                                    </p:animEffect>
                                  </p:childTnLst>
                                </p:cTn>
                              </p:par>
                            </p:childTnLst>
                          </p:cTn>
                        </p:par>
                      </p:childTnLst>
                    </p:cTn>
                  </p:par>
                  <p:par>
                    <p:cTn id="48" fill="hold">
                      <p:stCondLst>
                        <p:cond delay="indefinite"/>
                      </p:stCondLst>
                      <p:childTnLst>
                        <p:par>
                          <p:cTn id="49" fill="hold">
                            <p:stCondLst>
                              <p:cond delay="0"/>
                            </p:stCondLst>
                            <p:childTnLst>
                              <p:par>
                                <p:cTn id="50" presetID="1" presetClass="exit" presetSubtype="0" fill="hold" grpId="1" nodeType="clickEffect">
                                  <p:stCondLst>
                                    <p:cond delay="0"/>
                                  </p:stCondLst>
                                  <p:childTnLst>
                                    <p:set>
                                      <p:cBhvr>
                                        <p:cTn id="51" dur="1" fill="hold">
                                          <p:stCondLst>
                                            <p:cond delay="0"/>
                                          </p:stCondLst>
                                        </p:cTn>
                                        <p:tgtEl>
                                          <p:spTgt spid="82"/>
                                        </p:tgtEl>
                                        <p:attrNameLst>
                                          <p:attrName>style.visibility</p:attrName>
                                        </p:attrNameLst>
                                      </p:cBhvr>
                                      <p:to>
                                        <p:strVal val="hidden"/>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4"/>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3"/>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73"/>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74"/>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76"/>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75"/>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1" presetClass="entr" presetSubtype="0" fill="hold" grpId="0" nodeType="clickEffect">
                                  <p:stCondLst>
                                    <p:cond delay="0"/>
                                  </p:stCondLst>
                                  <p:childTnLst>
                                    <p:set>
                                      <p:cBhvr>
                                        <p:cTn id="79" dur="1" fill="hold">
                                          <p:stCondLst>
                                            <p:cond delay="0"/>
                                          </p:stCondLst>
                                        </p:cTn>
                                        <p:tgtEl>
                                          <p:spTgt spid="43"/>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1" presetClass="entr" presetSubtype="0" fill="hold" grpId="0" nodeType="clickEffect">
                                  <p:stCondLst>
                                    <p:cond delay="0"/>
                                  </p:stCondLst>
                                  <p:childTnLst>
                                    <p:set>
                                      <p:cBhvr>
                                        <p:cTn id="83" dur="1" fill="hold">
                                          <p:stCondLst>
                                            <p:cond delay="0"/>
                                          </p:stCondLst>
                                        </p:cTn>
                                        <p:tgtEl>
                                          <p:spTgt spid="41"/>
                                        </p:tgtEl>
                                        <p:attrNameLst>
                                          <p:attrName>style.visibility</p:attrName>
                                        </p:attrNameLst>
                                      </p:cBhvr>
                                      <p:to>
                                        <p:strVal val="visible"/>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grpId="0" nodeType="clickEffect">
                                  <p:stCondLst>
                                    <p:cond delay="0"/>
                                  </p:stCondLst>
                                  <p:childTnLst>
                                    <p:set>
                                      <p:cBhvr>
                                        <p:cTn id="87" dur="1" fill="hold">
                                          <p:stCondLst>
                                            <p:cond delay="0"/>
                                          </p:stCondLst>
                                        </p:cTn>
                                        <p:tgtEl>
                                          <p:spTgt spid="77"/>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71"/>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70"/>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22" presetClass="entr" presetSubtype="4" fill="hold" grpId="0" nodeType="clickEffect">
                                  <p:stCondLst>
                                    <p:cond delay="0"/>
                                  </p:stCondLst>
                                  <p:childTnLst>
                                    <p:set>
                                      <p:cBhvr>
                                        <p:cTn id="99" dur="1" fill="hold">
                                          <p:stCondLst>
                                            <p:cond delay="0"/>
                                          </p:stCondLst>
                                        </p:cTn>
                                        <p:tgtEl>
                                          <p:spTgt spid="83"/>
                                        </p:tgtEl>
                                        <p:attrNameLst>
                                          <p:attrName>style.visibility</p:attrName>
                                        </p:attrNameLst>
                                      </p:cBhvr>
                                      <p:to>
                                        <p:strVal val="visible"/>
                                      </p:to>
                                    </p:set>
                                    <p:animEffect transition="in" filter="wipe(down)">
                                      <p:cBhvr>
                                        <p:cTn id="100" dur="500"/>
                                        <p:tgtEl>
                                          <p:spTgt spid="83"/>
                                        </p:tgtEl>
                                      </p:cBhvr>
                                    </p:animEffect>
                                  </p:childTnLst>
                                </p:cTn>
                              </p:par>
                            </p:childTnLst>
                          </p:cTn>
                        </p:par>
                      </p:childTnLst>
                    </p:cTn>
                  </p:par>
                  <p:par>
                    <p:cTn id="101" fill="hold">
                      <p:stCondLst>
                        <p:cond delay="indefinite"/>
                      </p:stCondLst>
                      <p:childTnLst>
                        <p:par>
                          <p:cTn id="102" fill="hold">
                            <p:stCondLst>
                              <p:cond delay="0"/>
                            </p:stCondLst>
                            <p:childTnLst>
                              <p:par>
                                <p:cTn id="103" presetID="1" presetClass="exit" presetSubtype="0" fill="hold" grpId="1" nodeType="clickEffect">
                                  <p:stCondLst>
                                    <p:cond delay="0"/>
                                  </p:stCondLst>
                                  <p:childTnLst>
                                    <p:set>
                                      <p:cBhvr>
                                        <p:cTn id="104" dur="1" fill="hold">
                                          <p:stCondLst>
                                            <p:cond delay="0"/>
                                          </p:stCondLst>
                                        </p:cTn>
                                        <p:tgtEl>
                                          <p:spTgt spid="83"/>
                                        </p:tgtEl>
                                        <p:attrNameLst>
                                          <p:attrName>style.visibility</p:attrName>
                                        </p:attrNameLst>
                                      </p:cBhvr>
                                      <p:to>
                                        <p:strVal val="hidden"/>
                                      </p:to>
                                    </p:set>
                                  </p:childTnLst>
                                </p:cTn>
                              </p:par>
                            </p:childTnLst>
                          </p:cTn>
                        </p:par>
                      </p:childTnLst>
                    </p:cTn>
                  </p:par>
                  <p:par>
                    <p:cTn id="105" fill="hold">
                      <p:stCondLst>
                        <p:cond delay="indefinite"/>
                      </p:stCondLst>
                      <p:childTnLst>
                        <p:par>
                          <p:cTn id="106" fill="hold">
                            <p:stCondLst>
                              <p:cond delay="0"/>
                            </p:stCondLst>
                            <p:childTnLst>
                              <p:par>
                                <p:cTn id="107" presetID="1" presetClass="entr" presetSubtype="0" fill="hold" grpId="0" nodeType="clickEffect">
                                  <p:stCondLst>
                                    <p:cond delay="0"/>
                                  </p:stCondLst>
                                  <p:childTnLst>
                                    <p:set>
                                      <p:cBhvr>
                                        <p:cTn id="108" dur="1" fill="hold">
                                          <p:stCondLst>
                                            <p:cond delay="0"/>
                                          </p:stCondLst>
                                        </p:cTn>
                                        <p:tgtEl>
                                          <p:spTgt spid="78"/>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22" presetClass="entr" presetSubtype="4" fill="hold" grpId="0" nodeType="clickEffect">
                                  <p:stCondLst>
                                    <p:cond delay="0"/>
                                  </p:stCondLst>
                                  <p:childTnLst>
                                    <p:set>
                                      <p:cBhvr>
                                        <p:cTn id="112" dur="1" fill="hold">
                                          <p:stCondLst>
                                            <p:cond delay="0"/>
                                          </p:stCondLst>
                                        </p:cTn>
                                        <p:tgtEl>
                                          <p:spTgt spid="84"/>
                                        </p:tgtEl>
                                        <p:attrNameLst>
                                          <p:attrName>style.visibility</p:attrName>
                                        </p:attrNameLst>
                                      </p:cBhvr>
                                      <p:to>
                                        <p:strVal val="visible"/>
                                      </p:to>
                                    </p:set>
                                    <p:animEffect transition="in" filter="wipe(down)">
                                      <p:cBhvr>
                                        <p:cTn id="113"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4" grpId="0" animBg="1"/>
      <p:bldP spid="56" grpId="0" animBg="1"/>
      <p:bldP spid="63" grpId="0" animBg="1"/>
      <p:bldP spid="41" grpId="0" animBg="1"/>
      <p:bldP spid="43" grpId="0" animBg="1"/>
      <p:bldP spid="70" grpId="0" animBg="1"/>
      <p:bldP spid="71" grpId="0" animBg="1"/>
      <p:bldP spid="72" grpId="0" animBg="1"/>
      <p:bldP spid="73" grpId="0" animBg="1"/>
      <p:bldP spid="74" grpId="0" animBg="1"/>
      <p:bldP spid="75" grpId="0" animBg="1"/>
      <p:bldP spid="76" grpId="0" animBg="1"/>
      <p:bldP spid="77" grpId="0" animBg="1"/>
      <p:bldP spid="78" grpId="0" animBg="1"/>
      <p:bldP spid="82" grpId="0"/>
      <p:bldP spid="82" grpId="1"/>
      <p:bldP spid="83" grpId="0"/>
      <p:bldP spid="83" grpId="1"/>
      <p:bldP spid="8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altLang="zh-CN" b="1" dirty="0">
                <a:latin typeface="楷体" pitchFamily="49" charset="-122"/>
                <a:ea typeface="楷体" pitchFamily="49" charset="-122"/>
              </a:rPr>
              <a:t>1.5.6 </a:t>
            </a:r>
            <a:r>
              <a:rPr lang="zh-CN" altLang="en-US" b="1" dirty="0">
                <a:latin typeface="楷体" pitchFamily="49" charset="-122"/>
                <a:ea typeface="楷体" pitchFamily="49" charset="-122"/>
              </a:rPr>
              <a:t>敏捷过程与极限编程</a:t>
            </a:r>
            <a:endParaRPr lang="zh-CN" altLang="en-US" dirty="0"/>
          </a:p>
        </p:txBody>
      </p:sp>
      <p:pic>
        <p:nvPicPr>
          <p:cNvPr id="39" name="Picture 2" descr="tp2"/>
          <p:cNvPicPr>
            <a:picLocks noChangeAspect="1" noChangeArrowheads="1"/>
          </p:cNvPicPr>
          <p:nvPr/>
        </p:nvPicPr>
        <p:blipFill>
          <a:blip r:embed="rId3"/>
          <a:srcRect/>
          <a:stretch>
            <a:fillRect/>
          </a:stretch>
        </p:blipFill>
        <p:spPr bwMode="auto">
          <a:xfrm>
            <a:off x="899592" y="1101110"/>
            <a:ext cx="7369175" cy="3342848"/>
          </a:xfrm>
          <a:prstGeom prst="rect">
            <a:avLst/>
          </a:prstGeom>
          <a:ln>
            <a:noFill/>
          </a:ln>
          <a:effectLst>
            <a:outerShdw blurRad="292100" dist="139700" dir="2700000" algn="tl" rotWithShape="0">
              <a:srgbClr val="333333">
                <a:alpha val="65000"/>
              </a:srgbClr>
            </a:outerShdw>
          </a:effectLst>
        </p:spPr>
      </p:pic>
      <p:sp>
        <p:nvSpPr>
          <p:cNvPr id="40" name="矩形 4"/>
          <p:cNvSpPr>
            <a:spLocks noChangeArrowheads="1"/>
          </p:cNvSpPr>
          <p:nvPr/>
        </p:nvSpPr>
        <p:spPr bwMode="auto">
          <a:xfrm>
            <a:off x="2987824" y="4571930"/>
            <a:ext cx="2661306" cy="400110"/>
          </a:xfrm>
          <a:prstGeom prst="rect">
            <a:avLst/>
          </a:prstGeom>
          <a:noFill/>
          <a:ln w="9525">
            <a:noFill/>
            <a:miter lim="800000"/>
            <a:headEnd/>
            <a:tailEnd/>
          </a:ln>
        </p:spPr>
        <p:txBody>
          <a:bodyPr wrap="none">
            <a:spAutoFit/>
          </a:bodyPr>
          <a:lstStyle/>
          <a:p>
            <a:pPr eaLnBrk="0" hangingPunct="0"/>
            <a:r>
              <a:rPr lang="en-US" altLang="zh-CN" sz="20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XP</a:t>
            </a:r>
            <a:r>
              <a:rPr lang="zh-CN" altLang="en-US" sz="20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项目的整体开发过程</a:t>
            </a:r>
          </a:p>
        </p:txBody>
      </p:sp>
    </p:spTree>
    <p:extLst>
      <p:ext uri="{BB962C8B-B14F-4D97-AF65-F5344CB8AC3E}">
        <p14:creationId xmlns:p14="http://schemas.microsoft.com/office/powerpoint/2010/main" val="35467752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39"/>
                                        </p:tgtEl>
                                        <p:attrNameLst>
                                          <p:attrName>style.visibility</p:attrName>
                                        </p:attrNameLst>
                                      </p:cBhvr>
                                      <p:to>
                                        <p:strVal val="visible"/>
                                      </p:to>
                                    </p:set>
                                    <p:animEffect transition="in" filter="fade">
                                      <p:cBhvr>
                                        <p:cTn id="13" dur="1000"/>
                                        <p:tgtEl>
                                          <p:spTgt spid="39"/>
                                        </p:tgtEl>
                                      </p:cBhvr>
                                    </p:animEffect>
                                    <p:anim calcmode="lin" valueType="num">
                                      <p:cBhvr>
                                        <p:cTn id="14" dur="1000" fill="hold"/>
                                        <p:tgtEl>
                                          <p:spTgt spid="39"/>
                                        </p:tgtEl>
                                        <p:attrNameLst>
                                          <p:attrName>ppt_x</p:attrName>
                                        </p:attrNameLst>
                                      </p:cBhvr>
                                      <p:tavLst>
                                        <p:tav tm="0">
                                          <p:val>
                                            <p:strVal val="#ppt_x"/>
                                          </p:val>
                                        </p:tav>
                                        <p:tav tm="100000">
                                          <p:val>
                                            <p:strVal val="#ppt_x"/>
                                          </p:val>
                                        </p:tav>
                                      </p:tavLst>
                                    </p:anim>
                                    <p:anim calcmode="lin" valueType="num">
                                      <p:cBhvr>
                                        <p:cTn id="15"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altLang="zh-CN" b="1" dirty="0">
                <a:latin typeface="楷体" pitchFamily="49" charset="-122"/>
                <a:ea typeface="楷体" pitchFamily="49" charset="-122"/>
              </a:rPr>
              <a:t>1.5.6 </a:t>
            </a:r>
            <a:r>
              <a:rPr lang="zh-CN" altLang="en-US" b="1" dirty="0">
                <a:latin typeface="楷体" pitchFamily="49" charset="-122"/>
                <a:ea typeface="楷体" pitchFamily="49" charset="-122"/>
              </a:rPr>
              <a:t>敏捷过程与极限编程</a:t>
            </a:r>
            <a:endParaRPr lang="zh-CN" altLang="en-US" dirty="0"/>
          </a:p>
        </p:txBody>
      </p:sp>
      <p:sp>
        <p:nvSpPr>
          <p:cNvPr id="40" name="矩形 4"/>
          <p:cNvSpPr>
            <a:spLocks noChangeArrowheads="1"/>
          </p:cNvSpPr>
          <p:nvPr/>
        </p:nvSpPr>
        <p:spPr bwMode="auto">
          <a:xfrm>
            <a:off x="539552" y="1131590"/>
            <a:ext cx="648072" cy="2246769"/>
          </a:xfrm>
          <a:prstGeom prst="rect">
            <a:avLst/>
          </a:prstGeom>
          <a:noFill/>
          <a:ln w="9525">
            <a:noFill/>
            <a:miter lim="800000"/>
            <a:headEnd/>
            <a:tailEnd/>
          </a:ln>
        </p:spPr>
        <p:txBody>
          <a:bodyPr wrap="square">
            <a:spAutoFit/>
          </a:bodyPr>
          <a:lstStyle/>
          <a:p>
            <a:pPr eaLnBrk="0" hangingPunct="0"/>
            <a:r>
              <a:rPr lang="en-US" altLang="zh-CN" sz="20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XP</a:t>
            </a:r>
            <a:r>
              <a:rPr lang="zh-CN" altLang="en-US" sz="2000" b="1" spc="-75" dirty="0">
                <a:ln w="3175">
                  <a:noFill/>
                </a:ln>
                <a:gradFill flip="none" rotWithShape="1">
                  <a:gsLst>
                    <a:gs pos="0">
                      <a:schemeClr val="tx1"/>
                    </a:gs>
                    <a:gs pos="86000">
                      <a:schemeClr val="tx1"/>
                    </a:gs>
                  </a:gsLst>
                  <a:lin ang="5400000" scaled="0"/>
                  <a:tileRect/>
                </a:gradFill>
                <a:latin typeface="楷体" pitchFamily="49" charset="-122"/>
                <a:ea typeface="楷体" pitchFamily="49" charset="-122"/>
                <a:cs typeface="Arial" charset="0"/>
              </a:rPr>
              <a:t>迭代开发过程</a:t>
            </a:r>
          </a:p>
        </p:txBody>
      </p:sp>
      <p:pic>
        <p:nvPicPr>
          <p:cNvPr id="5" name="Picture 2" descr="tp3"/>
          <p:cNvPicPr>
            <a:picLocks noChangeAspect="1" noChangeArrowheads="1"/>
          </p:cNvPicPr>
          <p:nvPr/>
        </p:nvPicPr>
        <p:blipFill>
          <a:blip r:embed="rId3"/>
          <a:srcRect/>
          <a:stretch>
            <a:fillRect/>
          </a:stretch>
        </p:blipFill>
        <p:spPr bwMode="auto">
          <a:xfrm>
            <a:off x="1710534" y="843557"/>
            <a:ext cx="5391198" cy="3051049"/>
          </a:xfrm>
          <a:prstGeom prst="rect">
            <a:avLst/>
          </a:prstGeom>
          <a:ln>
            <a:noFill/>
          </a:ln>
          <a:effectLst>
            <a:outerShdw blurRad="292100" dist="139700" dir="2700000" algn="tl" rotWithShape="0">
              <a:srgbClr val="333333">
                <a:alpha val="65000"/>
              </a:srgbClr>
            </a:outerShdw>
          </a:effectLst>
        </p:spPr>
      </p:pic>
      <p:sp>
        <p:nvSpPr>
          <p:cNvPr id="7" name="Rectangle 2"/>
          <p:cNvSpPr/>
          <p:nvPr/>
        </p:nvSpPr>
        <p:spPr bwMode="auto">
          <a:xfrm>
            <a:off x="632888" y="3996192"/>
            <a:ext cx="7997476" cy="766248"/>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敏捷过程能够较好的适应商业环境下对小型项目提出的有限资源和有限开发时间的约束。</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3212774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altLang="zh-CN" b="1" dirty="0">
                <a:latin typeface="楷体" pitchFamily="49" charset="-122"/>
                <a:ea typeface="楷体" pitchFamily="49" charset="-122"/>
              </a:rPr>
              <a:t>1.5.7 </a:t>
            </a:r>
            <a:r>
              <a:rPr lang="zh-CN" altLang="en-US" b="1" dirty="0">
                <a:latin typeface="楷体" pitchFamily="49" charset="-122"/>
                <a:ea typeface="楷体" pitchFamily="49" charset="-122"/>
              </a:rPr>
              <a:t>微软过程</a:t>
            </a:r>
            <a:endParaRPr lang="zh-CN" altLang="en-US" dirty="0"/>
          </a:p>
        </p:txBody>
      </p:sp>
      <p:sp>
        <p:nvSpPr>
          <p:cNvPr id="11" name="Rectangle 2"/>
          <p:cNvSpPr/>
          <p:nvPr/>
        </p:nvSpPr>
        <p:spPr bwMode="auto">
          <a:xfrm>
            <a:off x="323528" y="843558"/>
            <a:ext cx="2304254" cy="1161000"/>
          </a:xfrm>
          <a:prstGeom prst="rect">
            <a:avLst/>
          </a:prstGeom>
          <a:solidFill>
            <a:srgbClr val="F6AE1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微软过程准则</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grpSp>
        <p:nvGrpSpPr>
          <p:cNvPr id="4" name="组合 3"/>
          <p:cNvGrpSpPr/>
          <p:nvPr/>
        </p:nvGrpSpPr>
        <p:grpSpPr>
          <a:xfrm>
            <a:off x="2721490" y="843558"/>
            <a:ext cx="2012067" cy="1161000"/>
            <a:chOff x="2707399" y="1124976"/>
            <a:chExt cx="1241540" cy="1161000"/>
          </a:xfrm>
          <a:solidFill>
            <a:srgbClr val="00B0F0"/>
          </a:solidFill>
        </p:grpSpPr>
        <p:sp>
          <p:nvSpPr>
            <p:cNvPr id="17" name="Rectangle 7"/>
            <p:cNvSpPr/>
            <p:nvPr/>
          </p:nvSpPr>
          <p:spPr bwMode="auto">
            <a:xfrm>
              <a:off x="2707400" y="1124976"/>
              <a:ext cx="1241538" cy="1161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TextBox 29"/>
            <p:cNvSpPr txBox="1"/>
            <p:nvPr/>
          </p:nvSpPr>
          <p:spPr>
            <a:xfrm>
              <a:off x="2707399" y="1398890"/>
              <a:ext cx="1241540" cy="615553"/>
            </a:xfrm>
            <a:prstGeom prst="rect">
              <a:avLst/>
            </a:prstGeom>
            <a:grpFill/>
          </p:spPr>
          <p:txBody>
            <a:bodyPr wrap="square" lIns="0" tIns="0" rIns="0" bIns="0" rtlCol="0">
              <a:spAutoFit/>
            </a:bodyPr>
            <a:lstStyle/>
            <a:p>
              <a:pPr algn="ctr"/>
              <a:r>
                <a:rPr lang="zh-CN" altLang="en-US" sz="2000" b="1" spc="-53" dirty="0">
                  <a:gradFill>
                    <a:gsLst>
                      <a:gs pos="0">
                        <a:srgbClr val="FFFFFF"/>
                      </a:gs>
                      <a:gs pos="86000">
                        <a:srgbClr val="FFFFFF"/>
                      </a:gs>
                    </a:gsLst>
                    <a:lin ang="5400000" scaled="0"/>
                  </a:gradFill>
                  <a:latin typeface="楷体" pitchFamily="49" charset="-122"/>
                  <a:ea typeface="楷体" pitchFamily="49" charset="-122"/>
                </a:rPr>
                <a:t>项目计划兼顾不确定性因素</a:t>
              </a:r>
              <a:endParaRPr lang="en-US" sz="2000" b="1" spc="-53" dirty="0">
                <a:gradFill>
                  <a:gsLst>
                    <a:gs pos="0">
                      <a:srgbClr val="FFFFFF"/>
                    </a:gs>
                    <a:gs pos="86000">
                      <a:srgbClr val="FFFFFF"/>
                    </a:gs>
                  </a:gsLst>
                  <a:lin ang="5400000" scaled="0"/>
                </a:gradFill>
                <a:latin typeface="楷体" pitchFamily="49" charset="-122"/>
                <a:ea typeface="楷体" pitchFamily="49" charset="-122"/>
              </a:endParaRPr>
            </a:p>
          </p:txBody>
        </p:sp>
      </p:grpSp>
      <p:sp>
        <p:nvSpPr>
          <p:cNvPr id="41" name="Rectangle 10"/>
          <p:cNvSpPr/>
          <p:nvPr/>
        </p:nvSpPr>
        <p:spPr bwMode="auto">
          <a:xfrm>
            <a:off x="4860032" y="2102018"/>
            <a:ext cx="1872208"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使用小型项目组并行完成开发工作</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43" name="Rectangle 15"/>
          <p:cNvSpPr/>
          <p:nvPr/>
        </p:nvSpPr>
        <p:spPr bwMode="auto">
          <a:xfrm>
            <a:off x="6804248" y="2089130"/>
            <a:ext cx="1944216"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项目进度表具有高稳定性和权威性</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grpSp>
        <p:nvGrpSpPr>
          <p:cNvPr id="79" name="组合 78"/>
          <p:cNvGrpSpPr/>
          <p:nvPr/>
        </p:nvGrpSpPr>
        <p:grpSpPr>
          <a:xfrm>
            <a:off x="6804246" y="818147"/>
            <a:ext cx="1940553" cy="1161000"/>
            <a:chOff x="1287605" y="2379269"/>
            <a:chExt cx="1433887" cy="1161000"/>
          </a:xfrm>
          <a:solidFill>
            <a:srgbClr val="00B0F0"/>
          </a:solidFill>
        </p:grpSpPr>
        <p:sp>
          <p:nvSpPr>
            <p:cNvPr id="16" name="Rectangle 6"/>
            <p:cNvSpPr/>
            <p:nvPr/>
          </p:nvSpPr>
          <p:spPr bwMode="auto">
            <a:xfrm>
              <a:off x="1287605" y="2379269"/>
              <a:ext cx="1433887" cy="1161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7" name="TextBox 66"/>
            <p:cNvSpPr txBox="1"/>
            <p:nvPr/>
          </p:nvSpPr>
          <p:spPr>
            <a:xfrm>
              <a:off x="1327021" y="2653479"/>
              <a:ext cx="1337721" cy="615553"/>
            </a:xfrm>
            <a:prstGeom prst="rect">
              <a:avLst/>
            </a:prstGeom>
            <a:grpFill/>
          </p:spPr>
          <p:txBody>
            <a:bodyPr wrap="square" lIns="0" tIns="0" rIns="0" bIns="0" rtlCol="0">
              <a:spAutoFit/>
            </a:bodyPr>
            <a:lstStyle/>
            <a:p>
              <a:pPr algn="ctr"/>
              <a:r>
                <a:rPr lang="zh-CN" altLang="en-US" sz="2000" b="1" spc="-53" dirty="0">
                  <a:gradFill>
                    <a:gsLst>
                      <a:gs pos="0">
                        <a:srgbClr val="FFFFFF"/>
                      </a:gs>
                      <a:gs pos="86000">
                        <a:srgbClr val="FFFFFF"/>
                      </a:gs>
                    </a:gsLst>
                    <a:lin ang="5400000" scaled="0"/>
                  </a:gradFill>
                  <a:latin typeface="楷体" pitchFamily="49" charset="-122"/>
                  <a:ea typeface="楷体" pitchFamily="49" charset="-122"/>
                </a:rPr>
                <a:t>经常生成并快速测试过渡版本</a:t>
              </a:r>
              <a:endParaRPr lang="en-US" sz="2000" b="1" spc="-53"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5" name="组合 4"/>
          <p:cNvGrpSpPr/>
          <p:nvPr/>
        </p:nvGrpSpPr>
        <p:grpSpPr>
          <a:xfrm>
            <a:off x="4860031" y="843558"/>
            <a:ext cx="1879149" cy="1161000"/>
            <a:chOff x="96315" y="2379269"/>
            <a:chExt cx="1388515" cy="1161000"/>
          </a:xfrm>
          <a:solidFill>
            <a:srgbClr val="00B0F0"/>
          </a:solidFill>
        </p:grpSpPr>
        <p:sp>
          <p:nvSpPr>
            <p:cNvPr id="13" name="Rectangle 3"/>
            <p:cNvSpPr/>
            <p:nvPr/>
          </p:nvSpPr>
          <p:spPr bwMode="auto">
            <a:xfrm>
              <a:off x="96315" y="2379269"/>
              <a:ext cx="1388515" cy="1161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 name="TextBox 67"/>
            <p:cNvSpPr txBox="1"/>
            <p:nvPr/>
          </p:nvSpPr>
          <p:spPr>
            <a:xfrm>
              <a:off x="96316" y="2658292"/>
              <a:ext cx="1388514" cy="615553"/>
            </a:xfrm>
            <a:prstGeom prst="rect">
              <a:avLst/>
            </a:prstGeom>
            <a:grpFill/>
          </p:spPr>
          <p:txBody>
            <a:bodyPr wrap="square" lIns="0" tIns="0" rIns="0" bIns="0" rtlCol="0">
              <a:spAutoFit/>
            </a:bodyPr>
            <a:lstStyle/>
            <a:p>
              <a:pPr algn="ctr"/>
              <a:r>
                <a:rPr lang="zh-CN" altLang="en-US" sz="2000" b="1" spc="-53" dirty="0">
                  <a:gradFill>
                    <a:gsLst>
                      <a:gs pos="0">
                        <a:srgbClr val="FFFFFF"/>
                      </a:gs>
                      <a:gs pos="86000">
                        <a:srgbClr val="FFFFFF"/>
                      </a:gs>
                    </a:gsLst>
                    <a:lin ang="5400000" scaled="0"/>
                  </a:gradFill>
                  <a:latin typeface="楷体" pitchFamily="49" charset="-122"/>
                  <a:ea typeface="楷体" pitchFamily="49" charset="-122"/>
                </a:rPr>
                <a:t>用风险管理减少不确定因素影响</a:t>
              </a:r>
              <a:endParaRPr lang="en-US" sz="2000" b="1" spc="-53" dirty="0">
                <a:gradFill>
                  <a:gsLst>
                    <a:gs pos="0">
                      <a:srgbClr val="FFFFFF"/>
                    </a:gs>
                    <a:gs pos="86000">
                      <a:srgbClr val="FFFFFF"/>
                    </a:gs>
                  </a:gsLst>
                  <a:lin ang="5400000" scaled="0"/>
                </a:gradFill>
                <a:latin typeface="楷体" pitchFamily="49" charset="-122"/>
                <a:ea typeface="楷体" pitchFamily="49" charset="-122"/>
              </a:endParaRPr>
            </a:p>
          </p:txBody>
        </p:sp>
      </p:grpSp>
      <p:sp>
        <p:nvSpPr>
          <p:cNvPr id="71" name="Rectangle 15"/>
          <p:cNvSpPr/>
          <p:nvPr/>
        </p:nvSpPr>
        <p:spPr bwMode="auto">
          <a:xfrm>
            <a:off x="323528" y="2101326"/>
            <a:ext cx="2304255"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采用快速循环、递进的开发过程</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77" name="Rectangle 10"/>
          <p:cNvSpPr/>
          <p:nvPr/>
        </p:nvSpPr>
        <p:spPr bwMode="auto">
          <a:xfrm>
            <a:off x="2721492" y="2102018"/>
            <a:ext cx="206653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用创造性工作来衡量产品特性和成本</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39" name="Rectangle 10"/>
          <p:cNvSpPr/>
          <p:nvPr/>
        </p:nvSpPr>
        <p:spPr bwMode="auto">
          <a:xfrm>
            <a:off x="4860031" y="3364530"/>
            <a:ext cx="1872208"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零缺陷作为追求目标</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40" name="Rectangle 15"/>
          <p:cNvSpPr/>
          <p:nvPr/>
        </p:nvSpPr>
        <p:spPr bwMode="auto">
          <a:xfrm>
            <a:off x="6804247" y="3351642"/>
            <a:ext cx="1944216"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里程碑评审会目的是改进工作，切忌指责</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42" name="Rectangle 15"/>
          <p:cNvSpPr/>
          <p:nvPr/>
        </p:nvSpPr>
        <p:spPr bwMode="auto">
          <a:xfrm>
            <a:off x="323527" y="3363838"/>
            <a:ext cx="2304255"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项目早期软件配置项基线化，后期冻结产品</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44" name="Rectangle 10"/>
          <p:cNvSpPr/>
          <p:nvPr/>
        </p:nvSpPr>
        <p:spPr bwMode="auto">
          <a:xfrm>
            <a:off x="2721491" y="3364530"/>
            <a:ext cx="206653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使用原型验证概念，对项目进行早期论证</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32887315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41" grpId="0" animBg="1"/>
      <p:bldP spid="43" grpId="0" animBg="1"/>
      <p:bldP spid="71" grpId="0" animBg="1"/>
      <p:bldP spid="77" grpId="0" animBg="1"/>
      <p:bldP spid="39" grpId="0" animBg="1"/>
      <p:bldP spid="40" grpId="0" animBg="1"/>
      <p:bldP spid="42" grpId="0" animBg="1"/>
      <p:bldP spid="4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altLang="zh-CN" b="1" dirty="0">
                <a:latin typeface="楷体" pitchFamily="49" charset="-122"/>
                <a:ea typeface="楷体" pitchFamily="49" charset="-122"/>
              </a:rPr>
              <a:t>1.5.7 </a:t>
            </a:r>
            <a:r>
              <a:rPr lang="zh-CN" altLang="en-US" b="1" dirty="0">
                <a:latin typeface="楷体" pitchFamily="49" charset="-122"/>
                <a:ea typeface="楷体" pitchFamily="49" charset="-122"/>
              </a:rPr>
              <a:t>微软过程</a:t>
            </a:r>
            <a:endParaRPr lang="zh-CN" altLang="en-US" dirty="0"/>
          </a:p>
        </p:txBody>
      </p:sp>
      <p:pic>
        <p:nvPicPr>
          <p:cNvPr id="21" name="Picture 2" descr="tp4"/>
          <p:cNvPicPr>
            <a:picLocks noChangeAspect="1" noChangeArrowheads="1"/>
          </p:cNvPicPr>
          <p:nvPr/>
        </p:nvPicPr>
        <p:blipFill>
          <a:blip r:embed="rId3"/>
          <a:srcRect/>
          <a:stretch>
            <a:fillRect/>
          </a:stretch>
        </p:blipFill>
        <p:spPr bwMode="auto">
          <a:xfrm>
            <a:off x="179512" y="771550"/>
            <a:ext cx="4416142" cy="2376264"/>
          </a:xfrm>
          <a:prstGeom prst="rect">
            <a:avLst/>
          </a:prstGeom>
          <a:ln>
            <a:noFill/>
          </a:ln>
          <a:effectLst>
            <a:softEdge rad="112500"/>
          </a:effectLst>
        </p:spPr>
      </p:pic>
      <p:sp>
        <p:nvSpPr>
          <p:cNvPr id="22" name="Content Placeholder 5"/>
          <p:cNvSpPr txBox="1">
            <a:spLocks/>
          </p:cNvSpPr>
          <p:nvPr/>
        </p:nvSpPr>
        <p:spPr>
          <a:xfrm>
            <a:off x="179512" y="3219821"/>
            <a:ext cx="4320480" cy="1677898"/>
          </a:xfrm>
          <a:prstGeom prst="rect">
            <a:avLst/>
          </a:prstGeom>
          <a:solidFill>
            <a:schemeClr val="accent1"/>
          </a:solidFill>
        </p:spPr>
        <p:txBody>
          <a:bodyPr vert="horz" wrap="square" lIns="68571" tIns="68571" rIns="0" bIns="68571" rtlCol="0" anchor="ctr" anchorCtr="0">
            <a:no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spc="-53" dirty="0">
                <a:gradFill>
                  <a:gsLst>
                    <a:gs pos="0">
                      <a:srgbClr val="FFFFFF"/>
                    </a:gs>
                    <a:gs pos="86000">
                      <a:srgbClr val="FFFFFF"/>
                    </a:gs>
                  </a:gsLst>
                  <a:lin ang="5400000" scaled="0"/>
                </a:gradFill>
                <a:latin typeface="楷体" pitchFamily="49" charset="-122"/>
                <a:ea typeface="楷体" pitchFamily="49" charset="-122"/>
              </a:rPr>
              <a:t>规划阶段：获得用户情况和客户需求等，完成：产品目标；获取竞争对手信息；完成调研分析；确定新产品主要特征；定义问题及功能。</a:t>
            </a:r>
            <a:endParaRPr lang="en-US" altLang="en-US" sz="20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23" name="Content Placeholder 5"/>
          <p:cNvSpPr txBox="1">
            <a:spLocks/>
          </p:cNvSpPr>
          <p:nvPr/>
        </p:nvSpPr>
        <p:spPr>
          <a:xfrm>
            <a:off x="4595654" y="843557"/>
            <a:ext cx="4392488" cy="1008112"/>
          </a:xfrm>
          <a:prstGeom prst="rect">
            <a:avLst/>
          </a:prstGeom>
          <a:solidFill>
            <a:schemeClr val="accent2"/>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spc="-53" dirty="0">
                <a:gradFill>
                  <a:gsLst>
                    <a:gs pos="0">
                      <a:srgbClr val="FFFFFF"/>
                    </a:gs>
                    <a:gs pos="86000">
                      <a:srgbClr val="FFFFFF"/>
                    </a:gs>
                  </a:gsLst>
                  <a:lin ang="5400000" scaled="0"/>
                </a:gradFill>
                <a:latin typeface="楷体" pitchFamily="49" charset="-122"/>
                <a:ea typeface="楷体" pitchFamily="49" charset="-122"/>
              </a:rPr>
              <a:t>设计阶段：</a:t>
            </a:r>
            <a:r>
              <a:rPr lang="en-US" altLang="zh-CN" sz="2000" b="1" spc="-53" dirty="0">
                <a:gradFill>
                  <a:gsLst>
                    <a:gs pos="0">
                      <a:srgbClr val="FFFFFF"/>
                    </a:gs>
                    <a:gs pos="86000">
                      <a:srgbClr val="FFFFFF"/>
                    </a:gs>
                  </a:gsLst>
                  <a:lin ang="5400000" scaled="0"/>
                </a:gradFill>
                <a:latin typeface="楷体" pitchFamily="49" charset="-122"/>
                <a:ea typeface="楷体" pitchFamily="49" charset="-122"/>
              </a:rPr>
              <a:t>70%</a:t>
            </a:r>
            <a:r>
              <a:rPr lang="zh-CN" altLang="en-US" sz="2000" b="1" spc="-53" dirty="0">
                <a:gradFill>
                  <a:gsLst>
                    <a:gs pos="0">
                      <a:srgbClr val="FFFFFF"/>
                    </a:gs>
                    <a:gs pos="86000">
                      <a:srgbClr val="FFFFFF"/>
                    </a:gs>
                  </a:gsLst>
                  <a:lin ang="5400000" scaled="0"/>
                </a:gradFill>
                <a:latin typeface="楷体" pitchFamily="49" charset="-122"/>
                <a:ea typeface="楷体" pitchFamily="49" charset="-122"/>
              </a:rPr>
              <a:t>以上的需求：</a:t>
            </a:r>
            <a:endParaRPr lang="en-US" altLang="zh-CN" sz="2000" b="1" spc="-53" dirty="0">
              <a:gradFill>
                <a:gsLst>
                  <a:gs pos="0">
                    <a:srgbClr val="FFFFFF"/>
                  </a:gs>
                  <a:gs pos="86000">
                    <a:srgbClr val="FFFFFF"/>
                  </a:gs>
                </a:gsLst>
                <a:lin ang="5400000" scaled="0"/>
              </a:gradFill>
              <a:latin typeface="楷体" pitchFamily="49" charset="-122"/>
              <a:ea typeface="楷体" pitchFamily="49" charset="-122"/>
            </a:endParaRPr>
          </a:p>
          <a:p>
            <a:pPr marL="0" indent="0">
              <a:buNone/>
            </a:pPr>
            <a:r>
              <a:rPr lang="zh-CN" altLang="en-US" sz="2000" b="1" spc="-53" dirty="0">
                <a:gradFill>
                  <a:gsLst>
                    <a:gs pos="0">
                      <a:srgbClr val="FFFFFF"/>
                    </a:gs>
                    <a:gs pos="86000">
                      <a:srgbClr val="FFFFFF"/>
                    </a:gs>
                  </a:gsLst>
                  <a:lin ang="5400000" scaled="0"/>
                </a:gradFill>
                <a:latin typeface="楷体" pitchFamily="49" charset="-122"/>
                <a:ea typeface="楷体" pitchFamily="49" charset="-122"/>
              </a:rPr>
              <a:t>特性规格说明书；系统设计；子系统及规格说明；制定产品开发计划</a:t>
            </a:r>
            <a:endParaRPr lang="en-US" altLang="en-US" sz="20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24" name="Content Placeholder 5"/>
          <p:cNvSpPr txBox="1">
            <a:spLocks/>
          </p:cNvSpPr>
          <p:nvPr/>
        </p:nvSpPr>
        <p:spPr>
          <a:xfrm>
            <a:off x="4595654" y="1969212"/>
            <a:ext cx="4392488" cy="962577"/>
          </a:xfrm>
          <a:prstGeom prst="rect">
            <a:avLst/>
          </a:prstGeom>
          <a:solidFill>
            <a:srgbClr val="0070C0"/>
          </a:solidFill>
        </p:spPr>
        <p:txBody>
          <a:bodyPr vert="horz" wrap="square" lIns="68571" tIns="68571" rIns="0" bIns="68571" rtlCol="0" anchor="ctr" anchorCtr="0">
            <a:no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spc="-53" dirty="0">
                <a:gradFill>
                  <a:gsLst>
                    <a:gs pos="0">
                      <a:srgbClr val="FFFFFF"/>
                    </a:gs>
                    <a:gs pos="86000">
                      <a:srgbClr val="FFFFFF"/>
                    </a:gs>
                  </a:gsLst>
                  <a:lin ang="5400000" scaled="0"/>
                </a:gradFill>
                <a:latin typeface="楷体" pitchFamily="49" charset="-122"/>
                <a:ea typeface="楷体" pitchFamily="49" charset="-122"/>
              </a:rPr>
              <a:t>开发阶段：</a:t>
            </a:r>
            <a:endParaRPr lang="en-US" altLang="zh-CN" sz="2000" b="1" spc="-53" dirty="0">
              <a:gradFill>
                <a:gsLst>
                  <a:gs pos="0">
                    <a:srgbClr val="FFFFFF"/>
                  </a:gs>
                  <a:gs pos="86000">
                    <a:srgbClr val="FFFFFF"/>
                  </a:gs>
                </a:gsLst>
                <a:lin ang="5400000" scaled="0"/>
              </a:gradFill>
              <a:latin typeface="楷体" pitchFamily="49" charset="-122"/>
              <a:ea typeface="楷体" pitchFamily="49" charset="-122"/>
            </a:endParaRPr>
          </a:p>
          <a:p>
            <a:pPr marL="0" indent="0">
              <a:buNone/>
            </a:pPr>
            <a:r>
              <a:rPr lang="zh-CN" altLang="en-US" sz="2000" b="1" spc="-53" dirty="0">
                <a:gradFill>
                  <a:gsLst>
                    <a:gs pos="0">
                      <a:srgbClr val="FFFFFF"/>
                    </a:gs>
                    <a:gs pos="86000">
                      <a:srgbClr val="FFFFFF"/>
                    </a:gs>
                  </a:gsLst>
                  <a:lin ang="5400000" scaled="0"/>
                </a:gradFill>
                <a:latin typeface="楷体" pitchFamily="49" charset="-122"/>
                <a:ea typeface="楷体" pitchFamily="49" charset="-122"/>
              </a:rPr>
              <a:t>完成所有构件开发，包括编写程序代码和书写文档。</a:t>
            </a:r>
            <a:endParaRPr lang="en-US" altLang="en-US" sz="20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25" name="Content Placeholder 5"/>
          <p:cNvSpPr txBox="1">
            <a:spLocks/>
          </p:cNvSpPr>
          <p:nvPr/>
        </p:nvSpPr>
        <p:spPr>
          <a:xfrm>
            <a:off x="4607838" y="3962762"/>
            <a:ext cx="4380304" cy="934957"/>
          </a:xfrm>
          <a:prstGeom prst="rect">
            <a:avLst/>
          </a:prstGeom>
          <a:solidFill>
            <a:schemeClr val="accent3"/>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spc="-53" dirty="0">
                <a:gradFill>
                  <a:gsLst>
                    <a:gs pos="0">
                      <a:srgbClr val="FFFFFF"/>
                    </a:gs>
                    <a:gs pos="86000">
                      <a:srgbClr val="FFFFFF"/>
                    </a:gs>
                  </a:gsLst>
                  <a:lin ang="5400000" scaled="0"/>
                </a:gradFill>
                <a:latin typeface="楷体" pitchFamily="49" charset="-122"/>
                <a:ea typeface="楷体" pitchFamily="49" charset="-122"/>
              </a:rPr>
              <a:t>发布阶段：</a:t>
            </a:r>
            <a:endParaRPr lang="en-US" altLang="zh-CN" sz="2000" b="1" spc="-53" dirty="0">
              <a:gradFill>
                <a:gsLst>
                  <a:gs pos="0">
                    <a:srgbClr val="FFFFFF"/>
                  </a:gs>
                  <a:gs pos="86000">
                    <a:srgbClr val="FFFFFF"/>
                  </a:gs>
                </a:gsLst>
                <a:lin ang="5400000" scaled="0"/>
              </a:gradFill>
              <a:latin typeface="楷体" pitchFamily="49" charset="-122"/>
              <a:ea typeface="楷体" pitchFamily="49" charset="-122"/>
            </a:endParaRPr>
          </a:p>
          <a:p>
            <a:pPr marL="0" indent="0">
              <a:buNone/>
            </a:pPr>
            <a:r>
              <a:rPr lang="zh-CN" altLang="en-US" sz="2000" b="1" spc="-53" dirty="0">
                <a:gradFill>
                  <a:gsLst>
                    <a:gs pos="0">
                      <a:srgbClr val="FFFFFF"/>
                    </a:gs>
                    <a:gs pos="86000">
                      <a:srgbClr val="FFFFFF"/>
                    </a:gs>
                  </a:gsLst>
                  <a:lin ang="5400000" scaled="0"/>
                </a:gradFill>
                <a:latin typeface="楷体" pitchFamily="49" charset="-122"/>
                <a:ea typeface="楷体" pitchFamily="49" charset="-122"/>
              </a:rPr>
              <a:t>发布产品或解决方案，稳定发布过程，将项目移交运营和支持人员，用户认可。</a:t>
            </a:r>
            <a:endParaRPr lang="en-US" alt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26" name="Content Placeholder 5"/>
          <p:cNvSpPr txBox="1">
            <a:spLocks/>
          </p:cNvSpPr>
          <p:nvPr/>
        </p:nvSpPr>
        <p:spPr>
          <a:xfrm>
            <a:off x="4607838" y="3044367"/>
            <a:ext cx="4392488" cy="823526"/>
          </a:xfrm>
          <a:prstGeom prst="rect">
            <a:avLst/>
          </a:prstGeom>
          <a:solidFill>
            <a:schemeClr val="accent5">
              <a:lumMod val="50000"/>
            </a:schemeClr>
          </a:solidFill>
        </p:spPr>
        <p:txBody>
          <a:bodyPr vert="horz" wrap="square" lIns="68571" tIns="68571" rIns="68571" bIns="68571" rtlCol="0" anchor="ctr" anchorCtr="0">
            <a:noAutofit/>
          </a:bodyPr>
          <a:lstStyle>
            <a:lvl1pPr marL="460375" indent="-460375" algn="l" defTabSz="914363" rtl="0" eaLnBrk="1" latinLnBrk="0" hangingPunct="1">
              <a:lnSpc>
                <a:spcPct val="90000"/>
              </a:lnSpc>
              <a:spcBef>
                <a:spcPct val="20000"/>
              </a:spcBef>
              <a:buSzPct val="90000"/>
              <a:buFontTx/>
              <a:buBlip>
                <a:blip r:embed="rId4"/>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4"/>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4"/>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4"/>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000" b="1" spc="-53" dirty="0">
                <a:gradFill>
                  <a:gsLst>
                    <a:gs pos="0">
                      <a:srgbClr val="FFFFFF"/>
                    </a:gs>
                    <a:gs pos="86000">
                      <a:srgbClr val="FFFFFF"/>
                    </a:gs>
                  </a:gsLst>
                  <a:lin ang="5400000" scaled="0"/>
                </a:gradFill>
                <a:latin typeface="楷体" pitchFamily="49" charset="-122"/>
                <a:ea typeface="楷体" pitchFamily="49" charset="-122"/>
              </a:rPr>
              <a:t>稳定阶段：</a:t>
            </a:r>
            <a:endParaRPr lang="en-US" altLang="zh-CN" sz="2000" b="1" spc="-53" dirty="0">
              <a:gradFill>
                <a:gsLst>
                  <a:gs pos="0">
                    <a:srgbClr val="FFFFFF"/>
                  </a:gs>
                  <a:gs pos="86000">
                    <a:srgbClr val="FFFFFF"/>
                  </a:gs>
                </a:gsLst>
                <a:lin ang="5400000" scaled="0"/>
              </a:gradFill>
              <a:latin typeface="楷体" pitchFamily="49" charset="-122"/>
              <a:ea typeface="楷体" pitchFamily="49" charset="-122"/>
            </a:endParaRPr>
          </a:p>
          <a:p>
            <a:pPr marL="0" indent="0">
              <a:buNone/>
            </a:pPr>
            <a:r>
              <a:rPr lang="zh-CN" altLang="en-US" sz="2000" b="1" spc="-53" dirty="0">
                <a:gradFill>
                  <a:gsLst>
                    <a:gs pos="0">
                      <a:srgbClr val="FFFFFF"/>
                    </a:gs>
                    <a:gs pos="86000">
                      <a:srgbClr val="FFFFFF"/>
                    </a:gs>
                  </a:gsLst>
                  <a:lin ang="5400000" scaled="0"/>
                </a:gradFill>
                <a:latin typeface="楷体" pitchFamily="49" charset="-122"/>
                <a:ea typeface="楷体" pitchFamily="49" charset="-122"/>
              </a:rPr>
              <a:t>对产品进行测试和调试，确保产品在真实环境下的使用和操作。</a:t>
            </a:r>
            <a:endParaRPr lang="en-US" altLang="en-US" sz="2000" b="1" spc="-53" dirty="0">
              <a:gradFill>
                <a:gsLst>
                  <a:gs pos="0">
                    <a:srgbClr val="FFFFFF"/>
                  </a:gs>
                  <a:gs pos="86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14247186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fill="hold"/>
                                        <p:tgtEl>
                                          <p:spTgt spid="21"/>
                                        </p:tgtEl>
                                        <p:attrNameLst>
                                          <p:attrName>ppt_x</p:attrName>
                                        </p:attrNameLst>
                                      </p:cBhvr>
                                      <p:tavLst>
                                        <p:tav tm="0">
                                          <p:val>
                                            <p:strVal val="#ppt_x"/>
                                          </p:val>
                                        </p:tav>
                                        <p:tav tm="100000">
                                          <p:val>
                                            <p:strVal val="#ppt_x"/>
                                          </p:val>
                                        </p:tav>
                                      </p:tavLst>
                                    </p:anim>
                                    <p:anim calcmode="lin" valueType="num">
                                      <p:cBhvr additive="base">
                                        <p:cTn id="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Top)">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slide(fromTop)">
                                      <p:cBhvr>
                                        <p:cTn id="22" dur="500"/>
                                        <p:tgtEl>
                                          <p:spTgt spid="24"/>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8"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slide(fromLeft)">
                                      <p:cBhvr>
                                        <p:cTn id="27" dur="500"/>
                                        <p:tgtEl>
                                          <p:spTgt spid="2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1"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slide(fromTop)">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altLang="zh-CN" b="1" dirty="0">
                <a:latin typeface="楷体" pitchFamily="49" charset="-122"/>
                <a:ea typeface="楷体" pitchFamily="49" charset="-122"/>
              </a:rPr>
              <a:t>1.5.7 </a:t>
            </a:r>
            <a:r>
              <a:rPr lang="zh-CN" altLang="en-US" b="1" dirty="0">
                <a:latin typeface="楷体" pitchFamily="49" charset="-122"/>
                <a:ea typeface="楷体" pitchFamily="49" charset="-122"/>
              </a:rPr>
              <a:t>微软过程模型</a:t>
            </a:r>
            <a:endParaRPr lang="zh-CN" altLang="en-US" dirty="0"/>
          </a:p>
        </p:txBody>
      </p:sp>
      <p:sp>
        <p:nvSpPr>
          <p:cNvPr id="9" name="标题 1"/>
          <p:cNvSpPr txBox="1">
            <a:spLocks/>
          </p:cNvSpPr>
          <p:nvPr/>
        </p:nvSpPr>
        <p:spPr>
          <a:xfrm>
            <a:off x="971600" y="3798570"/>
            <a:ext cx="3384376" cy="571500"/>
          </a:xfrm>
          <a:prstGeom prst="rect">
            <a:avLst/>
          </a:prstGeom>
        </p:spPr>
        <p:txBody>
          <a:bodyPr vert="horz" wrap="square" lIns="0" tIns="0" rIns="0" bIns="0" rtlCol="0" anchor="t">
            <a:no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defRPr/>
            </a:pPr>
            <a:r>
              <a:rPr lang="zh-CN" altLang="en-US" sz="2000" b="1" dirty="0">
                <a:latin typeface="楷体" pitchFamily="49" charset="-122"/>
                <a:ea typeface="楷体" pitchFamily="49" charset="-122"/>
              </a:rPr>
              <a:t>微软过程的生命周期模型</a:t>
            </a:r>
          </a:p>
        </p:txBody>
      </p:sp>
      <p:pic>
        <p:nvPicPr>
          <p:cNvPr id="10" name="Picture 2" descr="tp5"/>
          <p:cNvPicPr>
            <a:picLocks noChangeAspect="1" noChangeArrowheads="1"/>
          </p:cNvPicPr>
          <p:nvPr/>
        </p:nvPicPr>
        <p:blipFill>
          <a:blip r:embed="rId3"/>
          <a:srcRect/>
          <a:stretch>
            <a:fillRect/>
          </a:stretch>
        </p:blipFill>
        <p:spPr bwMode="auto">
          <a:xfrm>
            <a:off x="395536" y="987574"/>
            <a:ext cx="4752527" cy="2648322"/>
          </a:xfrm>
          <a:prstGeom prst="rect">
            <a:avLst/>
          </a:prstGeom>
          <a:noFill/>
          <a:ln w="9525">
            <a:noFill/>
            <a:miter lim="800000"/>
            <a:headEnd/>
            <a:tailEnd/>
          </a:ln>
        </p:spPr>
      </p:pic>
      <p:sp>
        <p:nvSpPr>
          <p:cNvPr id="2" name="TextBox 1"/>
          <p:cNvSpPr txBox="1"/>
          <p:nvPr/>
        </p:nvSpPr>
        <p:spPr>
          <a:xfrm>
            <a:off x="5292080" y="960924"/>
            <a:ext cx="3491880" cy="2923877"/>
          </a:xfrm>
          <a:prstGeom prst="rect">
            <a:avLst/>
          </a:prstGeom>
          <a:noFill/>
        </p:spPr>
        <p:txBody>
          <a:bodyPr wrap="square" lIns="91440" tIns="91440" rIns="91440" bIns="91440" rtlCol="0">
            <a:spAutoFit/>
          </a:bodyPr>
          <a:lstStyle/>
          <a:p>
            <a:pPr>
              <a:spcBef>
                <a:spcPct val="20000"/>
              </a:spcBef>
              <a:spcAft>
                <a:spcPts val="600"/>
              </a:spcAft>
              <a:buSzPct val="90000"/>
            </a:pPr>
            <a:r>
              <a:rPr lang="zh-CN" altLang="en-US" sz="2000" b="1" dirty="0">
                <a:solidFill>
                  <a:schemeClr val="tx1">
                    <a:alpha val="99000"/>
                  </a:schemeClr>
                </a:solidFill>
                <a:latin typeface="楷体" pitchFamily="49" charset="-122"/>
                <a:ea typeface="楷体" pitchFamily="49" charset="-122"/>
              </a:rPr>
              <a:t>适用于商业环境的具有有限资源和有限开发时间约束的项目的软件过程模式。</a:t>
            </a:r>
            <a:endParaRPr lang="en-US" altLang="zh-CN" sz="2000" b="1" dirty="0">
              <a:solidFill>
                <a:schemeClr val="tx1">
                  <a:alpha val="99000"/>
                </a:schemeClr>
              </a:solidFill>
              <a:latin typeface="楷体" pitchFamily="49" charset="-122"/>
              <a:ea typeface="楷体" pitchFamily="49" charset="-122"/>
            </a:endParaRPr>
          </a:p>
          <a:p>
            <a:pPr>
              <a:spcBef>
                <a:spcPct val="20000"/>
              </a:spcBef>
              <a:spcAft>
                <a:spcPts val="600"/>
              </a:spcAft>
              <a:buSzPct val="90000"/>
            </a:pPr>
            <a:r>
              <a:rPr lang="zh-CN" altLang="en-US" sz="2000" b="1" dirty="0">
                <a:solidFill>
                  <a:schemeClr val="tx1">
                    <a:alpha val="99000"/>
                  </a:schemeClr>
                </a:solidFill>
                <a:latin typeface="楷体" pitchFamily="49" charset="-122"/>
                <a:ea typeface="楷体" pitchFamily="49" charset="-122"/>
              </a:rPr>
              <a:t>综合了</a:t>
            </a:r>
            <a:r>
              <a:rPr lang="en-US" altLang="zh-CN" sz="2000" b="1" dirty="0">
                <a:solidFill>
                  <a:schemeClr val="tx1">
                    <a:alpha val="99000"/>
                  </a:schemeClr>
                </a:solidFill>
                <a:latin typeface="楷体" pitchFamily="49" charset="-122"/>
                <a:ea typeface="楷体" pitchFamily="49" charset="-122"/>
              </a:rPr>
              <a:t>Rational</a:t>
            </a:r>
            <a:r>
              <a:rPr lang="zh-CN" altLang="en-US" sz="2000" b="1" dirty="0">
                <a:solidFill>
                  <a:schemeClr val="tx1">
                    <a:alpha val="99000"/>
                  </a:schemeClr>
                </a:solidFill>
                <a:latin typeface="楷体" pitchFamily="49" charset="-122"/>
                <a:ea typeface="楷体" pitchFamily="49" charset="-122"/>
              </a:rPr>
              <a:t>统一过程和敏捷过程的许多优点，对众多成功项目经验的总结。</a:t>
            </a:r>
            <a:endParaRPr lang="en-US" altLang="zh-CN" sz="2000" b="1" dirty="0">
              <a:solidFill>
                <a:schemeClr val="tx1">
                  <a:alpha val="99000"/>
                </a:schemeClr>
              </a:solidFill>
              <a:latin typeface="楷体" pitchFamily="49" charset="-122"/>
              <a:ea typeface="楷体" pitchFamily="49" charset="-122"/>
            </a:endParaRPr>
          </a:p>
          <a:p>
            <a:pPr>
              <a:spcBef>
                <a:spcPct val="20000"/>
              </a:spcBef>
              <a:spcAft>
                <a:spcPts val="600"/>
              </a:spcAft>
              <a:buSzPct val="90000"/>
            </a:pPr>
            <a:r>
              <a:rPr lang="zh-CN" altLang="en-US" sz="2000" b="1" dirty="0">
                <a:solidFill>
                  <a:schemeClr val="tx1">
                    <a:alpha val="99000"/>
                  </a:schemeClr>
                </a:solidFill>
                <a:latin typeface="楷体" pitchFamily="49" charset="-122"/>
                <a:ea typeface="楷体" pitchFamily="49" charset="-122"/>
              </a:rPr>
              <a:t>在方法、工具和产品方面论述不够全面。</a:t>
            </a:r>
          </a:p>
        </p:txBody>
      </p:sp>
    </p:spTree>
    <p:extLst>
      <p:ext uri="{BB962C8B-B14F-4D97-AF65-F5344CB8AC3E}">
        <p14:creationId xmlns:p14="http://schemas.microsoft.com/office/powerpoint/2010/main" val="1582791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nodeType="clickEffect">
                                  <p:stCondLst>
                                    <p:cond delay="0"/>
                                  </p:stCondLst>
                                  <p:childTnLst>
                                    <p:set>
                                      <p:cBhvr>
                                        <p:cTn id="17" dur="1" fill="hold">
                                          <p:stCondLst>
                                            <p:cond delay="0"/>
                                          </p:stCondLst>
                                        </p:cTn>
                                        <p:tgtEl>
                                          <p:spTgt spid="2">
                                            <p:txEl>
                                              <p:pRg st="0" end="0"/>
                                            </p:txEl>
                                          </p:spTgt>
                                        </p:tgtEl>
                                        <p:attrNameLst>
                                          <p:attrName>style.visibility</p:attrName>
                                        </p:attrNameLst>
                                      </p:cBhvr>
                                      <p:to>
                                        <p:strVal val="visible"/>
                                      </p:to>
                                    </p:set>
                                    <p:animEffect transition="in" filter="fade">
                                      <p:cBhvr>
                                        <p:cTn id="18" dur="1000"/>
                                        <p:tgtEl>
                                          <p:spTgt spid="2">
                                            <p:txEl>
                                              <p:pRg st="0" end="0"/>
                                            </p:txEl>
                                          </p:spTgt>
                                        </p:tgtEl>
                                      </p:cBhvr>
                                    </p:animEffect>
                                    <p:anim calcmode="lin" valueType="num">
                                      <p:cBhvr>
                                        <p:cTn id="19"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20"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2">
                                            <p:txEl>
                                              <p:pRg st="1" end="1"/>
                                            </p:txEl>
                                          </p:spTgt>
                                        </p:tgtEl>
                                        <p:attrNameLst>
                                          <p:attrName>style.visibility</p:attrName>
                                        </p:attrNameLst>
                                      </p:cBhvr>
                                      <p:to>
                                        <p:strVal val="visible"/>
                                      </p:to>
                                    </p:set>
                                    <p:animEffect transition="in" filter="fade">
                                      <p:cBhvr>
                                        <p:cTn id="25" dur="1000"/>
                                        <p:tgtEl>
                                          <p:spTgt spid="2">
                                            <p:txEl>
                                              <p:pRg st="1" end="1"/>
                                            </p:txEl>
                                          </p:spTgt>
                                        </p:tgtEl>
                                      </p:cBhvr>
                                    </p:animEffect>
                                    <p:anim calcmode="lin" valueType="num">
                                      <p:cBhvr>
                                        <p:cTn id="26"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7"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2">
                                            <p:txEl>
                                              <p:pRg st="2" end="2"/>
                                            </p:txEl>
                                          </p:spTgt>
                                        </p:tgtEl>
                                        <p:attrNameLst>
                                          <p:attrName>style.visibility</p:attrName>
                                        </p:attrNameLst>
                                      </p:cBhvr>
                                      <p:to>
                                        <p:strVal val="visible"/>
                                      </p:to>
                                    </p:set>
                                    <p:animEffect transition="in" filter="fade">
                                      <p:cBhvr>
                                        <p:cTn id="32" dur="1000"/>
                                        <p:tgtEl>
                                          <p:spTgt spid="2">
                                            <p:txEl>
                                              <p:pRg st="2" end="2"/>
                                            </p:txEl>
                                          </p:spTgt>
                                        </p:tgtEl>
                                      </p:cBhvr>
                                    </p:animEffect>
                                    <p:anim calcmode="lin" valueType="num">
                                      <p:cBhvr>
                                        <p:cTn id="33"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4"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70855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软件发展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550006"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443199"/>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软件工程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371183" y="846576"/>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682103"/>
              <a:ext cx="2895602" cy="109273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生命周期</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707206" y="2857502"/>
            <a:ext cx="1943606" cy="1910000"/>
            <a:chOff x="708848" y="1820882"/>
            <a:chExt cx="3429000" cy="2791497"/>
          </a:xfrm>
          <a:solidFill>
            <a:srgbClr val="0070C0"/>
          </a:solidFill>
        </p:grpSpPr>
        <p:sp>
          <p:nvSpPr>
            <p:cNvPr id="27"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07957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开发策略</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3548656" y="2857502"/>
            <a:ext cx="1943606" cy="1910000"/>
            <a:chOff x="3503612" y="425134"/>
            <a:chExt cx="3162300" cy="2546666"/>
          </a:xfrm>
          <a:solidFill>
            <a:srgbClr val="0070C0"/>
          </a:solidFill>
        </p:grpSpPr>
        <p:sp>
          <p:nvSpPr>
            <p:cNvPr id="30"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984885"/>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过程模型</a:t>
              </a:r>
            </a:p>
          </p:txBody>
        </p:sp>
      </p:grpSp>
      <p:grpSp>
        <p:nvGrpSpPr>
          <p:cNvPr id="1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1092734"/>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altLang="zh-CN" sz="24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CASE</a:t>
              </a: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工具与环境</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3219901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a:xfrm>
            <a:off x="389436" y="171460"/>
            <a:ext cx="8363938" cy="457048"/>
          </a:xfrm>
        </p:spPr>
        <p:txBody>
          <a:bodyPr/>
          <a:lstStyle/>
          <a:p>
            <a:pPr marL="0" indent="0"/>
            <a:r>
              <a:rPr altLang="zh-CN" b="1" dirty="0">
                <a:latin typeface="楷体" pitchFamily="49" charset="-122"/>
                <a:ea typeface="楷体" pitchFamily="49" charset="-122"/>
              </a:rPr>
              <a:t>1.6 </a:t>
            </a:r>
            <a:r>
              <a:rPr lang="en-US" altLang="zh-CN" b="1" dirty="0">
                <a:latin typeface="楷体" pitchFamily="49" charset="-122"/>
                <a:ea typeface="楷体" pitchFamily="49" charset="-122"/>
              </a:rPr>
              <a:t>CASE</a:t>
            </a:r>
            <a:r>
              <a:rPr lang="zh-CN" altLang="en-US" b="1" dirty="0">
                <a:latin typeface="楷体" pitchFamily="49" charset="-122"/>
                <a:ea typeface="楷体" pitchFamily="49" charset="-122"/>
              </a:rPr>
              <a:t>工具与环境</a:t>
            </a:r>
            <a:endParaRPr lang="en-US" altLang="zh-CN" b="1" dirty="0">
              <a:latin typeface="楷体" pitchFamily="49" charset="-122"/>
              <a:ea typeface="楷体" pitchFamily="49" charset="-122"/>
            </a:endParaRPr>
          </a:p>
        </p:txBody>
      </p:sp>
      <p:sp>
        <p:nvSpPr>
          <p:cNvPr id="7" name="Rectangle 2"/>
          <p:cNvSpPr txBox="1">
            <a:spLocks noChangeArrowheads="1"/>
          </p:cNvSpPr>
          <p:nvPr/>
        </p:nvSpPr>
        <p:spPr>
          <a:xfrm>
            <a:off x="228600" y="1682175"/>
            <a:ext cx="8663879" cy="1326582"/>
          </a:xfrm>
          <a:prstGeom prst="rect">
            <a:avLst/>
          </a:prstGeom>
          <a:solidFill>
            <a:srgbClr val="0070C0"/>
          </a:solidFill>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nSpc>
                <a:spcPct val="150000"/>
              </a:lnSpc>
              <a:buSzPct val="55000"/>
              <a:buFontTx/>
              <a:buNone/>
            </a:pPr>
            <a:r>
              <a:rPr lang="zh-CN" altLang="en-US" sz="2000" b="1" dirty="0">
                <a:solidFill>
                  <a:schemeClr val="tx1"/>
                </a:solidFill>
                <a:latin typeface="Times New Roman" pitchFamily="18" charset="0"/>
                <a:ea typeface="楷体" pitchFamily="49" charset="-122"/>
                <a:cs typeface="Times New Roman" pitchFamily="18" charset="0"/>
              </a:rPr>
              <a:t>在软件工程活动中，软件工程师和管理人员按照软件工程的方法和原则，借助于计算机及其软件工具的帮助，开发、维护、管理软件产品的过程称为计算机辅助软件工程。</a:t>
            </a:r>
            <a:endParaRPr lang="en-US" altLang="zh-CN" sz="2000" b="1" dirty="0">
              <a:solidFill>
                <a:schemeClr val="tx1"/>
              </a:solidFill>
              <a:latin typeface="Times New Roman" pitchFamily="18" charset="0"/>
              <a:ea typeface="楷体" pitchFamily="49" charset="-122"/>
              <a:cs typeface="Times New Roman" pitchFamily="18" charset="0"/>
            </a:endParaRPr>
          </a:p>
        </p:txBody>
      </p:sp>
      <p:sp>
        <p:nvSpPr>
          <p:cNvPr id="8" name="Rectangle 3"/>
          <p:cNvSpPr txBox="1">
            <a:spLocks noChangeArrowheads="1"/>
          </p:cNvSpPr>
          <p:nvPr/>
        </p:nvSpPr>
        <p:spPr>
          <a:xfrm>
            <a:off x="228601" y="908405"/>
            <a:ext cx="8715375" cy="733342"/>
          </a:xfrm>
          <a:prstGeom prst="rect">
            <a:avLst/>
          </a:prstGeom>
          <a:solidFill>
            <a:srgbClr val="00B0F0"/>
          </a:solidFill>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nSpc>
                <a:spcPct val="125000"/>
              </a:lnSpc>
              <a:spcBef>
                <a:spcPts val="0"/>
              </a:spcBef>
              <a:defRPr/>
            </a:pPr>
            <a:r>
              <a:rPr lang="zh-CN" altLang="en-US" sz="2000" b="1" dirty="0">
                <a:solidFill>
                  <a:schemeClr val="tx1"/>
                </a:solidFill>
                <a:latin typeface="Times New Roman" pitchFamily="18" charset="0"/>
                <a:ea typeface="楷体" pitchFamily="49" charset="-122"/>
                <a:cs typeface="Times New Roman" pitchFamily="18" charset="0"/>
              </a:rPr>
              <a:t>计算机辅助软件工程（</a:t>
            </a:r>
            <a:r>
              <a:rPr lang="en-US" altLang="zh-CN" sz="2000" b="1" dirty="0">
                <a:solidFill>
                  <a:schemeClr val="tx1"/>
                </a:solidFill>
                <a:latin typeface="Times New Roman" pitchFamily="18" charset="0"/>
                <a:ea typeface="楷体" pitchFamily="49" charset="-122"/>
                <a:cs typeface="Times New Roman" pitchFamily="18" charset="0"/>
              </a:rPr>
              <a:t>CASE</a:t>
            </a:r>
            <a:r>
              <a:rPr lang="zh-CN" altLang="en-US" sz="2000" b="1" dirty="0">
                <a:solidFill>
                  <a:schemeClr val="tx1"/>
                </a:solidFill>
                <a:latin typeface="Times New Roman" pitchFamily="18" charset="0"/>
                <a:ea typeface="楷体" pitchFamily="49" charset="-122"/>
                <a:cs typeface="Times New Roman" pitchFamily="18" charset="0"/>
              </a:rPr>
              <a:t>） </a:t>
            </a:r>
            <a:br>
              <a:rPr lang="en-US" altLang="zh-CN" sz="2000" b="1" dirty="0">
                <a:solidFill>
                  <a:schemeClr val="tx1"/>
                </a:solidFill>
                <a:latin typeface="Times New Roman" pitchFamily="18" charset="0"/>
                <a:ea typeface="楷体" pitchFamily="49" charset="-122"/>
                <a:cs typeface="Times New Roman" pitchFamily="18" charset="0"/>
              </a:rPr>
            </a:br>
            <a:r>
              <a:rPr lang="en-US" altLang="zh-CN" sz="2000" b="1" dirty="0">
                <a:solidFill>
                  <a:schemeClr val="tx1"/>
                </a:solidFill>
                <a:latin typeface="Times New Roman" pitchFamily="18" charset="0"/>
                <a:ea typeface="楷体" pitchFamily="49" charset="-122"/>
                <a:cs typeface="Times New Roman" pitchFamily="18" charset="0"/>
              </a:rPr>
              <a:t>Computer Aided Software Engineering</a:t>
            </a:r>
          </a:p>
        </p:txBody>
      </p:sp>
      <p:sp>
        <p:nvSpPr>
          <p:cNvPr id="3" name="矩形 2"/>
          <p:cNvSpPr/>
          <p:nvPr/>
        </p:nvSpPr>
        <p:spPr>
          <a:xfrm>
            <a:off x="228599" y="3049185"/>
            <a:ext cx="8663879" cy="861774"/>
          </a:xfrm>
          <a:prstGeom prst="rect">
            <a:avLst/>
          </a:prstGeom>
          <a:solidFill>
            <a:srgbClr val="00B0F0"/>
          </a:solidFill>
        </p:spPr>
        <p:txBody>
          <a:bodyPr wrap="square">
            <a:spAutoFit/>
          </a:bodyPr>
          <a:lstStyle/>
          <a:p>
            <a:pPr>
              <a:lnSpc>
                <a:spcPct val="125000"/>
              </a:lnSpc>
            </a:pPr>
            <a:r>
              <a:rPr lang="zh-CN" altLang="en-US" sz="2000" b="1" dirty="0">
                <a:latin typeface="Times New Roman" pitchFamily="18" charset="0"/>
                <a:ea typeface="楷体" pitchFamily="49" charset="-122"/>
                <a:cs typeface="Times New Roman" pitchFamily="18" charset="0"/>
              </a:rPr>
              <a:t>软件工具是用来辅助计算机软件的开发、运行、维护、管理、支持过程中的活动或任务的软件。</a:t>
            </a:r>
          </a:p>
        </p:txBody>
      </p:sp>
      <p:sp>
        <p:nvSpPr>
          <p:cNvPr id="4" name="矩形 3"/>
          <p:cNvSpPr/>
          <p:nvPr/>
        </p:nvSpPr>
        <p:spPr>
          <a:xfrm>
            <a:off x="228599" y="3951386"/>
            <a:ext cx="8568952" cy="861774"/>
          </a:xfrm>
          <a:prstGeom prst="rect">
            <a:avLst/>
          </a:prstGeom>
          <a:solidFill>
            <a:srgbClr val="0070C0"/>
          </a:solidFill>
        </p:spPr>
        <p:txBody>
          <a:bodyPr wrap="square">
            <a:spAutoFit/>
          </a:bodyPr>
          <a:lstStyle/>
          <a:p>
            <a:pPr>
              <a:lnSpc>
                <a:spcPct val="125000"/>
              </a:lnSpc>
            </a:pPr>
            <a:r>
              <a:rPr lang="zh-CN" altLang="en-US" sz="2000" b="1" dirty="0">
                <a:latin typeface="Times New Roman" pitchFamily="18" charset="0"/>
                <a:ea typeface="楷体" pitchFamily="49" charset="-122"/>
                <a:cs typeface="Times New Roman" pitchFamily="18" charset="0"/>
              </a:rPr>
              <a:t>集成型开发环境是一种把支持多种软件开发方法和过程模型的软件工具集成到一起的软件开发环境。集成型开发环境由环境集成机制和工具集组成。</a:t>
            </a:r>
          </a:p>
        </p:txBody>
      </p:sp>
    </p:spTree>
    <p:extLst>
      <p:ext uri="{BB962C8B-B14F-4D97-AF65-F5344CB8AC3E}">
        <p14:creationId xmlns:p14="http://schemas.microsoft.com/office/powerpoint/2010/main" val="30202512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1000"/>
                                        <p:tgtEl>
                                          <p:spTgt spid="3"/>
                                        </p:tgtEl>
                                      </p:cBhvr>
                                    </p:animEffect>
                                    <p:anim calcmode="lin" valueType="num">
                                      <p:cBhvr>
                                        <p:cTn id="22" dur="1000" fill="hold"/>
                                        <p:tgtEl>
                                          <p:spTgt spid="3"/>
                                        </p:tgtEl>
                                        <p:attrNameLst>
                                          <p:attrName>ppt_x</p:attrName>
                                        </p:attrNameLst>
                                      </p:cBhvr>
                                      <p:tavLst>
                                        <p:tav tm="0">
                                          <p:val>
                                            <p:strVal val="#ppt_x"/>
                                          </p:val>
                                        </p:tav>
                                        <p:tav tm="100000">
                                          <p:val>
                                            <p:strVal val="#ppt_x"/>
                                          </p:val>
                                        </p:tav>
                                      </p:tavLst>
                                    </p:anim>
                                    <p:anim calcmode="lin" valueType="num">
                                      <p:cBhvr>
                                        <p:cTn id="2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1000"/>
                                        <p:tgtEl>
                                          <p:spTgt spid="4"/>
                                        </p:tgtEl>
                                      </p:cBhvr>
                                    </p:animEffect>
                                    <p:anim calcmode="lin" valueType="num">
                                      <p:cBhvr>
                                        <p:cTn id="29" dur="1000" fill="hold"/>
                                        <p:tgtEl>
                                          <p:spTgt spid="4"/>
                                        </p:tgtEl>
                                        <p:attrNameLst>
                                          <p:attrName>ppt_x</p:attrName>
                                        </p:attrNameLst>
                                      </p:cBhvr>
                                      <p:tavLst>
                                        <p:tav tm="0">
                                          <p:val>
                                            <p:strVal val="#ppt_x"/>
                                          </p:val>
                                        </p:tav>
                                        <p:tav tm="100000">
                                          <p:val>
                                            <p:strVal val="#ppt_x"/>
                                          </p:val>
                                        </p:tav>
                                      </p:tavLst>
                                    </p:anim>
                                    <p:anim calcmode="lin" valueType="num">
                                      <p:cBhvr>
                                        <p:cTn id="30"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805914" y="3813089"/>
            <a:ext cx="1341564" cy="829851"/>
          </a:xfrm>
          <a:prstGeom prst="rect">
            <a:avLst/>
          </a:prstGeom>
          <a:noFill/>
          <a:ln w="25400" cap="flat" cmpd="sng" algn="ctr">
            <a:noFill/>
            <a:prstDash val="solid"/>
          </a:ln>
          <a:effectLst/>
        </p:spPr>
        <p:txBody>
          <a:bodyPr lIns="0" tIns="45656" rIns="91313" bIns="45656" anchor="t"/>
          <a:lstStyle/>
          <a:p>
            <a:pPr algn="ctr" defTabSz="684885"/>
            <a:endParaRPr lang="en-US" sz="1700" kern="0" spc="-38" dirty="0">
              <a:solidFill>
                <a:srgbClr val="FFFFFF">
                  <a:alpha val="99000"/>
                </a:srgbClr>
              </a:solidFill>
              <a:latin typeface="Segoe UI Light" pitchFamily="34" charset="0"/>
            </a:endParaRPr>
          </a:p>
        </p:txBody>
      </p:sp>
      <p:sp>
        <p:nvSpPr>
          <p:cNvPr id="4" name="Rectangle 3"/>
          <p:cNvSpPr/>
          <p:nvPr/>
        </p:nvSpPr>
        <p:spPr bwMode="auto">
          <a:xfrm>
            <a:off x="302703" y="1167805"/>
            <a:ext cx="1343025" cy="1057275"/>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存储容量比较大</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5" name="Rectangle 4"/>
          <p:cNvSpPr/>
          <p:nvPr/>
        </p:nvSpPr>
        <p:spPr>
          <a:xfrm>
            <a:off x="302703" y="2315300"/>
            <a:ext cx="1343025" cy="1057275"/>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r>
              <a:rPr lang="zh-CN" altLang="en-US" sz="1600" b="1" dirty="0">
                <a:solidFill>
                  <a:schemeClr val="bg1"/>
                </a:solidFill>
                <a:latin typeface="楷体" pitchFamily="49" charset="-122"/>
                <a:ea typeface="楷体" pitchFamily="49" charset="-122"/>
              </a:rPr>
              <a:t>高速主机与低速外围设备的矛盾突出</a:t>
            </a:r>
            <a:endParaRPr lang="en-US" altLang="en-US" sz="1600" b="1" dirty="0">
              <a:solidFill>
                <a:schemeClr val="bg1"/>
              </a:solidFill>
              <a:latin typeface="楷体" pitchFamily="49" charset="-122"/>
              <a:ea typeface="楷体" pitchFamily="49" charset="-122"/>
            </a:endParaRPr>
          </a:p>
        </p:txBody>
      </p:sp>
      <p:sp>
        <p:nvSpPr>
          <p:cNvPr id="8" name="Rectangle 7"/>
          <p:cNvSpPr/>
          <p:nvPr/>
        </p:nvSpPr>
        <p:spPr bwMode="auto">
          <a:xfrm>
            <a:off x="3172306" y="1167805"/>
            <a:ext cx="1343025" cy="1057275"/>
          </a:xfrm>
          <a:prstGeom prst="rect">
            <a:avLst/>
          </a:prstGeom>
          <a:solidFill>
            <a:schemeClr val="accent3"/>
          </a:solidFill>
          <a:effectLst/>
        </p:spPr>
        <p:txBody>
          <a:bodyPr lIns="114164" tIns="114164" rIns="114164" bIns="152217" anchor="t" anchorCtr="0">
            <a:noAutofit/>
          </a:bodyPr>
          <a:lstStyle/>
          <a:p>
            <a:pPr defTabSz="913210">
              <a:defRPr/>
            </a:pPr>
            <a:r>
              <a:rPr lang="zh-CN" altLang="en-US" sz="1600" b="1" dirty="0">
                <a:latin typeface="楷体" pitchFamily="49" charset="-122"/>
                <a:ea typeface="楷体" pitchFamily="49" charset="-122"/>
              </a:rPr>
              <a:t>出现了高级程序设计语言</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9" name="Rectangle 8"/>
          <p:cNvSpPr/>
          <p:nvPr/>
        </p:nvSpPr>
        <p:spPr>
          <a:xfrm>
            <a:off x="3172306" y="2315300"/>
            <a:ext cx="1343025" cy="1057275"/>
          </a:xfrm>
          <a:prstGeom prst="rect">
            <a:avLst/>
          </a:prstGeom>
          <a:solidFill>
            <a:schemeClr val="accent3">
              <a:lumMod val="20000"/>
              <a:lumOff val="80000"/>
            </a:schemeClr>
          </a:solidFill>
          <a:effectLst/>
        </p:spPr>
        <p:txBody>
          <a:bodyPr lIns="114164" tIns="114164" rIns="114164" bIns="152217" anchor="t" anchorCtr="0">
            <a:noAutofit/>
          </a:bodyPr>
          <a:lstStyle/>
          <a:p>
            <a:pPr defTabSz="913210"/>
            <a:r>
              <a:rPr lang="zh-CN" altLang="en-US" sz="1600" b="1" dirty="0">
                <a:solidFill>
                  <a:schemeClr val="bg1"/>
                </a:solidFill>
                <a:latin typeface="楷体" pitchFamily="49" charset="-122"/>
                <a:ea typeface="楷体" pitchFamily="49" charset="-122"/>
              </a:rPr>
              <a:t>提出了软件一词，开始认识到文档的重要性</a:t>
            </a:r>
            <a:endParaRPr lang="en-US" altLang="en-US" sz="1600" b="1" dirty="0">
              <a:solidFill>
                <a:schemeClr val="bg1"/>
              </a:solidFill>
              <a:latin typeface="楷体" pitchFamily="49" charset="-122"/>
              <a:ea typeface="楷体" pitchFamily="49" charset="-122"/>
            </a:endParaRPr>
          </a:p>
        </p:txBody>
      </p:sp>
      <p:sp>
        <p:nvSpPr>
          <p:cNvPr id="12" name="Rectangle 11"/>
          <p:cNvSpPr/>
          <p:nvPr/>
        </p:nvSpPr>
        <p:spPr bwMode="auto">
          <a:xfrm>
            <a:off x="4607107" y="1167805"/>
            <a:ext cx="1343025" cy="1057275"/>
          </a:xfrm>
          <a:prstGeom prst="rect">
            <a:avLst/>
          </a:prstGeom>
          <a:solidFill>
            <a:schemeClr val="accent5"/>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应用领域包括数据处理（非数值数据）</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13" name="Rectangle 12"/>
          <p:cNvSpPr/>
          <p:nvPr/>
        </p:nvSpPr>
        <p:spPr>
          <a:xfrm>
            <a:off x="4607107" y="2315300"/>
            <a:ext cx="1343025" cy="1057275"/>
          </a:xfrm>
          <a:prstGeom prst="rect">
            <a:avLst/>
          </a:prstGeom>
          <a:solidFill>
            <a:schemeClr val="accent5">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marL="0" lvl="1"/>
            <a:r>
              <a:rPr lang="zh-CN" altLang="en-US" sz="1200" b="1" dirty="0">
                <a:solidFill>
                  <a:schemeClr val="bg1"/>
                </a:solidFill>
                <a:latin typeface="楷体" pitchFamily="49" charset="-122"/>
                <a:ea typeface="楷体" pitchFamily="49" charset="-122"/>
              </a:rPr>
              <a:t>研究高级程序设计语言、编译程序、操作系统、支持编程的工具及各种应用软件</a:t>
            </a:r>
            <a:endParaRPr lang="en-US" altLang="zh-CN" sz="1200" b="1" dirty="0">
              <a:solidFill>
                <a:schemeClr val="bg1"/>
              </a:solidFill>
              <a:latin typeface="楷体" pitchFamily="49" charset="-122"/>
              <a:ea typeface="楷体" pitchFamily="49" charset="-122"/>
            </a:endParaRPr>
          </a:p>
        </p:txBody>
      </p:sp>
      <p:sp>
        <p:nvSpPr>
          <p:cNvPr id="16" name="Rectangle 15"/>
          <p:cNvSpPr/>
          <p:nvPr/>
        </p:nvSpPr>
        <p:spPr bwMode="auto">
          <a:xfrm>
            <a:off x="1737504" y="1167805"/>
            <a:ext cx="1343025" cy="1057275"/>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外围设备得到迅速发展</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17" name="Rectangle 16"/>
          <p:cNvSpPr/>
          <p:nvPr/>
        </p:nvSpPr>
        <p:spPr>
          <a:xfrm>
            <a:off x="1737504" y="2315300"/>
            <a:ext cx="1343025" cy="1057275"/>
          </a:xfrm>
          <a:prstGeom prst="rect">
            <a:avLst/>
          </a:prstGeom>
          <a:solidFill>
            <a:schemeClr val="accent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r>
              <a:rPr lang="zh-CN" altLang="en-US" sz="1600" b="1" dirty="0">
                <a:solidFill>
                  <a:schemeClr val="bg1"/>
                </a:solidFill>
                <a:latin typeface="楷体" pitchFamily="49" charset="-122"/>
                <a:ea typeface="楷体" pitchFamily="49" charset="-122"/>
              </a:rPr>
              <a:t>出现了操作系统、并发程序、数据库及其管理系统</a:t>
            </a:r>
            <a:endParaRPr lang="en-US" altLang="en-US" sz="1600" b="1" dirty="0">
              <a:solidFill>
                <a:schemeClr val="bg1"/>
              </a:solidFill>
              <a:latin typeface="楷体" pitchFamily="49" charset="-122"/>
              <a:ea typeface="楷体" pitchFamily="49" charset="-122"/>
            </a:endParaRPr>
          </a:p>
        </p:txBody>
      </p:sp>
      <p:sp>
        <p:nvSpPr>
          <p:cNvPr id="20" name="Rectangle 19"/>
          <p:cNvSpPr/>
          <p:nvPr/>
        </p:nvSpPr>
        <p:spPr bwMode="auto">
          <a:xfrm>
            <a:off x="6041909" y="1167805"/>
            <a:ext cx="1343025" cy="1057275"/>
          </a:xfrm>
          <a:prstGeom prst="rect">
            <a:avLst/>
          </a:prstGeom>
          <a:solidFill>
            <a:schemeClr val="accent2"/>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计算量不大</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21" name="Rectangle 20"/>
          <p:cNvSpPr/>
          <p:nvPr/>
        </p:nvSpPr>
        <p:spPr>
          <a:xfrm>
            <a:off x="6041909" y="2315300"/>
            <a:ext cx="1343025" cy="1057275"/>
          </a:xfrm>
          <a:prstGeom prst="rect">
            <a:avLst/>
          </a:prstGeom>
          <a:solidFill>
            <a:schemeClr val="accent2">
              <a:lumMod val="20000"/>
              <a:lumOff val="80000"/>
            </a:schemeClr>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marL="0" lvl="1"/>
            <a:r>
              <a:rPr lang="zh-CN" altLang="en-US" sz="1600" b="1" dirty="0">
                <a:solidFill>
                  <a:schemeClr val="bg1"/>
                </a:solidFill>
                <a:latin typeface="楷体" pitchFamily="49" charset="-122"/>
                <a:ea typeface="楷体" pitchFamily="49" charset="-122"/>
              </a:rPr>
              <a:t>工作方式逐步从个体方式转向合作方式</a:t>
            </a:r>
            <a:endParaRPr lang="en-US" altLang="zh-CN" sz="1600" b="1" dirty="0">
              <a:solidFill>
                <a:schemeClr val="bg1"/>
              </a:solidFill>
              <a:latin typeface="楷体" pitchFamily="49" charset="-122"/>
              <a:ea typeface="楷体" pitchFamily="49" charset="-122"/>
            </a:endParaRPr>
          </a:p>
        </p:txBody>
      </p:sp>
      <p:sp>
        <p:nvSpPr>
          <p:cNvPr id="30" name="Rectangle 29"/>
          <p:cNvSpPr/>
          <p:nvPr/>
        </p:nvSpPr>
        <p:spPr bwMode="auto">
          <a:xfrm>
            <a:off x="7476710" y="1167805"/>
            <a:ext cx="1343025" cy="1057275"/>
          </a:xfrm>
          <a:prstGeom prst="rect">
            <a:avLst/>
          </a:prstGeom>
          <a:solidFill>
            <a:schemeClr val="accent3"/>
          </a:solidFill>
          <a:ln w="9525" cap="flat" cmpd="sng" algn="ctr">
            <a:noFill/>
            <a:prstDash val="solid"/>
            <a:headEnd type="none" w="med" len="med"/>
            <a:tailEnd type="none" w="med" len="med"/>
          </a:ln>
          <a:effectLst/>
        </p:spPr>
        <p:txBody>
          <a:bodyPr rot="0" spcFirstLastPara="0" vertOverflow="overflow" horzOverflow="overflow" vert="horz" wrap="square" lIns="76109" tIns="38049" rIns="38049" bIns="76109" numCol="1" spcCol="0" rtlCol="0" fromWordArt="0" anchor="t" anchorCtr="0" forceAA="0" compatLnSpc="1">
            <a:prstTxWarp prst="textNoShape">
              <a:avLst/>
            </a:prstTxWarp>
            <a:noAutofit/>
          </a:bodyPr>
          <a:lstStyle/>
          <a:p>
            <a:pPr defTabSz="913210">
              <a:defRPr/>
            </a:pPr>
            <a:r>
              <a:rPr lang="zh-CN" altLang="en-US" sz="1600" b="1" dirty="0">
                <a:latin typeface="楷体" pitchFamily="49" charset="-122"/>
                <a:ea typeface="楷体" pitchFamily="49" charset="-122"/>
              </a:rPr>
              <a:t>输入、输出量却较大</a:t>
            </a:r>
            <a:endParaRPr lang="en-US" sz="1500" spc="-40" dirty="0">
              <a:gradFill>
                <a:gsLst>
                  <a:gs pos="0">
                    <a:schemeClr val="tx1"/>
                  </a:gs>
                  <a:gs pos="100000">
                    <a:schemeClr val="tx1"/>
                  </a:gs>
                </a:gsLst>
                <a:lin ang="5400000" scaled="0"/>
              </a:gradFill>
              <a:ea typeface="Segoe UI" pitchFamily="34" charset="0"/>
              <a:cs typeface="Segoe UI" pitchFamily="34" charset="0"/>
            </a:endParaRPr>
          </a:p>
        </p:txBody>
      </p:sp>
      <p:sp>
        <p:nvSpPr>
          <p:cNvPr id="31" name="Rectangle 30"/>
          <p:cNvSpPr/>
          <p:nvPr/>
        </p:nvSpPr>
        <p:spPr>
          <a:xfrm>
            <a:off x="7476710" y="2315300"/>
            <a:ext cx="1343025" cy="1057275"/>
          </a:xfrm>
          <a:prstGeom prst="rect">
            <a:avLst/>
          </a:prstGeom>
          <a:solidFill>
            <a:schemeClr val="accent3">
              <a:lumMod val="20000"/>
              <a:lumOff val="80000"/>
            </a:schemeClr>
          </a:solidFill>
          <a:effectLst/>
        </p:spPr>
        <p:txBody>
          <a:bodyPr lIns="114164" tIns="114164" rIns="114164" bIns="152217" anchor="t" anchorCtr="0">
            <a:noAutofit/>
          </a:bodyPr>
          <a:lstStyle/>
          <a:p>
            <a:pPr defTabSz="913210"/>
            <a:r>
              <a:rPr lang="zh-CN" altLang="en-US" sz="1600" b="1" dirty="0">
                <a:solidFill>
                  <a:schemeClr val="bg1"/>
                </a:solidFill>
                <a:latin typeface="楷体" pitchFamily="49" charset="-122"/>
                <a:ea typeface="楷体" pitchFamily="49" charset="-122"/>
              </a:rPr>
              <a:t>出现软件危机</a:t>
            </a:r>
            <a:endParaRPr lang="en-US" altLang="en-US" sz="1600" b="1" dirty="0">
              <a:solidFill>
                <a:schemeClr val="bg1"/>
              </a:solidFill>
              <a:latin typeface="楷体" pitchFamily="49" charset="-122"/>
              <a:ea typeface="楷体" pitchFamily="49" charset="-122"/>
            </a:endParaRPr>
          </a:p>
        </p:txBody>
      </p:sp>
      <p:sp>
        <p:nvSpPr>
          <p:cNvPr id="45" name="Rectangle 44"/>
          <p:cNvSpPr/>
          <p:nvPr/>
        </p:nvSpPr>
        <p:spPr bwMode="auto">
          <a:xfrm>
            <a:off x="231144" y="4195387"/>
            <a:ext cx="8663151" cy="371147"/>
          </a:xfrm>
          <a:prstGeom prst="rect">
            <a:avLst/>
          </a:prstGeom>
          <a:solidFill>
            <a:schemeClr val="accent1"/>
          </a:solid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071" tIns="34246" rIns="57071" bIns="68488" numCol="1" spcCol="0" rtlCol="0" fromWordArt="0" anchor="ctr" anchorCtr="0" forceAA="0" compatLnSpc="1">
            <a:prstTxWarp prst="textNoShape">
              <a:avLst/>
            </a:prstTxWarp>
            <a:noAutofit/>
          </a:bodyPr>
          <a:lstStyle/>
          <a:p>
            <a:pPr algn="ctr" defTabSz="684658" fontAlgn="base">
              <a:spcBef>
                <a:spcPct val="0"/>
              </a:spcBef>
              <a:spcAft>
                <a:spcPct val="0"/>
              </a:spcAft>
            </a:pPr>
            <a:r>
              <a:rPr lang="zh-CN" altLang="en-US" sz="1800" b="1" dirty="0">
                <a:gradFill>
                  <a:gsLst>
                    <a:gs pos="0">
                      <a:schemeClr val="tx1"/>
                    </a:gs>
                    <a:gs pos="100000">
                      <a:schemeClr val="tx1"/>
                    </a:gs>
                  </a:gsLst>
                  <a:lin ang="5400000" scaled="0"/>
                </a:gradFill>
                <a:latin typeface="楷体" pitchFamily="49" charset="-122"/>
                <a:ea typeface="楷体" pitchFamily="49" charset="-122"/>
              </a:rPr>
              <a:t>第二阶段 </a:t>
            </a:r>
            <a:r>
              <a:rPr lang="en-US" altLang="zh-CN" sz="1800" b="1" dirty="0">
                <a:gradFill>
                  <a:gsLst>
                    <a:gs pos="0">
                      <a:schemeClr val="tx1"/>
                    </a:gs>
                    <a:gs pos="100000">
                      <a:schemeClr val="tx1"/>
                    </a:gs>
                  </a:gsLst>
                  <a:lin ang="5400000" scaled="0"/>
                </a:gradFill>
                <a:latin typeface="楷体" pitchFamily="49" charset="-122"/>
                <a:ea typeface="楷体" pitchFamily="49" charset="-122"/>
              </a:rPr>
              <a:t>1956-1968</a:t>
            </a:r>
            <a:endParaRPr lang="en-US" sz="1800" b="1" dirty="0">
              <a:gradFill>
                <a:gsLst>
                  <a:gs pos="0">
                    <a:schemeClr val="tx1"/>
                  </a:gs>
                  <a:gs pos="100000">
                    <a:schemeClr val="tx1"/>
                  </a:gs>
                </a:gsLst>
                <a:lin ang="5400000" scaled="0"/>
              </a:gradFill>
              <a:latin typeface="楷体" pitchFamily="49" charset="-122"/>
              <a:ea typeface="楷体" pitchFamily="49" charset="-122"/>
            </a:endParaRPr>
          </a:p>
        </p:txBody>
      </p:sp>
      <p:sp>
        <p:nvSpPr>
          <p:cNvPr id="46" name="Rectangle 45"/>
          <p:cNvSpPr/>
          <p:nvPr/>
        </p:nvSpPr>
        <p:spPr bwMode="auto">
          <a:xfrm>
            <a:off x="231144" y="1085857"/>
            <a:ext cx="8663151" cy="3480677"/>
          </a:xfrm>
          <a:prstGeom prst="rect">
            <a:avLst/>
          </a:prstGeom>
          <a:noFill/>
          <a:ln w="38100">
            <a:solidFill>
              <a:schemeClr val="accent1"/>
            </a:solidFill>
            <a:miter lim="800000"/>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071" tIns="28535" rIns="28535" bIns="57071" numCol="1" spcCol="0" rtlCol="0" fromWordArt="0" anchor="b" anchorCtr="0" forceAA="0" compatLnSpc="1">
            <a:prstTxWarp prst="textNoShape">
              <a:avLst/>
            </a:prstTxWarp>
            <a:noAutofit/>
          </a:bodyPr>
          <a:lstStyle/>
          <a:p>
            <a:pPr algn="ctr" defTabSz="570567" fontAlgn="base">
              <a:spcBef>
                <a:spcPct val="0"/>
              </a:spcBef>
              <a:spcAft>
                <a:spcPct val="0"/>
              </a:spcAft>
            </a:pPr>
            <a:endParaRPr lang="en-US" spc="-32" dirty="0">
              <a:gradFill>
                <a:gsLst>
                  <a:gs pos="0">
                    <a:srgbClr val="FFFFFF"/>
                  </a:gs>
                  <a:gs pos="100000">
                    <a:srgbClr val="FFFFFF"/>
                  </a:gs>
                </a:gsLst>
                <a:lin ang="5400000" scaled="0"/>
              </a:gradFill>
              <a:ea typeface="Segoe UI" pitchFamily="34" charset="0"/>
              <a:cs typeface="Segoe UI" pitchFamily="34" charset="0"/>
            </a:endParaRPr>
          </a:p>
        </p:txBody>
      </p:sp>
      <p:sp>
        <p:nvSpPr>
          <p:cNvPr id="29" name="标题 28"/>
          <p:cNvSpPr>
            <a:spLocks noGrp="1"/>
          </p:cNvSpPr>
          <p:nvPr>
            <p:ph type="title"/>
          </p:nvPr>
        </p:nvSpPr>
        <p:spPr/>
        <p:txBody>
          <a:bodyPr/>
          <a:lstStyle/>
          <a:p>
            <a:r>
              <a:rPr altLang="zh-CN" dirty="0"/>
              <a:t>1.1 </a:t>
            </a:r>
            <a:r>
              <a:rPr lang="zh-CN" altLang="en-US" b="1" dirty="0">
                <a:latin typeface="楷体" pitchFamily="49" charset="-122"/>
                <a:ea typeface="楷体" pitchFamily="49" charset="-122"/>
              </a:rPr>
              <a:t>软件发展</a:t>
            </a:r>
            <a:endParaRPr lang="zh-CN" altLang="en-US" dirty="0"/>
          </a:p>
        </p:txBody>
      </p:sp>
      <p:sp>
        <p:nvSpPr>
          <p:cNvPr id="22" name="Rectangle 42"/>
          <p:cNvSpPr/>
          <p:nvPr/>
        </p:nvSpPr>
        <p:spPr>
          <a:xfrm>
            <a:off x="285720" y="3728461"/>
            <a:ext cx="7786742" cy="414925"/>
          </a:xfrm>
          <a:prstGeom prst="rect">
            <a:avLst/>
          </a:prstGeom>
          <a:noFill/>
          <a:ln w="25400" cap="flat" cmpd="sng" algn="ctr">
            <a:noFill/>
            <a:prstDash val="solid"/>
          </a:ln>
          <a:effectLst/>
        </p:spPr>
        <p:txBody>
          <a:bodyPr lIns="0" tIns="60883" rIns="121766" bIns="60883" anchor="t"/>
          <a:lstStyle/>
          <a:p>
            <a:pPr defTabSz="684885"/>
            <a:r>
              <a:rPr lang="zh-CN" altLang="en-US" sz="1800" b="1" dirty="0">
                <a:effectLst>
                  <a:outerShdw blurRad="38100" dist="38100" dir="2700000" algn="tl">
                    <a:srgbClr val="000000"/>
                  </a:outerShdw>
                </a:effectLst>
                <a:latin typeface="楷体" pitchFamily="49" charset="-122"/>
                <a:ea typeface="楷体" pitchFamily="49" charset="-122"/>
              </a:rPr>
              <a:t>从实用的高级程序设计语言出现以后到软件工程出现以前</a:t>
            </a:r>
            <a:endParaRPr lang="en-US" b="1" kern="0" spc="-38" dirty="0">
              <a:gradFill>
                <a:gsLst>
                  <a:gs pos="0">
                    <a:schemeClr val="tx1"/>
                  </a:gs>
                  <a:gs pos="100000">
                    <a:schemeClr val="tx1"/>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3010280493"/>
      </p:ext>
    </p:extLst>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500"/>
                                        <p:tgtEl>
                                          <p:spTgt spid="4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6"/>
                                        </p:tgtEl>
                                        <p:attrNameLst>
                                          <p:attrName>style.visibility</p:attrName>
                                        </p:attrNameLst>
                                      </p:cBhvr>
                                      <p:to>
                                        <p:strVal val="visible"/>
                                      </p:to>
                                    </p:set>
                                    <p:animEffect transition="in" filter="fade">
                                      <p:cBhvr>
                                        <p:cTn id="11" dur="500"/>
                                        <p:tgtEl>
                                          <p:spTgt spid="4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9"/>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1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21"/>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1">
                                            <p:bg/>
                                          </p:spTgt>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3" presetClass="emph" presetSubtype="2" fill="hold" nodeType="clickEffect">
                                  <p:stCondLst>
                                    <p:cond delay="0"/>
                                  </p:stCondLst>
                                  <p:childTnLst>
                                    <p:animClr clrSpc="rgb" dir="cw">
                                      <p:cBhvr override="childStyle">
                                        <p:cTn id="69" dur="2000" fill="hold"/>
                                        <p:tgtEl>
                                          <p:spTgt spid="31">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animBg="1"/>
      <p:bldP spid="9" grpId="0" animBg="1"/>
      <p:bldP spid="12" grpId="0" animBg="1"/>
      <p:bldP spid="13" grpId="0" animBg="1"/>
      <p:bldP spid="16" grpId="0" animBg="1"/>
      <p:bldP spid="17" grpId="0" animBg="1"/>
      <p:bldP spid="20" grpId="0" animBg="1"/>
      <p:bldP spid="21" grpId="0" animBg="1"/>
      <p:bldP spid="30" grpId="0" animBg="1"/>
      <p:bldP spid="31" grpId="0" build="allAtOnce" animBg="1"/>
      <p:bldP spid="45" grpId="0" animBg="1"/>
      <p:bldP spid="46" grpId="0" animBg="1"/>
      <p:bldP spid="2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a:spLocks noGrp="1"/>
          </p:cNvSpPr>
          <p:nvPr>
            <p:ph type="title"/>
          </p:nvPr>
        </p:nvSpPr>
        <p:spPr/>
        <p:txBody>
          <a:bodyPr/>
          <a:lstStyle/>
          <a:p>
            <a:r>
              <a:rPr lang="en-US" altLang="zh-CN" b="1" dirty="0">
                <a:latin typeface="楷体" pitchFamily="49" charset="-122"/>
                <a:ea typeface="楷体" pitchFamily="49" charset="-122"/>
              </a:rPr>
              <a:t>1.6 CASE</a:t>
            </a:r>
            <a:r>
              <a:rPr lang="zh-CN" altLang="en-US" b="1" dirty="0">
                <a:latin typeface="楷体" pitchFamily="49" charset="-122"/>
                <a:ea typeface="楷体" pitchFamily="49" charset="-122"/>
              </a:rPr>
              <a:t>工具与环境</a:t>
            </a:r>
            <a:endParaRPr lang="zh-CN" altLang="en-US" dirty="0"/>
          </a:p>
        </p:txBody>
      </p:sp>
      <p:sp>
        <p:nvSpPr>
          <p:cNvPr id="11" name="Rectangle 2"/>
          <p:cNvSpPr/>
          <p:nvPr/>
        </p:nvSpPr>
        <p:spPr bwMode="auto">
          <a:xfrm>
            <a:off x="323528" y="1124976"/>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建模</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工具</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grpSp>
        <p:nvGrpSpPr>
          <p:cNvPr id="4" name="组合 3"/>
          <p:cNvGrpSpPr/>
          <p:nvPr/>
        </p:nvGrpSpPr>
        <p:grpSpPr>
          <a:xfrm>
            <a:off x="2787636" y="1124976"/>
            <a:ext cx="1161302" cy="1161000"/>
            <a:chOff x="2787636" y="1124976"/>
            <a:chExt cx="1161302" cy="1161000"/>
          </a:xfrm>
          <a:solidFill>
            <a:srgbClr val="92D050"/>
          </a:solidFill>
        </p:grpSpPr>
        <p:sp>
          <p:nvSpPr>
            <p:cNvPr id="17" name="Rectangle 7"/>
            <p:cNvSpPr/>
            <p:nvPr/>
          </p:nvSpPr>
          <p:spPr bwMode="auto">
            <a:xfrm>
              <a:off x="2787636" y="1124976"/>
              <a:ext cx="1161302" cy="1161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30" name="TextBox 29"/>
            <p:cNvSpPr txBox="1"/>
            <p:nvPr/>
          </p:nvSpPr>
          <p:spPr>
            <a:xfrm>
              <a:off x="2889981" y="1520810"/>
              <a:ext cx="968156" cy="307777"/>
            </a:xfrm>
            <a:prstGeom prst="rect">
              <a:avLst/>
            </a:prstGeom>
            <a:grpFill/>
          </p:spPr>
          <p:txBody>
            <a:bodyPr wrap="square" lIns="0" tIns="0" rIns="0" bIns="0" rtlCol="0">
              <a:spAutoFit/>
            </a:bodyPr>
            <a:lstStyle/>
            <a:p>
              <a:pPr algn="ctr"/>
              <a:r>
                <a:rPr lang="en-US" altLang="zh-CN" sz="20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Together</a:t>
              </a:r>
              <a:endParaRPr lang="en-US" sz="20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endParaRPr>
            </a:p>
          </p:txBody>
        </p:sp>
      </p:grpSp>
      <p:sp>
        <p:nvSpPr>
          <p:cNvPr id="56" name="Rectangle 16"/>
          <p:cNvSpPr/>
          <p:nvPr/>
        </p:nvSpPr>
        <p:spPr bwMode="auto">
          <a:xfrm>
            <a:off x="2787637" y="3633563"/>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en-US" altLang="zh-CN" sz="2400" b="1" spc="-53" dirty="0">
                <a:gradFill>
                  <a:gsLst>
                    <a:gs pos="0">
                      <a:srgbClr val="FFFFFF"/>
                    </a:gs>
                    <a:gs pos="86000">
                      <a:srgbClr val="FFFFFF"/>
                    </a:gs>
                  </a:gsLst>
                  <a:lin ang="5400000" scaled="0"/>
                </a:gradFill>
                <a:latin typeface="楷体" pitchFamily="49" charset="-122"/>
                <a:ea typeface="楷体" pitchFamily="49" charset="-122"/>
              </a:rPr>
              <a:t>RUP</a:t>
            </a:r>
          </a:p>
          <a:p>
            <a:pPr algn="ct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41" name="Rectangle 10"/>
          <p:cNvSpPr/>
          <p:nvPr/>
        </p:nvSpPr>
        <p:spPr bwMode="auto">
          <a:xfrm>
            <a:off x="4022819" y="2379270"/>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en-US" altLang="zh-CN" sz="1600" b="1" spc="-53" dirty="0" err="1">
                <a:gradFill>
                  <a:gsLst>
                    <a:gs pos="0">
                      <a:srgbClr val="FFFFFF"/>
                    </a:gs>
                    <a:gs pos="86000">
                      <a:srgbClr val="FFFFFF"/>
                    </a:gs>
                  </a:gsLst>
                  <a:lin ang="5400000" scaled="0"/>
                </a:gradFill>
                <a:latin typeface="楷体" pitchFamily="49" charset="-122"/>
                <a:ea typeface="楷体" pitchFamily="49" charset="-122"/>
              </a:rPr>
              <a:t>Sourcesafe</a:t>
            </a:r>
            <a:endParaRPr lang="en-US" altLang="zh-CN" sz="16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endParaRPr lang="en-US" altLang="zh-CN" sz="16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43" name="Rectangle 15"/>
          <p:cNvSpPr/>
          <p:nvPr/>
        </p:nvSpPr>
        <p:spPr bwMode="auto">
          <a:xfrm>
            <a:off x="5247269" y="2379270"/>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en-US" altLang="zh-CN" sz="1600" b="1" spc="-53" dirty="0" err="1">
                <a:gradFill>
                  <a:gsLst>
                    <a:gs pos="0">
                      <a:srgbClr val="FFFFFF"/>
                    </a:gs>
                    <a:gs pos="86000">
                      <a:srgbClr val="FFFFFF"/>
                    </a:gs>
                  </a:gsLst>
                  <a:lin ang="5400000" scaled="0"/>
                </a:gradFill>
                <a:latin typeface="楷体" pitchFamily="49" charset="-122"/>
                <a:ea typeface="楷体" pitchFamily="49" charset="-122"/>
              </a:rPr>
              <a:t>TeamSuite</a:t>
            </a:r>
            <a:endParaRPr lang="en-US" altLang="zh-CN" sz="16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endParaRPr lang="en-US" sz="16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endParaRPr lang="en-US" sz="1600" b="1" spc="-53" dirty="0">
              <a:gradFill>
                <a:gsLst>
                  <a:gs pos="0">
                    <a:srgbClr val="FFFFFF"/>
                  </a:gs>
                  <a:gs pos="86000">
                    <a:srgbClr val="FFFFFF"/>
                  </a:gs>
                </a:gsLst>
                <a:lin ang="5400000" scaled="0"/>
              </a:gradFill>
              <a:latin typeface="楷体" pitchFamily="49" charset="-122"/>
              <a:ea typeface="楷体" pitchFamily="49" charset="-122"/>
            </a:endParaRPr>
          </a:p>
        </p:txBody>
      </p:sp>
      <p:grpSp>
        <p:nvGrpSpPr>
          <p:cNvPr id="3" name="组合 2"/>
          <p:cNvGrpSpPr/>
          <p:nvPr/>
        </p:nvGrpSpPr>
        <p:grpSpPr>
          <a:xfrm>
            <a:off x="1560190" y="1124976"/>
            <a:ext cx="1161302" cy="1161000"/>
            <a:chOff x="1560190" y="1124976"/>
            <a:chExt cx="1161302" cy="1161000"/>
          </a:xfrm>
          <a:solidFill>
            <a:srgbClr val="92D050"/>
          </a:solidFill>
        </p:grpSpPr>
        <p:sp>
          <p:nvSpPr>
            <p:cNvPr id="14" name="Rectangle 4"/>
            <p:cNvSpPr/>
            <p:nvPr/>
          </p:nvSpPr>
          <p:spPr bwMode="auto">
            <a:xfrm>
              <a:off x="1560190" y="1124976"/>
              <a:ext cx="1161302" cy="1161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6" name="TextBox 65"/>
            <p:cNvSpPr txBox="1"/>
            <p:nvPr/>
          </p:nvSpPr>
          <p:spPr>
            <a:xfrm>
              <a:off x="1656763" y="1351806"/>
              <a:ext cx="968156" cy="738664"/>
            </a:xfrm>
            <a:prstGeom prst="rect">
              <a:avLst/>
            </a:prstGeom>
            <a:grpFill/>
          </p:spPr>
          <p:txBody>
            <a:bodyPr wrap="square" lIns="0" tIns="0" rIns="0" bIns="0" rtlCol="0">
              <a:spAutoFit/>
            </a:bodyPr>
            <a:lstStyle/>
            <a:p>
              <a:pPr algn="ctr"/>
              <a:r>
                <a:rPr lang="en-US" altLang="zh-CN"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Rational Rose</a:t>
              </a:r>
              <a:endParaRPr lang="en-US"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endParaRPr>
            </a:p>
          </p:txBody>
        </p:sp>
      </p:grpSp>
      <p:grpSp>
        <p:nvGrpSpPr>
          <p:cNvPr id="79" name="组合 78"/>
          <p:cNvGrpSpPr/>
          <p:nvPr/>
        </p:nvGrpSpPr>
        <p:grpSpPr>
          <a:xfrm>
            <a:off x="5247268" y="1124976"/>
            <a:ext cx="1161302" cy="1161000"/>
            <a:chOff x="1560190" y="2379269"/>
            <a:chExt cx="1161302" cy="1161000"/>
          </a:xfrm>
        </p:grpSpPr>
        <p:sp>
          <p:nvSpPr>
            <p:cNvPr id="16" name="Rectangle 6"/>
            <p:cNvSpPr/>
            <p:nvPr/>
          </p:nvSpPr>
          <p:spPr bwMode="auto">
            <a:xfrm>
              <a:off x="1560190" y="2379269"/>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7" name="TextBox 66"/>
            <p:cNvSpPr txBox="1"/>
            <p:nvPr/>
          </p:nvSpPr>
          <p:spPr>
            <a:xfrm>
              <a:off x="1656763" y="2587161"/>
              <a:ext cx="968156" cy="738664"/>
            </a:xfrm>
            <a:prstGeom prst="rect">
              <a:avLst/>
            </a:prstGeom>
            <a:noFill/>
          </p:spPr>
          <p:txBody>
            <a:bodyPr wrap="square" lIns="0" tIns="0" rIns="0" bIns="0" rtlCol="0">
              <a:spAutoFit/>
            </a:bodyPr>
            <a:lstStyle/>
            <a:p>
              <a:pPr algn="ctr"/>
              <a:r>
                <a:rPr lang="zh-CN" altLang="en-US" sz="2400" b="1" spc="-53" dirty="0">
                  <a:gradFill>
                    <a:gsLst>
                      <a:gs pos="0">
                        <a:srgbClr val="FFFFFF"/>
                      </a:gs>
                      <a:gs pos="86000">
                        <a:srgbClr val="FFFFFF"/>
                      </a:gs>
                    </a:gsLst>
                    <a:lin ang="5400000" scaled="0"/>
                  </a:gradFill>
                  <a:latin typeface="楷体" pitchFamily="49" charset="-122"/>
                  <a:ea typeface="楷体" pitchFamily="49" charset="-122"/>
                </a:rPr>
                <a:t>测试</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a:r>
                <a:rPr lang="zh-CN" altLang="en-US" sz="2400" b="1" spc="-53" dirty="0">
                  <a:gradFill>
                    <a:gsLst>
                      <a:gs pos="0">
                        <a:srgbClr val="FFFFFF"/>
                      </a:gs>
                      <a:gs pos="86000">
                        <a:srgbClr val="FFFFFF"/>
                      </a:gs>
                    </a:gsLst>
                    <a:lin ang="5400000" scaled="0"/>
                  </a:gradFill>
                  <a:latin typeface="楷体" pitchFamily="49" charset="-122"/>
                  <a:ea typeface="楷体" pitchFamily="49" charset="-122"/>
                </a:rPr>
                <a:t>工具</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5" name="组合 4"/>
          <p:cNvGrpSpPr/>
          <p:nvPr/>
        </p:nvGrpSpPr>
        <p:grpSpPr>
          <a:xfrm>
            <a:off x="4010606" y="1124976"/>
            <a:ext cx="1161302" cy="1161000"/>
            <a:chOff x="323528" y="2379269"/>
            <a:chExt cx="1161302" cy="1161000"/>
          </a:xfrm>
          <a:solidFill>
            <a:srgbClr val="92D050"/>
          </a:solidFill>
        </p:grpSpPr>
        <p:sp>
          <p:nvSpPr>
            <p:cNvPr id="13" name="Rectangle 3"/>
            <p:cNvSpPr/>
            <p:nvPr/>
          </p:nvSpPr>
          <p:spPr bwMode="auto">
            <a:xfrm>
              <a:off x="323528" y="2379269"/>
              <a:ext cx="1161302" cy="11610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8" name="TextBox 67"/>
            <p:cNvSpPr txBox="1"/>
            <p:nvPr/>
          </p:nvSpPr>
          <p:spPr>
            <a:xfrm>
              <a:off x="423545" y="2731249"/>
              <a:ext cx="968156" cy="369332"/>
            </a:xfrm>
            <a:prstGeom prst="rect">
              <a:avLst/>
            </a:prstGeom>
            <a:grpFill/>
          </p:spPr>
          <p:txBody>
            <a:bodyPr wrap="square" lIns="0" tIns="0" rIns="0" bIns="0" rtlCol="0">
              <a:spAutoFit/>
            </a:bodyPr>
            <a:lstStyle/>
            <a:p>
              <a:pPr algn="ctr"/>
              <a:r>
                <a:rPr lang="en-US" altLang="zh-CN"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Visio</a:t>
              </a:r>
              <a:endParaRPr lang="en-US" sz="2400" b="1" spc="-53"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endParaRPr>
            </a:p>
          </p:txBody>
        </p:sp>
      </p:grpSp>
      <p:grpSp>
        <p:nvGrpSpPr>
          <p:cNvPr id="80" name="组合 79"/>
          <p:cNvGrpSpPr/>
          <p:nvPr/>
        </p:nvGrpSpPr>
        <p:grpSpPr>
          <a:xfrm>
            <a:off x="6474714" y="1124976"/>
            <a:ext cx="1161302" cy="1161000"/>
            <a:chOff x="2787636" y="2379269"/>
            <a:chExt cx="1161302" cy="1161000"/>
          </a:xfrm>
        </p:grpSpPr>
        <p:sp>
          <p:nvSpPr>
            <p:cNvPr id="15" name="Rectangle 5"/>
            <p:cNvSpPr/>
            <p:nvPr/>
          </p:nvSpPr>
          <p:spPr bwMode="auto">
            <a:xfrm>
              <a:off x="2787636" y="2379269"/>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69" name="TextBox 68"/>
            <p:cNvSpPr txBox="1"/>
            <p:nvPr/>
          </p:nvSpPr>
          <p:spPr>
            <a:xfrm>
              <a:off x="2878163" y="2731249"/>
              <a:ext cx="968156" cy="369332"/>
            </a:xfrm>
            <a:prstGeom prst="rect">
              <a:avLst/>
            </a:prstGeom>
            <a:noFill/>
          </p:spPr>
          <p:txBody>
            <a:bodyPr wrap="square" lIns="0" tIns="0" rIns="0" bIns="0" rtlCol="0">
              <a:spAutoFit/>
            </a:bodyPr>
            <a:lstStyle/>
            <a:p>
              <a:pPr algn="ctr"/>
              <a:r>
                <a:rPr lang="en-US" altLang="zh-CN" sz="2400" b="1" spc="-53" dirty="0">
                  <a:gradFill>
                    <a:gsLst>
                      <a:gs pos="0">
                        <a:srgbClr val="FFFFFF"/>
                      </a:gs>
                      <a:gs pos="86000">
                        <a:srgbClr val="FFFFFF"/>
                      </a:gs>
                    </a:gsLst>
                    <a:lin ang="5400000" scaled="0"/>
                  </a:gradFill>
                  <a:latin typeface="楷体" pitchFamily="49" charset="-122"/>
                  <a:ea typeface="楷体" pitchFamily="49" charset="-122"/>
                </a:rPr>
                <a:t>Robot</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grpSp>
      <p:sp>
        <p:nvSpPr>
          <p:cNvPr id="70" name="Rectangle 10"/>
          <p:cNvSpPr/>
          <p:nvPr/>
        </p:nvSpPr>
        <p:spPr bwMode="auto">
          <a:xfrm>
            <a:off x="334289" y="2382744"/>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en-US" altLang="zh-CN" sz="2400" b="1" spc="-53" dirty="0" err="1">
                <a:gradFill>
                  <a:gsLst>
                    <a:gs pos="0">
                      <a:srgbClr val="FFFFFF"/>
                    </a:gs>
                    <a:gs pos="86000">
                      <a:srgbClr val="FFFFFF"/>
                    </a:gs>
                  </a:gsLst>
                  <a:lin ang="5400000" scaled="0"/>
                </a:gradFill>
                <a:latin typeface="楷体" pitchFamily="49" charset="-122"/>
                <a:ea typeface="楷体" pitchFamily="49" charset="-122"/>
              </a:rPr>
              <a:t>Dunit</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71" name="Rectangle 15"/>
          <p:cNvSpPr/>
          <p:nvPr/>
        </p:nvSpPr>
        <p:spPr bwMode="auto">
          <a:xfrm>
            <a:off x="1558739" y="2382744"/>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en-US" altLang="zh-CN" sz="1800" b="1" spc="-53" dirty="0" err="1">
                <a:gradFill>
                  <a:gsLst>
                    <a:gs pos="0">
                      <a:srgbClr val="FFFFFF"/>
                    </a:gs>
                    <a:gs pos="86000">
                      <a:srgbClr val="FFFFFF"/>
                    </a:gs>
                  </a:gsLst>
                  <a:lin ang="5400000" scaled="0"/>
                </a:gradFill>
                <a:latin typeface="楷体" pitchFamily="49" charset="-122"/>
                <a:ea typeface="楷体" pitchFamily="49" charset="-122"/>
              </a:rPr>
              <a:t>WinRunner</a:t>
            </a:r>
            <a:endParaRPr lang="en-US" altLang="zh-CN" sz="18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72" name="Rectangle 16"/>
          <p:cNvSpPr/>
          <p:nvPr/>
        </p:nvSpPr>
        <p:spPr bwMode="auto">
          <a:xfrm>
            <a:off x="1560190" y="3641640"/>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en-US" sz="2400" b="1" spc="-53" dirty="0">
                <a:gradFill>
                  <a:gsLst>
                    <a:gs pos="0">
                      <a:srgbClr val="FFFFFF"/>
                    </a:gs>
                    <a:gs pos="86000">
                      <a:srgbClr val="FFFFFF"/>
                    </a:gs>
                  </a:gsLst>
                  <a:lin ang="5400000" scaled="0"/>
                </a:gradFill>
                <a:latin typeface="楷体" pitchFamily="49" charset="-122"/>
                <a:ea typeface="楷体" pitchFamily="49" charset="-122"/>
              </a:rPr>
              <a:t>P</a:t>
            </a:r>
            <a:r>
              <a:rPr lang="en-US" altLang="zh-CN" sz="2400" b="1" spc="-53" dirty="0">
                <a:gradFill>
                  <a:gsLst>
                    <a:gs pos="0">
                      <a:srgbClr val="FFFFFF"/>
                    </a:gs>
                    <a:gs pos="86000">
                      <a:srgbClr val="FFFFFF"/>
                    </a:gs>
                  </a:gsLst>
                  <a:lin ang="5400000" scaled="0"/>
                </a:gradFill>
                <a:latin typeface="楷体" pitchFamily="49" charset="-122"/>
                <a:ea typeface="楷体" pitchFamily="49" charset="-122"/>
              </a:rPr>
              <a:t>roject</a:t>
            </a:r>
          </a:p>
          <a:p>
            <a:pPr algn="ct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75" name="Rectangle 10"/>
          <p:cNvSpPr/>
          <p:nvPr/>
        </p:nvSpPr>
        <p:spPr bwMode="auto">
          <a:xfrm>
            <a:off x="6471404" y="2379962"/>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defTabSz="685609" fontAlgn="base">
              <a:lnSpc>
                <a:spcPct val="80000"/>
              </a:lnSpc>
              <a:spcBef>
                <a:spcPct val="0"/>
              </a:spcBef>
              <a:spcAft>
                <a:spcPct val="0"/>
              </a:spcAft>
            </a:pPr>
            <a:r>
              <a:rPr lang="en-US" altLang="zh-CN" sz="1600" b="1" spc="-53" dirty="0" err="1">
                <a:gradFill>
                  <a:gsLst>
                    <a:gs pos="0">
                      <a:srgbClr val="FFFFFF"/>
                    </a:gs>
                    <a:gs pos="86000">
                      <a:srgbClr val="FFFFFF"/>
                    </a:gs>
                  </a:gsLst>
                  <a:lin ang="5400000" scaled="0"/>
                </a:gradFill>
                <a:latin typeface="楷体" pitchFamily="49" charset="-122"/>
                <a:ea typeface="楷体" pitchFamily="49" charset="-122"/>
              </a:rPr>
              <a:t>ClearCase</a:t>
            </a:r>
            <a:endParaRPr lang="en-US" altLang="zh-CN" sz="1600" b="1" spc="-53" dirty="0">
              <a:gradFill>
                <a:gsLst>
                  <a:gs pos="0">
                    <a:srgbClr val="FFFFFF"/>
                  </a:gs>
                  <a:gs pos="86000">
                    <a:srgbClr val="FFFFFF"/>
                  </a:gs>
                </a:gsLst>
                <a:lin ang="5400000" scaled="0"/>
              </a:gradFill>
              <a:latin typeface="楷体" pitchFamily="49" charset="-122"/>
              <a:ea typeface="楷体" pitchFamily="49" charset="-122"/>
            </a:endParaRPr>
          </a:p>
          <a:p>
            <a:pPr defTabSz="685609" fontAlgn="base">
              <a:lnSpc>
                <a:spcPct val="80000"/>
              </a:lnSpc>
              <a:spcBef>
                <a:spcPct val="0"/>
              </a:spcBef>
              <a:spcAft>
                <a:spcPct val="0"/>
              </a:spcAft>
            </a:pPr>
            <a:endParaRPr lang="en-US" sz="1600" b="1" spc="-53" dirty="0">
              <a:gradFill>
                <a:gsLst>
                  <a:gs pos="0">
                    <a:srgbClr val="FFFFFF"/>
                  </a:gs>
                  <a:gs pos="86000">
                    <a:srgbClr val="FFFFFF"/>
                  </a:gs>
                </a:gsLst>
                <a:lin ang="5400000" scaled="0"/>
              </a:gradFill>
              <a:latin typeface="楷体" pitchFamily="49" charset="-122"/>
              <a:ea typeface="楷体" pitchFamily="49" charset="-122"/>
            </a:endParaRPr>
          </a:p>
          <a:p>
            <a:pPr defTabSz="685609" fontAlgn="base">
              <a:lnSpc>
                <a:spcPct val="80000"/>
              </a:lnSpc>
              <a:spcBef>
                <a:spcPct val="0"/>
              </a:spcBef>
              <a:spcAft>
                <a:spcPct val="0"/>
              </a:spcAft>
            </a:pPr>
            <a:endParaRPr lang="en-US" sz="16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76" name="Rectangle 15"/>
          <p:cNvSpPr/>
          <p:nvPr/>
        </p:nvSpPr>
        <p:spPr bwMode="auto">
          <a:xfrm>
            <a:off x="7695854" y="2379962"/>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en-US" altLang="zh-CN" sz="2400" b="1" spc="-53" dirty="0">
                <a:gradFill>
                  <a:gsLst>
                    <a:gs pos="0">
                      <a:srgbClr val="FFFFFF"/>
                    </a:gs>
                    <a:gs pos="86000">
                      <a:srgbClr val="FFFFFF"/>
                    </a:gs>
                  </a:gsLst>
                  <a:lin ang="5400000" scaled="0"/>
                </a:gradFill>
                <a:latin typeface="楷体" pitchFamily="49" charset="-122"/>
                <a:ea typeface="楷体" pitchFamily="49" charset="-122"/>
              </a:rPr>
              <a:t>CVS</a:t>
            </a:r>
          </a:p>
          <a:p>
            <a:pPr algn="ct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77" name="Rectangle 10"/>
          <p:cNvSpPr/>
          <p:nvPr/>
        </p:nvSpPr>
        <p:spPr bwMode="auto">
          <a:xfrm>
            <a:off x="2782874" y="2383436"/>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配置管理工具</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78" name="Rectangle 15"/>
          <p:cNvSpPr/>
          <p:nvPr/>
        </p:nvSpPr>
        <p:spPr bwMode="auto">
          <a:xfrm>
            <a:off x="7695854" y="1124976"/>
            <a:ext cx="1161302" cy="1161000"/>
          </a:xfrm>
          <a:prstGeom prst="rect">
            <a:avLst/>
          </a:prstGeom>
          <a:solidFill>
            <a:srgbClr val="92D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en-US" altLang="zh-CN" sz="2400" b="1" spc="-53" dirty="0" err="1">
                <a:gradFill>
                  <a:gsLst>
                    <a:gs pos="0">
                      <a:srgbClr val="FFFFFF"/>
                    </a:gs>
                    <a:gs pos="86000">
                      <a:srgbClr val="FFFFFF"/>
                    </a:gs>
                  </a:gsLst>
                  <a:lin ang="5400000" scaled="0"/>
                </a:gradFill>
                <a:latin typeface="楷体" pitchFamily="49" charset="-122"/>
                <a:ea typeface="楷体" pitchFamily="49" charset="-122"/>
              </a:rPr>
              <a:t>Junit</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39" name="Rectangle 10"/>
          <p:cNvSpPr/>
          <p:nvPr/>
        </p:nvSpPr>
        <p:spPr bwMode="auto">
          <a:xfrm>
            <a:off x="323528" y="3641640"/>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项目管理工具</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31" name="Rectangle 10"/>
          <p:cNvSpPr/>
          <p:nvPr/>
        </p:nvSpPr>
        <p:spPr bwMode="auto">
          <a:xfrm>
            <a:off x="4032028" y="3627554"/>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b" anchorCtr="0" forceAA="0" compatLnSpc="1">
            <a:prstTxWarp prst="textNoShape">
              <a:avLst/>
            </a:prstTxWarp>
            <a:noAutofit/>
          </a:bodyPr>
          <a:lstStyle/>
          <a:p>
            <a:pPr algn="ctr" defTabSz="685609" fontAlgn="base">
              <a:lnSpc>
                <a:spcPct val="80000"/>
              </a:lnSpc>
              <a:spcBef>
                <a:spcPct val="0"/>
              </a:spcBef>
              <a:spcAft>
                <a:spcPct val="0"/>
              </a:spcAft>
            </a:pPr>
            <a:r>
              <a:rPr lang="en-US" altLang="zh-CN" sz="2400" b="1" spc="-53" dirty="0">
                <a:gradFill>
                  <a:gsLst>
                    <a:gs pos="0">
                      <a:srgbClr val="FFFFFF"/>
                    </a:gs>
                    <a:gs pos="86000">
                      <a:srgbClr val="FFFFFF"/>
                    </a:gs>
                  </a:gsLst>
                  <a:lin ang="5400000" scaled="0"/>
                </a:gradFill>
                <a:latin typeface="楷体" pitchFamily="49" charset="-122"/>
                <a:ea typeface="楷体" pitchFamily="49" charset="-122"/>
              </a:rPr>
              <a:t>……</a:t>
            </a:r>
          </a:p>
          <a:p>
            <a:pPr algn="ctr" defTabSz="685609" fontAlgn="base">
              <a:lnSpc>
                <a:spcPct val="80000"/>
              </a:lnSpc>
              <a:spcBef>
                <a:spcPct val="0"/>
              </a:spcBef>
              <a:spcAft>
                <a:spcPct val="0"/>
              </a:spcAft>
            </a:pP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4824869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ppt_x</p:attrName>
                                        </p:attrNameLst>
                                      </p:cBhvr>
                                      <p:tavLst>
                                        <p:tav tm="0">
                                          <p:val>
                                            <p:strVal val="#ppt_x-#ppt_w*1.125000"/>
                                          </p:val>
                                        </p:tav>
                                        <p:tav tm="100000">
                                          <p:val>
                                            <p:strVal val="#ppt_x"/>
                                          </p:val>
                                        </p:tav>
                                      </p:tavLst>
                                    </p:anim>
                                    <p:animEffect transition="in" filter="wipe(right)">
                                      <p:cBhvr>
                                        <p:cTn id="8" dur="500"/>
                                        <p:tgtEl>
                                          <p:spTgt spid="1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p:tgtEl>
                                          <p:spTgt spid="3"/>
                                        </p:tgtEl>
                                        <p:attrNameLst>
                                          <p:attrName>ppt_x</p:attrName>
                                        </p:attrNameLst>
                                      </p:cBhvr>
                                      <p:tavLst>
                                        <p:tav tm="0">
                                          <p:val>
                                            <p:strVal val="#ppt_x-#ppt_w*1.125000"/>
                                          </p:val>
                                        </p:tav>
                                        <p:tav tm="100000">
                                          <p:val>
                                            <p:strVal val="#ppt_x"/>
                                          </p:val>
                                        </p:tav>
                                      </p:tavLst>
                                    </p:anim>
                                    <p:animEffect transition="in" filter="wipe(right)">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p:tgtEl>
                                          <p:spTgt spid="4"/>
                                        </p:tgtEl>
                                        <p:attrNameLst>
                                          <p:attrName>ppt_x</p:attrName>
                                        </p:attrNameLst>
                                      </p:cBhvr>
                                      <p:tavLst>
                                        <p:tav tm="0">
                                          <p:val>
                                            <p:strVal val="#ppt_x-#ppt_w*1.125000"/>
                                          </p:val>
                                        </p:tav>
                                        <p:tav tm="100000">
                                          <p:val>
                                            <p:strVal val="#ppt_x"/>
                                          </p:val>
                                        </p:tav>
                                      </p:tavLst>
                                    </p:anim>
                                    <p:animEffect transition="in" filter="wipe(right)">
                                      <p:cBhvr>
                                        <p:cTn id="20" dur="500"/>
                                        <p:tgtEl>
                                          <p:spTgt spid="4"/>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nodeType="click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additive="base">
                                        <p:cTn id="25" dur="500"/>
                                        <p:tgtEl>
                                          <p:spTgt spid="5"/>
                                        </p:tgtEl>
                                        <p:attrNameLst>
                                          <p:attrName>ppt_x</p:attrName>
                                        </p:attrNameLst>
                                      </p:cBhvr>
                                      <p:tavLst>
                                        <p:tav tm="0">
                                          <p:val>
                                            <p:strVal val="#ppt_x-#ppt_w*1.125000"/>
                                          </p:val>
                                        </p:tav>
                                        <p:tav tm="100000">
                                          <p:val>
                                            <p:strVal val="#ppt_x"/>
                                          </p:val>
                                        </p:tav>
                                      </p:tavLst>
                                    </p:anim>
                                    <p:animEffect transition="in" filter="wipe(right)">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79"/>
                                        </p:tgtEl>
                                        <p:attrNameLst>
                                          <p:attrName>style.visibility</p:attrName>
                                        </p:attrNameLst>
                                      </p:cBhvr>
                                      <p:to>
                                        <p:strVal val="visible"/>
                                      </p:to>
                                    </p:set>
                                    <p:anim calcmode="lin" valueType="num">
                                      <p:cBhvr additive="base">
                                        <p:cTn id="31" dur="500"/>
                                        <p:tgtEl>
                                          <p:spTgt spid="79"/>
                                        </p:tgtEl>
                                        <p:attrNameLst>
                                          <p:attrName>ppt_x</p:attrName>
                                        </p:attrNameLst>
                                      </p:cBhvr>
                                      <p:tavLst>
                                        <p:tav tm="0">
                                          <p:val>
                                            <p:strVal val="#ppt_x-#ppt_w*1.125000"/>
                                          </p:val>
                                        </p:tav>
                                        <p:tav tm="100000">
                                          <p:val>
                                            <p:strVal val="#ppt_x"/>
                                          </p:val>
                                        </p:tav>
                                      </p:tavLst>
                                    </p:anim>
                                    <p:animEffect transition="in" filter="wipe(right)">
                                      <p:cBhvr>
                                        <p:cTn id="32" dur="500"/>
                                        <p:tgtEl>
                                          <p:spTgt spid="7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nodeType="clickEffect">
                                  <p:stCondLst>
                                    <p:cond delay="0"/>
                                  </p:stCondLst>
                                  <p:childTnLst>
                                    <p:set>
                                      <p:cBhvr>
                                        <p:cTn id="36" dur="1" fill="hold">
                                          <p:stCondLst>
                                            <p:cond delay="0"/>
                                          </p:stCondLst>
                                        </p:cTn>
                                        <p:tgtEl>
                                          <p:spTgt spid="80"/>
                                        </p:tgtEl>
                                        <p:attrNameLst>
                                          <p:attrName>style.visibility</p:attrName>
                                        </p:attrNameLst>
                                      </p:cBhvr>
                                      <p:to>
                                        <p:strVal val="visible"/>
                                      </p:to>
                                    </p:set>
                                    <p:anim calcmode="lin" valueType="num">
                                      <p:cBhvr additive="base">
                                        <p:cTn id="37" dur="500"/>
                                        <p:tgtEl>
                                          <p:spTgt spid="80"/>
                                        </p:tgtEl>
                                        <p:attrNameLst>
                                          <p:attrName>ppt_x</p:attrName>
                                        </p:attrNameLst>
                                      </p:cBhvr>
                                      <p:tavLst>
                                        <p:tav tm="0">
                                          <p:val>
                                            <p:strVal val="#ppt_x-#ppt_w*1.125000"/>
                                          </p:val>
                                        </p:tav>
                                        <p:tav tm="100000">
                                          <p:val>
                                            <p:strVal val="#ppt_x"/>
                                          </p:val>
                                        </p:tav>
                                      </p:tavLst>
                                    </p:anim>
                                    <p:animEffect transition="in" filter="wipe(right)">
                                      <p:cBhvr>
                                        <p:cTn id="38" dur="500"/>
                                        <p:tgtEl>
                                          <p:spTgt spid="80"/>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8" fill="hold" grpId="0" nodeType="clickEffect">
                                  <p:stCondLst>
                                    <p:cond delay="0"/>
                                  </p:stCondLst>
                                  <p:childTnLst>
                                    <p:set>
                                      <p:cBhvr>
                                        <p:cTn id="42" dur="1" fill="hold">
                                          <p:stCondLst>
                                            <p:cond delay="0"/>
                                          </p:stCondLst>
                                        </p:cTn>
                                        <p:tgtEl>
                                          <p:spTgt spid="78"/>
                                        </p:tgtEl>
                                        <p:attrNameLst>
                                          <p:attrName>style.visibility</p:attrName>
                                        </p:attrNameLst>
                                      </p:cBhvr>
                                      <p:to>
                                        <p:strVal val="visible"/>
                                      </p:to>
                                    </p:set>
                                    <p:anim calcmode="lin" valueType="num">
                                      <p:cBhvr additive="base">
                                        <p:cTn id="43" dur="500"/>
                                        <p:tgtEl>
                                          <p:spTgt spid="78"/>
                                        </p:tgtEl>
                                        <p:attrNameLst>
                                          <p:attrName>ppt_x</p:attrName>
                                        </p:attrNameLst>
                                      </p:cBhvr>
                                      <p:tavLst>
                                        <p:tav tm="0">
                                          <p:val>
                                            <p:strVal val="#ppt_x-#ppt_w*1.125000"/>
                                          </p:val>
                                        </p:tav>
                                        <p:tav tm="100000">
                                          <p:val>
                                            <p:strVal val="#ppt_x"/>
                                          </p:val>
                                        </p:tav>
                                      </p:tavLst>
                                    </p:anim>
                                    <p:animEffect transition="in" filter="wipe(right)">
                                      <p:cBhvr>
                                        <p:cTn id="44" dur="500"/>
                                        <p:tgtEl>
                                          <p:spTgt spid="78"/>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8" fill="hold" grpId="0" nodeType="clickEffect">
                                  <p:stCondLst>
                                    <p:cond delay="0"/>
                                  </p:stCondLst>
                                  <p:childTnLst>
                                    <p:set>
                                      <p:cBhvr>
                                        <p:cTn id="48" dur="1" fill="hold">
                                          <p:stCondLst>
                                            <p:cond delay="0"/>
                                          </p:stCondLst>
                                        </p:cTn>
                                        <p:tgtEl>
                                          <p:spTgt spid="70"/>
                                        </p:tgtEl>
                                        <p:attrNameLst>
                                          <p:attrName>style.visibility</p:attrName>
                                        </p:attrNameLst>
                                      </p:cBhvr>
                                      <p:to>
                                        <p:strVal val="visible"/>
                                      </p:to>
                                    </p:set>
                                    <p:anim calcmode="lin" valueType="num">
                                      <p:cBhvr additive="base">
                                        <p:cTn id="49" dur="500"/>
                                        <p:tgtEl>
                                          <p:spTgt spid="70"/>
                                        </p:tgtEl>
                                        <p:attrNameLst>
                                          <p:attrName>ppt_x</p:attrName>
                                        </p:attrNameLst>
                                      </p:cBhvr>
                                      <p:tavLst>
                                        <p:tav tm="0">
                                          <p:val>
                                            <p:strVal val="#ppt_x-#ppt_w*1.125000"/>
                                          </p:val>
                                        </p:tav>
                                        <p:tav tm="100000">
                                          <p:val>
                                            <p:strVal val="#ppt_x"/>
                                          </p:val>
                                        </p:tav>
                                      </p:tavLst>
                                    </p:anim>
                                    <p:animEffect transition="in" filter="wipe(right)">
                                      <p:cBhvr>
                                        <p:cTn id="50" dur="500"/>
                                        <p:tgtEl>
                                          <p:spTgt spid="70"/>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8" fill="hold" grpId="0" nodeType="clickEffect">
                                  <p:stCondLst>
                                    <p:cond delay="0"/>
                                  </p:stCondLst>
                                  <p:childTnLst>
                                    <p:set>
                                      <p:cBhvr>
                                        <p:cTn id="54" dur="1" fill="hold">
                                          <p:stCondLst>
                                            <p:cond delay="0"/>
                                          </p:stCondLst>
                                        </p:cTn>
                                        <p:tgtEl>
                                          <p:spTgt spid="71"/>
                                        </p:tgtEl>
                                        <p:attrNameLst>
                                          <p:attrName>style.visibility</p:attrName>
                                        </p:attrNameLst>
                                      </p:cBhvr>
                                      <p:to>
                                        <p:strVal val="visible"/>
                                      </p:to>
                                    </p:set>
                                    <p:anim calcmode="lin" valueType="num">
                                      <p:cBhvr additive="base">
                                        <p:cTn id="55" dur="500"/>
                                        <p:tgtEl>
                                          <p:spTgt spid="71"/>
                                        </p:tgtEl>
                                        <p:attrNameLst>
                                          <p:attrName>ppt_x</p:attrName>
                                        </p:attrNameLst>
                                      </p:cBhvr>
                                      <p:tavLst>
                                        <p:tav tm="0">
                                          <p:val>
                                            <p:strVal val="#ppt_x-#ppt_w*1.125000"/>
                                          </p:val>
                                        </p:tav>
                                        <p:tav tm="100000">
                                          <p:val>
                                            <p:strVal val="#ppt_x"/>
                                          </p:val>
                                        </p:tav>
                                      </p:tavLst>
                                    </p:anim>
                                    <p:animEffect transition="in" filter="wipe(right)">
                                      <p:cBhvr>
                                        <p:cTn id="56" dur="500"/>
                                        <p:tgtEl>
                                          <p:spTgt spid="71"/>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8" fill="hold" grpId="0" nodeType="clickEffect">
                                  <p:stCondLst>
                                    <p:cond delay="0"/>
                                  </p:stCondLst>
                                  <p:childTnLst>
                                    <p:set>
                                      <p:cBhvr>
                                        <p:cTn id="60" dur="1" fill="hold">
                                          <p:stCondLst>
                                            <p:cond delay="0"/>
                                          </p:stCondLst>
                                        </p:cTn>
                                        <p:tgtEl>
                                          <p:spTgt spid="77"/>
                                        </p:tgtEl>
                                        <p:attrNameLst>
                                          <p:attrName>style.visibility</p:attrName>
                                        </p:attrNameLst>
                                      </p:cBhvr>
                                      <p:to>
                                        <p:strVal val="visible"/>
                                      </p:to>
                                    </p:set>
                                    <p:anim calcmode="lin" valueType="num">
                                      <p:cBhvr additive="base">
                                        <p:cTn id="61" dur="500"/>
                                        <p:tgtEl>
                                          <p:spTgt spid="77"/>
                                        </p:tgtEl>
                                        <p:attrNameLst>
                                          <p:attrName>ppt_x</p:attrName>
                                        </p:attrNameLst>
                                      </p:cBhvr>
                                      <p:tavLst>
                                        <p:tav tm="0">
                                          <p:val>
                                            <p:strVal val="#ppt_x-#ppt_w*1.125000"/>
                                          </p:val>
                                        </p:tav>
                                        <p:tav tm="100000">
                                          <p:val>
                                            <p:strVal val="#ppt_x"/>
                                          </p:val>
                                        </p:tav>
                                      </p:tavLst>
                                    </p:anim>
                                    <p:animEffect transition="in" filter="wipe(right)">
                                      <p:cBhvr>
                                        <p:cTn id="62" dur="500"/>
                                        <p:tgtEl>
                                          <p:spTgt spid="77"/>
                                        </p:tgtEl>
                                      </p:cBhvr>
                                    </p:animEffect>
                                  </p:childTnLst>
                                </p:cTn>
                              </p:par>
                            </p:childTnLst>
                          </p:cTn>
                        </p:par>
                      </p:childTnLst>
                    </p:cTn>
                  </p:par>
                  <p:par>
                    <p:cTn id="63" fill="hold">
                      <p:stCondLst>
                        <p:cond delay="indefinite"/>
                      </p:stCondLst>
                      <p:childTnLst>
                        <p:par>
                          <p:cTn id="64" fill="hold">
                            <p:stCondLst>
                              <p:cond delay="0"/>
                            </p:stCondLst>
                            <p:childTnLst>
                              <p:par>
                                <p:cTn id="65" presetID="12" presetClass="entr" presetSubtype="8" fill="hold" grpId="0" nodeType="clickEffect">
                                  <p:stCondLst>
                                    <p:cond delay="0"/>
                                  </p:stCondLst>
                                  <p:childTnLst>
                                    <p:set>
                                      <p:cBhvr>
                                        <p:cTn id="66" dur="1" fill="hold">
                                          <p:stCondLst>
                                            <p:cond delay="0"/>
                                          </p:stCondLst>
                                        </p:cTn>
                                        <p:tgtEl>
                                          <p:spTgt spid="41"/>
                                        </p:tgtEl>
                                        <p:attrNameLst>
                                          <p:attrName>style.visibility</p:attrName>
                                        </p:attrNameLst>
                                      </p:cBhvr>
                                      <p:to>
                                        <p:strVal val="visible"/>
                                      </p:to>
                                    </p:set>
                                    <p:anim calcmode="lin" valueType="num">
                                      <p:cBhvr additive="base">
                                        <p:cTn id="67" dur="500"/>
                                        <p:tgtEl>
                                          <p:spTgt spid="41"/>
                                        </p:tgtEl>
                                        <p:attrNameLst>
                                          <p:attrName>ppt_x</p:attrName>
                                        </p:attrNameLst>
                                      </p:cBhvr>
                                      <p:tavLst>
                                        <p:tav tm="0">
                                          <p:val>
                                            <p:strVal val="#ppt_x-#ppt_w*1.125000"/>
                                          </p:val>
                                        </p:tav>
                                        <p:tav tm="100000">
                                          <p:val>
                                            <p:strVal val="#ppt_x"/>
                                          </p:val>
                                        </p:tav>
                                      </p:tavLst>
                                    </p:anim>
                                    <p:animEffect transition="in" filter="wipe(right)">
                                      <p:cBhvr>
                                        <p:cTn id="68" dur="500"/>
                                        <p:tgtEl>
                                          <p:spTgt spid="41"/>
                                        </p:tgtEl>
                                      </p:cBhvr>
                                    </p:animEffect>
                                  </p:childTnLst>
                                </p:cTn>
                              </p:par>
                            </p:childTnLst>
                          </p:cTn>
                        </p:par>
                      </p:childTnLst>
                    </p:cTn>
                  </p:par>
                  <p:par>
                    <p:cTn id="69" fill="hold">
                      <p:stCondLst>
                        <p:cond delay="indefinite"/>
                      </p:stCondLst>
                      <p:childTnLst>
                        <p:par>
                          <p:cTn id="70" fill="hold">
                            <p:stCondLst>
                              <p:cond delay="0"/>
                            </p:stCondLst>
                            <p:childTnLst>
                              <p:par>
                                <p:cTn id="71" presetID="12" presetClass="entr" presetSubtype="8" fill="hold" grpId="0" nodeType="clickEffect">
                                  <p:stCondLst>
                                    <p:cond delay="0"/>
                                  </p:stCondLst>
                                  <p:childTnLst>
                                    <p:set>
                                      <p:cBhvr>
                                        <p:cTn id="72" dur="1" fill="hold">
                                          <p:stCondLst>
                                            <p:cond delay="0"/>
                                          </p:stCondLst>
                                        </p:cTn>
                                        <p:tgtEl>
                                          <p:spTgt spid="43"/>
                                        </p:tgtEl>
                                        <p:attrNameLst>
                                          <p:attrName>style.visibility</p:attrName>
                                        </p:attrNameLst>
                                      </p:cBhvr>
                                      <p:to>
                                        <p:strVal val="visible"/>
                                      </p:to>
                                    </p:set>
                                    <p:anim calcmode="lin" valueType="num">
                                      <p:cBhvr additive="base">
                                        <p:cTn id="73" dur="500"/>
                                        <p:tgtEl>
                                          <p:spTgt spid="43"/>
                                        </p:tgtEl>
                                        <p:attrNameLst>
                                          <p:attrName>ppt_x</p:attrName>
                                        </p:attrNameLst>
                                      </p:cBhvr>
                                      <p:tavLst>
                                        <p:tav tm="0">
                                          <p:val>
                                            <p:strVal val="#ppt_x-#ppt_w*1.125000"/>
                                          </p:val>
                                        </p:tav>
                                        <p:tav tm="100000">
                                          <p:val>
                                            <p:strVal val="#ppt_x"/>
                                          </p:val>
                                        </p:tav>
                                      </p:tavLst>
                                    </p:anim>
                                    <p:animEffect transition="in" filter="wipe(right)">
                                      <p:cBhvr>
                                        <p:cTn id="74" dur="500"/>
                                        <p:tgtEl>
                                          <p:spTgt spid="43"/>
                                        </p:tgtEl>
                                      </p:cBhvr>
                                    </p:animEffect>
                                  </p:childTnLst>
                                </p:cTn>
                              </p:par>
                            </p:childTnLst>
                          </p:cTn>
                        </p:par>
                      </p:childTnLst>
                    </p:cTn>
                  </p:par>
                  <p:par>
                    <p:cTn id="75" fill="hold">
                      <p:stCondLst>
                        <p:cond delay="indefinite"/>
                      </p:stCondLst>
                      <p:childTnLst>
                        <p:par>
                          <p:cTn id="76" fill="hold">
                            <p:stCondLst>
                              <p:cond delay="0"/>
                            </p:stCondLst>
                            <p:childTnLst>
                              <p:par>
                                <p:cTn id="77" presetID="12" presetClass="entr" presetSubtype="8" fill="hold" grpId="0" nodeType="clickEffect">
                                  <p:stCondLst>
                                    <p:cond delay="0"/>
                                  </p:stCondLst>
                                  <p:childTnLst>
                                    <p:set>
                                      <p:cBhvr>
                                        <p:cTn id="78" dur="1" fill="hold">
                                          <p:stCondLst>
                                            <p:cond delay="0"/>
                                          </p:stCondLst>
                                        </p:cTn>
                                        <p:tgtEl>
                                          <p:spTgt spid="75"/>
                                        </p:tgtEl>
                                        <p:attrNameLst>
                                          <p:attrName>style.visibility</p:attrName>
                                        </p:attrNameLst>
                                      </p:cBhvr>
                                      <p:to>
                                        <p:strVal val="visible"/>
                                      </p:to>
                                    </p:set>
                                    <p:anim calcmode="lin" valueType="num">
                                      <p:cBhvr additive="base">
                                        <p:cTn id="79" dur="500"/>
                                        <p:tgtEl>
                                          <p:spTgt spid="75"/>
                                        </p:tgtEl>
                                        <p:attrNameLst>
                                          <p:attrName>ppt_x</p:attrName>
                                        </p:attrNameLst>
                                      </p:cBhvr>
                                      <p:tavLst>
                                        <p:tav tm="0">
                                          <p:val>
                                            <p:strVal val="#ppt_x-#ppt_w*1.125000"/>
                                          </p:val>
                                        </p:tav>
                                        <p:tav tm="100000">
                                          <p:val>
                                            <p:strVal val="#ppt_x"/>
                                          </p:val>
                                        </p:tav>
                                      </p:tavLst>
                                    </p:anim>
                                    <p:animEffect transition="in" filter="wipe(right)">
                                      <p:cBhvr>
                                        <p:cTn id="80" dur="500"/>
                                        <p:tgtEl>
                                          <p:spTgt spid="75"/>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8" fill="hold" grpId="0" nodeType="clickEffect">
                                  <p:stCondLst>
                                    <p:cond delay="0"/>
                                  </p:stCondLst>
                                  <p:childTnLst>
                                    <p:set>
                                      <p:cBhvr>
                                        <p:cTn id="84" dur="1" fill="hold">
                                          <p:stCondLst>
                                            <p:cond delay="0"/>
                                          </p:stCondLst>
                                        </p:cTn>
                                        <p:tgtEl>
                                          <p:spTgt spid="76"/>
                                        </p:tgtEl>
                                        <p:attrNameLst>
                                          <p:attrName>style.visibility</p:attrName>
                                        </p:attrNameLst>
                                      </p:cBhvr>
                                      <p:to>
                                        <p:strVal val="visible"/>
                                      </p:to>
                                    </p:set>
                                    <p:anim calcmode="lin" valueType="num">
                                      <p:cBhvr additive="base">
                                        <p:cTn id="85" dur="500"/>
                                        <p:tgtEl>
                                          <p:spTgt spid="76"/>
                                        </p:tgtEl>
                                        <p:attrNameLst>
                                          <p:attrName>ppt_x</p:attrName>
                                        </p:attrNameLst>
                                      </p:cBhvr>
                                      <p:tavLst>
                                        <p:tav tm="0">
                                          <p:val>
                                            <p:strVal val="#ppt_x-#ppt_w*1.125000"/>
                                          </p:val>
                                        </p:tav>
                                        <p:tav tm="100000">
                                          <p:val>
                                            <p:strVal val="#ppt_x"/>
                                          </p:val>
                                        </p:tav>
                                      </p:tavLst>
                                    </p:anim>
                                    <p:animEffect transition="in" filter="wipe(right)">
                                      <p:cBhvr>
                                        <p:cTn id="86" dur="500"/>
                                        <p:tgtEl>
                                          <p:spTgt spid="76"/>
                                        </p:tgtEl>
                                      </p:cBhvr>
                                    </p:animEffect>
                                  </p:childTnLst>
                                </p:cTn>
                              </p:par>
                            </p:childTnLst>
                          </p:cTn>
                        </p:par>
                      </p:childTnLst>
                    </p:cTn>
                  </p:par>
                  <p:par>
                    <p:cTn id="87" fill="hold">
                      <p:stCondLst>
                        <p:cond delay="indefinite"/>
                      </p:stCondLst>
                      <p:childTnLst>
                        <p:par>
                          <p:cTn id="88" fill="hold">
                            <p:stCondLst>
                              <p:cond delay="0"/>
                            </p:stCondLst>
                            <p:childTnLst>
                              <p:par>
                                <p:cTn id="89" presetID="12" presetClass="entr" presetSubtype="8"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anim calcmode="lin" valueType="num">
                                      <p:cBhvr additive="base">
                                        <p:cTn id="91" dur="500"/>
                                        <p:tgtEl>
                                          <p:spTgt spid="39"/>
                                        </p:tgtEl>
                                        <p:attrNameLst>
                                          <p:attrName>ppt_x</p:attrName>
                                        </p:attrNameLst>
                                      </p:cBhvr>
                                      <p:tavLst>
                                        <p:tav tm="0">
                                          <p:val>
                                            <p:strVal val="#ppt_x-#ppt_w*1.125000"/>
                                          </p:val>
                                        </p:tav>
                                        <p:tav tm="100000">
                                          <p:val>
                                            <p:strVal val="#ppt_x"/>
                                          </p:val>
                                        </p:tav>
                                      </p:tavLst>
                                    </p:anim>
                                    <p:animEffect transition="in" filter="wipe(right)">
                                      <p:cBhvr>
                                        <p:cTn id="92" dur="500"/>
                                        <p:tgtEl>
                                          <p:spTgt spid="39"/>
                                        </p:tgtEl>
                                      </p:cBhvr>
                                    </p:animEffect>
                                  </p:childTnLst>
                                </p:cTn>
                              </p:par>
                            </p:childTnLst>
                          </p:cTn>
                        </p:par>
                      </p:childTnLst>
                    </p:cTn>
                  </p:par>
                  <p:par>
                    <p:cTn id="93" fill="hold">
                      <p:stCondLst>
                        <p:cond delay="indefinite"/>
                      </p:stCondLst>
                      <p:childTnLst>
                        <p:par>
                          <p:cTn id="94" fill="hold">
                            <p:stCondLst>
                              <p:cond delay="0"/>
                            </p:stCondLst>
                            <p:childTnLst>
                              <p:par>
                                <p:cTn id="95" presetID="12" presetClass="entr" presetSubtype="8" fill="hold" grpId="0" nodeType="clickEffect">
                                  <p:stCondLst>
                                    <p:cond delay="0"/>
                                  </p:stCondLst>
                                  <p:childTnLst>
                                    <p:set>
                                      <p:cBhvr>
                                        <p:cTn id="96" dur="1" fill="hold">
                                          <p:stCondLst>
                                            <p:cond delay="0"/>
                                          </p:stCondLst>
                                        </p:cTn>
                                        <p:tgtEl>
                                          <p:spTgt spid="72"/>
                                        </p:tgtEl>
                                        <p:attrNameLst>
                                          <p:attrName>style.visibility</p:attrName>
                                        </p:attrNameLst>
                                      </p:cBhvr>
                                      <p:to>
                                        <p:strVal val="visible"/>
                                      </p:to>
                                    </p:set>
                                    <p:anim calcmode="lin" valueType="num">
                                      <p:cBhvr additive="base">
                                        <p:cTn id="97" dur="500"/>
                                        <p:tgtEl>
                                          <p:spTgt spid="72"/>
                                        </p:tgtEl>
                                        <p:attrNameLst>
                                          <p:attrName>ppt_x</p:attrName>
                                        </p:attrNameLst>
                                      </p:cBhvr>
                                      <p:tavLst>
                                        <p:tav tm="0">
                                          <p:val>
                                            <p:strVal val="#ppt_x-#ppt_w*1.125000"/>
                                          </p:val>
                                        </p:tav>
                                        <p:tav tm="100000">
                                          <p:val>
                                            <p:strVal val="#ppt_x"/>
                                          </p:val>
                                        </p:tav>
                                      </p:tavLst>
                                    </p:anim>
                                    <p:animEffect transition="in" filter="wipe(right)">
                                      <p:cBhvr>
                                        <p:cTn id="98" dur="500"/>
                                        <p:tgtEl>
                                          <p:spTgt spid="72"/>
                                        </p:tgtEl>
                                      </p:cBhvr>
                                    </p:animEffect>
                                  </p:childTnLst>
                                </p:cTn>
                              </p:par>
                            </p:childTnLst>
                          </p:cTn>
                        </p:par>
                      </p:childTnLst>
                    </p:cTn>
                  </p:par>
                  <p:par>
                    <p:cTn id="99" fill="hold">
                      <p:stCondLst>
                        <p:cond delay="indefinite"/>
                      </p:stCondLst>
                      <p:childTnLst>
                        <p:par>
                          <p:cTn id="100" fill="hold">
                            <p:stCondLst>
                              <p:cond delay="0"/>
                            </p:stCondLst>
                            <p:childTnLst>
                              <p:par>
                                <p:cTn id="101" presetID="12" presetClass="entr" presetSubtype="8" fill="hold" grpId="0" nodeType="click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p:tgtEl>
                                          <p:spTgt spid="56"/>
                                        </p:tgtEl>
                                        <p:attrNameLst>
                                          <p:attrName>ppt_x</p:attrName>
                                        </p:attrNameLst>
                                      </p:cBhvr>
                                      <p:tavLst>
                                        <p:tav tm="0">
                                          <p:val>
                                            <p:strVal val="#ppt_x-#ppt_w*1.125000"/>
                                          </p:val>
                                        </p:tav>
                                        <p:tav tm="100000">
                                          <p:val>
                                            <p:strVal val="#ppt_x"/>
                                          </p:val>
                                        </p:tav>
                                      </p:tavLst>
                                    </p:anim>
                                    <p:animEffect transition="in" filter="wipe(right)">
                                      <p:cBhvr>
                                        <p:cTn id="104" dur="500"/>
                                        <p:tgtEl>
                                          <p:spTgt spid="56"/>
                                        </p:tgtEl>
                                      </p:cBhvr>
                                    </p:animEffect>
                                  </p:childTnLst>
                                </p:cTn>
                              </p:par>
                            </p:childTnLst>
                          </p:cTn>
                        </p:par>
                      </p:childTnLst>
                    </p:cTn>
                  </p:par>
                  <p:par>
                    <p:cTn id="105" fill="hold">
                      <p:stCondLst>
                        <p:cond delay="indefinite"/>
                      </p:stCondLst>
                      <p:childTnLst>
                        <p:par>
                          <p:cTn id="106" fill="hold">
                            <p:stCondLst>
                              <p:cond delay="0"/>
                            </p:stCondLst>
                            <p:childTnLst>
                              <p:par>
                                <p:cTn id="107" presetID="12" presetClass="entr" presetSubtype="8" fill="hold" grpId="0" nodeType="clickEffect">
                                  <p:stCondLst>
                                    <p:cond delay="0"/>
                                  </p:stCondLst>
                                  <p:childTnLst>
                                    <p:set>
                                      <p:cBhvr>
                                        <p:cTn id="108" dur="1" fill="hold">
                                          <p:stCondLst>
                                            <p:cond delay="0"/>
                                          </p:stCondLst>
                                        </p:cTn>
                                        <p:tgtEl>
                                          <p:spTgt spid="31"/>
                                        </p:tgtEl>
                                        <p:attrNameLst>
                                          <p:attrName>style.visibility</p:attrName>
                                        </p:attrNameLst>
                                      </p:cBhvr>
                                      <p:to>
                                        <p:strVal val="visible"/>
                                      </p:to>
                                    </p:set>
                                    <p:anim calcmode="lin" valueType="num">
                                      <p:cBhvr additive="base">
                                        <p:cTn id="109" dur="500"/>
                                        <p:tgtEl>
                                          <p:spTgt spid="31"/>
                                        </p:tgtEl>
                                        <p:attrNameLst>
                                          <p:attrName>ppt_x</p:attrName>
                                        </p:attrNameLst>
                                      </p:cBhvr>
                                      <p:tavLst>
                                        <p:tav tm="0">
                                          <p:val>
                                            <p:strVal val="#ppt_x-#ppt_w*1.125000"/>
                                          </p:val>
                                        </p:tav>
                                        <p:tav tm="100000">
                                          <p:val>
                                            <p:strVal val="#ppt_x"/>
                                          </p:val>
                                        </p:tav>
                                      </p:tavLst>
                                    </p:anim>
                                    <p:animEffect transition="in" filter="wipe(right)">
                                      <p:cBhvr>
                                        <p:cTn id="1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56" grpId="0" animBg="1"/>
      <p:bldP spid="41" grpId="0" animBg="1"/>
      <p:bldP spid="43" grpId="0" animBg="1"/>
      <p:bldP spid="70" grpId="0" animBg="1"/>
      <p:bldP spid="71" grpId="0" animBg="1"/>
      <p:bldP spid="72" grpId="0" animBg="1"/>
      <p:bldP spid="75" grpId="0" animBg="1"/>
      <p:bldP spid="76" grpId="0" animBg="1"/>
      <p:bldP spid="77" grpId="0" animBg="1"/>
      <p:bldP spid="78" grpId="0" animBg="1"/>
      <p:bldP spid="39" grpId="0" animBg="1"/>
      <p:bldP spid="3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70855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968979"/>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软件发展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13"/>
          <p:cNvGrpSpPr/>
          <p:nvPr/>
        </p:nvGrpSpPr>
        <p:grpSpPr>
          <a:xfrm>
            <a:off x="3550006"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443199"/>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软件工程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14"/>
          <p:cNvGrpSpPr/>
          <p:nvPr/>
        </p:nvGrpSpPr>
        <p:grpSpPr>
          <a:xfrm>
            <a:off x="6371183" y="846576"/>
            <a:ext cx="1943608" cy="1886991"/>
            <a:chOff x="8489660" y="1820883"/>
            <a:chExt cx="3429000" cy="2791498"/>
          </a:xfrm>
          <a:solidFill>
            <a:srgbClr val="0070C0"/>
          </a:solidFill>
        </p:grpSpPr>
        <p:sp>
          <p:nvSpPr>
            <p:cNvPr id="1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682103"/>
              <a:ext cx="2895602" cy="109273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生命周期</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4"/>
          <p:cNvGrpSpPr/>
          <p:nvPr/>
        </p:nvGrpSpPr>
        <p:grpSpPr>
          <a:xfrm>
            <a:off x="707206" y="2857502"/>
            <a:ext cx="1943606" cy="1910000"/>
            <a:chOff x="708848" y="1820882"/>
            <a:chExt cx="3429000" cy="2791497"/>
          </a:xfrm>
          <a:solidFill>
            <a:srgbClr val="0070C0"/>
          </a:solidFill>
        </p:grpSpPr>
        <p:sp>
          <p:nvSpPr>
            <p:cNvPr id="27"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687070"/>
              <a:ext cx="2895601" cy="107957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开发策略</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1" name="Group 13"/>
          <p:cNvGrpSpPr/>
          <p:nvPr/>
        </p:nvGrpSpPr>
        <p:grpSpPr>
          <a:xfrm>
            <a:off x="3548656" y="2857502"/>
            <a:ext cx="1943606" cy="1910000"/>
            <a:chOff x="3503612" y="425134"/>
            <a:chExt cx="3162300" cy="2546666"/>
          </a:xfrm>
          <a:solidFill>
            <a:srgbClr val="0070C0"/>
          </a:solidFill>
        </p:grpSpPr>
        <p:sp>
          <p:nvSpPr>
            <p:cNvPr id="30"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220402"/>
              <a:ext cx="2670388" cy="984885"/>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过程模型</a:t>
              </a:r>
            </a:p>
          </p:txBody>
        </p:sp>
      </p:grpSp>
      <p:grpSp>
        <p:nvGrpSpPr>
          <p:cNvPr id="12" name="Group 14"/>
          <p:cNvGrpSpPr/>
          <p:nvPr/>
        </p:nvGrpSpPr>
        <p:grpSpPr>
          <a:xfrm>
            <a:off x="6369833" y="2857503"/>
            <a:ext cx="1943608" cy="1886991"/>
            <a:chOff x="8489660" y="1820883"/>
            <a:chExt cx="3429000" cy="2791498"/>
          </a:xfrm>
          <a:solidFill>
            <a:srgbClr val="0070C0"/>
          </a:solidFill>
        </p:grpSpPr>
        <p:sp>
          <p:nvSpPr>
            <p:cNvPr id="33"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682103"/>
              <a:ext cx="2895602" cy="1092734"/>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altLang="zh-CN" sz="24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CASE</a:t>
              </a: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工具与环境</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35736430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9" presetClass="exit" presetSubtype="0" fill="hold" nodeType="withEffect">
                                  <p:stCondLst>
                                    <p:cond delay="0"/>
                                  </p:stCondLst>
                                  <p:childTnLst>
                                    <p:animEffect transition="out" filter="dissolve">
                                      <p:cBhvr>
                                        <p:cTn id="9" dur="500"/>
                                        <p:tgtEl>
                                          <p:spTgt spid="4"/>
                                        </p:tgtEl>
                                      </p:cBhvr>
                                    </p:animEffect>
                                    <p:set>
                                      <p:cBhvr>
                                        <p:cTn id="10" dur="1" fill="hold">
                                          <p:stCondLst>
                                            <p:cond delay="499"/>
                                          </p:stCondLst>
                                        </p:cTn>
                                        <p:tgtEl>
                                          <p:spTgt spid="4"/>
                                        </p:tgtEl>
                                        <p:attrNameLst>
                                          <p:attrName>style.visibility</p:attrName>
                                        </p:attrNameLst>
                                      </p:cBhvr>
                                      <p:to>
                                        <p:strVal val="hidden"/>
                                      </p:to>
                                    </p:set>
                                  </p:childTnLst>
                                </p:cTn>
                              </p:par>
                              <p:par>
                                <p:cTn id="11" presetID="9" presetClass="exit" presetSubtype="0" fill="hold" nodeType="withEffect">
                                  <p:stCondLst>
                                    <p:cond delay="0"/>
                                  </p:stCondLst>
                                  <p:childTnLst>
                                    <p:animEffect transition="out" filter="dissolve">
                                      <p:cBhvr>
                                        <p:cTn id="12" dur="500"/>
                                        <p:tgtEl>
                                          <p:spTgt spid="7"/>
                                        </p:tgtEl>
                                      </p:cBhvr>
                                    </p:animEffect>
                                    <p:set>
                                      <p:cBhvr>
                                        <p:cTn id="13" dur="1" fill="hold">
                                          <p:stCondLst>
                                            <p:cond delay="499"/>
                                          </p:stCondLst>
                                        </p:cTn>
                                        <p:tgtEl>
                                          <p:spTgt spid="7"/>
                                        </p:tgtEl>
                                        <p:attrNameLst>
                                          <p:attrName>style.visibility</p:attrName>
                                        </p:attrNameLst>
                                      </p:cBhvr>
                                      <p:to>
                                        <p:strVal val="hidden"/>
                                      </p:to>
                                    </p:set>
                                  </p:childTnLst>
                                </p:cTn>
                              </p:par>
                              <p:par>
                                <p:cTn id="14" presetID="9" presetClass="exit" presetSubtype="0" fill="hold" nodeType="withEffect">
                                  <p:stCondLst>
                                    <p:cond delay="0"/>
                                  </p:stCondLst>
                                  <p:childTnLst>
                                    <p:animEffect transition="out" filter="dissolv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par>
                                <p:cTn id="17" presetID="9" presetClass="exit" presetSubtype="0" fill="hold" nodeType="withEffect">
                                  <p:stCondLst>
                                    <p:cond delay="0"/>
                                  </p:stCondLst>
                                  <p:childTnLst>
                                    <p:animEffect transition="out" filter="dissolve">
                                      <p:cBhvr>
                                        <p:cTn id="18" dur="500"/>
                                        <p:tgtEl>
                                          <p:spTgt spid="11"/>
                                        </p:tgtEl>
                                      </p:cBhvr>
                                    </p:animEffect>
                                    <p:set>
                                      <p:cBhvr>
                                        <p:cTn id="19" dur="1" fill="hold">
                                          <p:stCondLst>
                                            <p:cond delay="499"/>
                                          </p:stCondLst>
                                        </p:cTn>
                                        <p:tgtEl>
                                          <p:spTgt spid="11"/>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sp>
        <p:nvSpPr>
          <p:cNvPr id="21" name="Rectangle 2"/>
          <p:cNvSpPr/>
          <p:nvPr/>
        </p:nvSpPr>
        <p:spPr bwMode="auto">
          <a:xfrm>
            <a:off x="323528" y="1124976"/>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发展</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15" name="右箭头 14"/>
          <p:cNvSpPr/>
          <p:nvPr/>
        </p:nvSpPr>
        <p:spPr bwMode="auto">
          <a:xfrm>
            <a:off x="1619672" y="1560371"/>
            <a:ext cx="710906" cy="290210"/>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16" name="TextBox 15"/>
          <p:cNvSpPr txBox="1"/>
          <p:nvPr/>
        </p:nvSpPr>
        <p:spPr>
          <a:xfrm>
            <a:off x="1522930" y="1091411"/>
            <a:ext cx="700833" cy="1097416"/>
          </a:xfrm>
          <a:prstGeom prst="rect">
            <a:avLst/>
          </a:prstGeom>
          <a:noFill/>
        </p:spPr>
        <p:txBody>
          <a:bodyPr wrap="none" lIns="91440" tIns="91440" rIns="91440" bIns="91440" rtlCol="0">
            <a:spAutoFit/>
          </a:bodyPr>
          <a:lstStyle/>
          <a:p>
            <a:pPr>
              <a:lnSpc>
                <a:spcPct val="150000"/>
              </a:lnSpc>
              <a:spcBef>
                <a:spcPct val="20000"/>
              </a:spcBef>
              <a:buSzPct val="90000"/>
            </a:pPr>
            <a:r>
              <a:rPr lang="zh-CN" altLang="en-US" sz="2000" b="1" dirty="0">
                <a:solidFill>
                  <a:schemeClr val="tx1">
                    <a:alpha val="99000"/>
                  </a:schemeClr>
                </a:solidFill>
                <a:latin typeface="楷体" pitchFamily="49" charset="-122"/>
                <a:ea typeface="楷体" pitchFamily="49" charset="-122"/>
              </a:rPr>
              <a:t>软件</a:t>
            </a:r>
            <a:endParaRPr lang="en-US" altLang="zh-CN" sz="2000" b="1" dirty="0">
              <a:solidFill>
                <a:schemeClr val="tx1">
                  <a:alpha val="99000"/>
                </a:schemeClr>
              </a:solidFill>
              <a:latin typeface="楷体" pitchFamily="49" charset="-122"/>
              <a:ea typeface="楷体" pitchFamily="49" charset="-122"/>
            </a:endParaRPr>
          </a:p>
          <a:p>
            <a:pPr>
              <a:lnSpc>
                <a:spcPct val="150000"/>
              </a:lnSpc>
              <a:spcBef>
                <a:spcPct val="20000"/>
              </a:spcBef>
              <a:buSzPct val="90000"/>
            </a:pPr>
            <a:r>
              <a:rPr lang="zh-CN" altLang="en-US" sz="2000" b="1" dirty="0">
                <a:solidFill>
                  <a:schemeClr val="tx1">
                    <a:alpha val="99000"/>
                  </a:schemeClr>
                </a:solidFill>
                <a:latin typeface="楷体" pitchFamily="49" charset="-122"/>
                <a:ea typeface="楷体" pitchFamily="49" charset="-122"/>
              </a:rPr>
              <a:t>危机</a:t>
            </a:r>
          </a:p>
        </p:txBody>
      </p:sp>
      <p:sp>
        <p:nvSpPr>
          <p:cNvPr id="24" name="Rectangle 2"/>
          <p:cNvSpPr/>
          <p:nvPr/>
        </p:nvSpPr>
        <p:spPr bwMode="auto">
          <a:xfrm>
            <a:off x="2444114" y="1124976"/>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工程</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25" name="右箭头 24"/>
          <p:cNvSpPr/>
          <p:nvPr/>
        </p:nvSpPr>
        <p:spPr bwMode="auto">
          <a:xfrm>
            <a:off x="3804646" y="1625728"/>
            <a:ext cx="710906" cy="290210"/>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29" name="Rectangle 2"/>
          <p:cNvSpPr/>
          <p:nvPr/>
        </p:nvSpPr>
        <p:spPr bwMode="auto">
          <a:xfrm>
            <a:off x="4644008" y="1190333"/>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生存</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周期</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32" name="Rectangle 2"/>
          <p:cNvSpPr/>
          <p:nvPr/>
        </p:nvSpPr>
        <p:spPr bwMode="auto">
          <a:xfrm>
            <a:off x="4664207" y="2499742"/>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开发</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策略</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35" name="右箭头 34"/>
          <p:cNvSpPr/>
          <p:nvPr/>
        </p:nvSpPr>
        <p:spPr bwMode="auto">
          <a:xfrm>
            <a:off x="3886961" y="3003798"/>
            <a:ext cx="710906" cy="290210"/>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18" name="矩形 17"/>
          <p:cNvSpPr/>
          <p:nvPr/>
        </p:nvSpPr>
        <p:spPr bwMode="auto">
          <a:xfrm>
            <a:off x="3886961" y="2772534"/>
            <a:ext cx="180983" cy="432048"/>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36" name="右箭头 35"/>
          <p:cNvSpPr/>
          <p:nvPr/>
        </p:nvSpPr>
        <p:spPr bwMode="auto">
          <a:xfrm>
            <a:off x="5892878" y="1625728"/>
            <a:ext cx="710906" cy="290210"/>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37" name="Rectangle 2"/>
          <p:cNvSpPr/>
          <p:nvPr/>
        </p:nvSpPr>
        <p:spPr bwMode="auto">
          <a:xfrm>
            <a:off x="6732240" y="1190333"/>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软件</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过程</a:t>
            </a:r>
            <a:endParaRPr lang="en-US" altLang="zh-CN" sz="2400" b="1" spc="-53" dirty="0">
              <a:gradFill>
                <a:gsLst>
                  <a:gs pos="0">
                    <a:srgbClr val="FFFFFF"/>
                  </a:gs>
                  <a:gs pos="86000">
                    <a:srgbClr val="FFFFFF"/>
                  </a:gs>
                </a:gsLst>
                <a:lin ang="5400000" scaled="0"/>
              </a:gradFill>
              <a:latin typeface="楷体" pitchFamily="49" charset="-122"/>
              <a:ea typeface="楷体" pitchFamily="49" charset="-122"/>
            </a:endParaRPr>
          </a:p>
          <a:p>
            <a:pPr algn="ctr" defTabSz="685609" fontAlgn="base">
              <a:lnSpc>
                <a:spcPct val="80000"/>
              </a:lnSpc>
              <a:spcBef>
                <a:spcPct val="0"/>
              </a:spcBef>
              <a:spcAft>
                <a:spcPct val="0"/>
              </a:spcAft>
            </a:pPr>
            <a:r>
              <a:rPr lang="zh-CN" altLang="en-US" sz="2400" b="1" spc="-53" dirty="0">
                <a:gradFill>
                  <a:gsLst>
                    <a:gs pos="0">
                      <a:srgbClr val="FFFFFF"/>
                    </a:gs>
                    <a:gs pos="86000">
                      <a:srgbClr val="FFFFFF"/>
                    </a:gs>
                  </a:gsLst>
                  <a:lin ang="5400000" scaled="0"/>
                </a:gradFill>
                <a:latin typeface="楷体" pitchFamily="49" charset="-122"/>
                <a:ea typeface="楷体" pitchFamily="49" charset="-122"/>
              </a:rPr>
              <a:t>模型</a:t>
            </a:r>
            <a:endParaRPr lang="en-US" sz="2400" b="1" spc="-53" dirty="0">
              <a:gradFill>
                <a:gsLst>
                  <a:gs pos="0">
                    <a:srgbClr val="FFFFFF"/>
                  </a:gs>
                  <a:gs pos="86000">
                    <a:srgbClr val="FFFFFF"/>
                  </a:gs>
                </a:gsLst>
                <a:lin ang="5400000" scaled="0"/>
              </a:gradFill>
              <a:latin typeface="楷体" pitchFamily="49" charset="-122"/>
              <a:ea typeface="楷体" pitchFamily="49" charset="-122"/>
            </a:endParaRPr>
          </a:p>
        </p:txBody>
      </p:sp>
      <p:sp>
        <p:nvSpPr>
          <p:cNvPr id="38" name="右箭头 37"/>
          <p:cNvSpPr/>
          <p:nvPr/>
        </p:nvSpPr>
        <p:spPr bwMode="auto">
          <a:xfrm rot="5400000">
            <a:off x="6957438" y="2858693"/>
            <a:ext cx="710906" cy="290210"/>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19" name="直角上箭头 18"/>
          <p:cNvSpPr/>
          <p:nvPr/>
        </p:nvSpPr>
        <p:spPr bwMode="auto">
          <a:xfrm>
            <a:off x="5955712" y="2798536"/>
            <a:ext cx="648072" cy="511839"/>
          </a:xfrm>
          <a:prstGeom prst="bentUp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39" name="Rectangle 2"/>
          <p:cNvSpPr/>
          <p:nvPr/>
        </p:nvSpPr>
        <p:spPr bwMode="auto">
          <a:xfrm>
            <a:off x="6804248" y="3622642"/>
            <a:ext cx="1161302" cy="1161000"/>
          </a:xfrm>
          <a:prstGeom prst="rect">
            <a:avLst/>
          </a:prstGeom>
          <a:solidFill>
            <a:srgbClr val="00B0F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a:r>
              <a:rPr lang="en-US" altLang="zh-CN" sz="24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CASE</a:t>
            </a:r>
          </a:p>
        </p:txBody>
      </p:sp>
    </p:spTree>
    <p:extLst>
      <p:ext uri="{BB962C8B-B14F-4D97-AF65-F5344CB8AC3E}">
        <p14:creationId xmlns:p14="http://schemas.microsoft.com/office/powerpoint/2010/main" val="13711846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additive="base">
                                        <p:cTn id="7" dur="500"/>
                                        <p:tgtEl>
                                          <p:spTgt spid="21"/>
                                        </p:tgtEl>
                                        <p:attrNameLst>
                                          <p:attrName>ppt_x</p:attrName>
                                        </p:attrNameLst>
                                      </p:cBhvr>
                                      <p:tavLst>
                                        <p:tav tm="0">
                                          <p:val>
                                            <p:strVal val="#ppt_x-#ppt_w*1.125000"/>
                                          </p:val>
                                        </p:tav>
                                        <p:tav tm="100000">
                                          <p:val>
                                            <p:strVal val="#ppt_x"/>
                                          </p:val>
                                        </p:tav>
                                      </p:tavLst>
                                    </p:anim>
                                    <p:animEffect transition="in" filter="wipe(right)">
                                      <p:cBhvr>
                                        <p:cTn id="8" dur="500"/>
                                        <p:tgtEl>
                                          <p:spTgt spid="21"/>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p:tgtEl>
                                          <p:spTgt spid="16"/>
                                        </p:tgtEl>
                                        <p:attrNameLst>
                                          <p:attrName>ppt_x</p:attrName>
                                        </p:attrNameLst>
                                      </p:cBhvr>
                                      <p:tavLst>
                                        <p:tav tm="0">
                                          <p:val>
                                            <p:strVal val="#ppt_x-#ppt_w*1.125000"/>
                                          </p:val>
                                        </p:tav>
                                        <p:tav tm="100000">
                                          <p:val>
                                            <p:strVal val="#ppt_x"/>
                                          </p:val>
                                        </p:tav>
                                      </p:tavLst>
                                    </p:anim>
                                    <p:animEffect transition="in" filter="wipe(right)">
                                      <p:cBhvr>
                                        <p:cTn id="14" dur="500"/>
                                        <p:tgtEl>
                                          <p:spTgt spid="16"/>
                                        </p:tgtEl>
                                      </p:cBhvr>
                                    </p:animEffect>
                                  </p:childTnLst>
                                </p:cTn>
                              </p:par>
                              <p:par>
                                <p:cTn id="15" presetID="12" presetClass="entr" presetSubtype="8"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 calcmode="lin" valueType="num">
                                      <p:cBhvr additive="base">
                                        <p:cTn id="17" dur="500"/>
                                        <p:tgtEl>
                                          <p:spTgt spid="15"/>
                                        </p:tgtEl>
                                        <p:attrNameLst>
                                          <p:attrName>ppt_x</p:attrName>
                                        </p:attrNameLst>
                                      </p:cBhvr>
                                      <p:tavLst>
                                        <p:tav tm="0">
                                          <p:val>
                                            <p:strVal val="#ppt_x-#ppt_w*1.125000"/>
                                          </p:val>
                                        </p:tav>
                                        <p:tav tm="100000">
                                          <p:val>
                                            <p:strVal val="#ppt_x"/>
                                          </p:val>
                                        </p:tav>
                                      </p:tavLst>
                                    </p:anim>
                                    <p:animEffect transition="in" filter="wipe(right)">
                                      <p:cBhvr>
                                        <p:cTn id="18" dur="500"/>
                                        <p:tgtEl>
                                          <p:spTgt spid="15"/>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8"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 calcmode="lin" valueType="num">
                                      <p:cBhvr additive="base">
                                        <p:cTn id="23" dur="500"/>
                                        <p:tgtEl>
                                          <p:spTgt spid="24"/>
                                        </p:tgtEl>
                                        <p:attrNameLst>
                                          <p:attrName>ppt_x</p:attrName>
                                        </p:attrNameLst>
                                      </p:cBhvr>
                                      <p:tavLst>
                                        <p:tav tm="0">
                                          <p:val>
                                            <p:strVal val="#ppt_x-#ppt_w*1.125000"/>
                                          </p:val>
                                        </p:tav>
                                        <p:tav tm="100000">
                                          <p:val>
                                            <p:strVal val="#ppt_x"/>
                                          </p:val>
                                        </p:tav>
                                      </p:tavLst>
                                    </p:anim>
                                    <p:animEffect transition="in" filter="wipe(right)">
                                      <p:cBhvr>
                                        <p:cTn id="24" dur="500"/>
                                        <p:tgtEl>
                                          <p:spTgt spid="24"/>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8" fill="hold" grpId="0" nodeType="clickEffect">
                                  <p:stCondLst>
                                    <p:cond delay="0"/>
                                  </p:stCondLst>
                                  <p:childTnLst>
                                    <p:set>
                                      <p:cBhvr>
                                        <p:cTn id="28" dur="1" fill="hold">
                                          <p:stCondLst>
                                            <p:cond delay="0"/>
                                          </p:stCondLst>
                                        </p:cTn>
                                        <p:tgtEl>
                                          <p:spTgt spid="25"/>
                                        </p:tgtEl>
                                        <p:attrNameLst>
                                          <p:attrName>style.visibility</p:attrName>
                                        </p:attrNameLst>
                                      </p:cBhvr>
                                      <p:to>
                                        <p:strVal val="visible"/>
                                      </p:to>
                                    </p:set>
                                    <p:anim calcmode="lin" valueType="num">
                                      <p:cBhvr additive="base">
                                        <p:cTn id="29" dur="500"/>
                                        <p:tgtEl>
                                          <p:spTgt spid="25"/>
                                        </p:tgtEl>
                                        <p:attrNameLst>
                                          <p:attrName>ppt_x</p:attrName>
                                        </p:attrNameLst>
                                      </p:cBhvr>
                                      <p:tavLst>
                                        <p:tav tm="0">
                                          <p:val>
                                            <p:strVal val="#ppt_x-#ppt_w*1.125000"/>
                                          </p:val>
                                        </p:tav>
                                        <p:tav tm="100000">
                                          <p:val>
                                            <p:strVal val="#ppt_x"/>
                                          </p:val>
                                        </p:tav>
                                      </p:tavLst>
                                    </p:anim>
                                    <p:animEffect transition="in" filter="wipe(right)">
                                      <p:cBhvr>
                                        <p:cTn id="30" dur="500"/>
                                        <p:tgtEl>
                                          <p:spTgt spid="25"/>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8" fill="hold" grpId="0"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p:tgtEl>
                                          <p:spTgt spid="29"/>
                                        </p:tgtEl>
                                        <p:attrNameLst>
                                          <p:attrName>ppt_x</p:attrName>
                                        </p:attrNameLst>
                                      </p:cBhvr>
                                      <p:tavLst>
                                        <p:tav tm="0">
                                          <p:val>
                                            <p:strVal val="#ppt_x-#ppt_w*1.125000"/>
                                          </p:val>
                                        </p:tav>
                                        <p:tav tm="100000">
                                          <p:val>
                                            <p:strVal val="#ppt_x"/>
                                          </p:val>
                                        </p:tav>
                                      </p:tavLst>
                                    </p:anim>
                                    <p:animEffect transition="in" filter="wipe(right)">
                                      <p:cBhvr>
                                        <p:cTn id="36" dur="500"/>
                                        <p:tgtEl>
                                          <p:spTgt spid="29"/>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 calcmode="lin" valueType="num">
                                      <p:cBhvr additive="base">
                                        <p:cTn id="41" dur="500"/>
                                        <p:tgtEl>
                                          <p:spTgt spid="18"/>
                                        </p:tgtEl>
                                        <p:attrNameLst>
                                          <p:attrName>ppt_y</p:attrName>
                                        </p:attrNameLst>
                                      </p:cBhvr>
                                      <p:tavLst>
                                        <p:tav tm="0">
                                          <p:val>
                                            <p:strVal val="#ppt_y-#ppt_h*1.125000"/>
                                          </p:val>
                                        </p:tav>
                                        <p:tav tm="100000">
                                          <p:val>
                                            <p:strVal val="#ppt_y"/>
                                          </p:val>
                                        </p:tav>
                                      </p:tavLst>
                                    </p:anim>
                                    <p:animEffect transition="in" filter="wipe(down)">
                                      <p:cBhvr>
                                        <p:cTn id="42" dur="500"/>
                                        <p:tgtEl>
                                          <p:spTgt spid="18"/>
                                        </p:tgtEl>
                                      </p:cBhvr>
                                    </p:animEffect>
                                  </p:childTnLst>
                                </p:cTn>
                              </p:par>
                            </p:childTnLst>
                          </p:cTn>
                        </p:par>
                        <p:par>
                          <p:cTn id="43" fill="hold">
                            <p:stCondLst>
                              <p:cond delay="500"/>
                            </p:stCondLst>
                            <p:childTnLst>
                              <p:par>
                                <p:cTn id="44" presetID="12" presetClass="entr" presetSubtype="8" fill="hold" grpId="0" nodeType="afterEffect">
                                  <p:stCondLst>
                                    <p:cond delay="0"/>
                                  </p:stCondLst>
                                  <p:childTnLst>
                                    <p:set>
                                      <p:cBhvr>
                                        <p:cTn id="45" dur="1" fill="hold">
                                          <p:stCondLst>
                                            <p:cond delay="0"/>
                                          </p:stCondLst>
                                        </p:cTn>
                                        <p:tgtEl>
                                          <p:spTgt spid="35"/>
                                        </p:tgtEl>
                                        <p:attrNameLst>
                                          <p:attrName>style.visibility</p:attrName>
                                        </p:attrNameLst>
                                      </p:cBhvr>
                                      <p:to>
                                        <p:strVal val="visible"/>
                                      </p:to>
                                    </p:set>
                                    <p:anim calcmode="lin" valueType="num">
                                      <p:cBhvr additive="base">
                                        <p:cTn id="46" dur="500"/>
                                        <p:tgtEl>
                                          <p:spTgt spid="35"/>
                                        </p:tgtEl>
                                        <p:attrNameLst>
                                          <p:attrName>ppt_x</p:attrName>
                                        </p:attrNameLst>
                                      </p:cBhvr>
                                      <p:tavLst>
                                        <p:tav tm="0">
                                          <p:val>
                                            <p:strVal val="#ppt_x-#ppt_w*1.125000"/>
                                          </p:val>
                                        </p:tav>
                                        <p:tav tm="100000">
                                          <p:val>
                                            <p:strVal val="#ppt_x"/>
                                          </p:val>
                                        </p:tav>
                                      </p:tavLst>
                                    </p:anim>
                                    <p:animEffect transition="in" filter="wipe(right)">
                                      <p:cBhvr>
                                        <p:cTn id="47" dur="500"/>
                                        <p:tgtEl>
                                          <p:spTgt spid="35"/>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8"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 calcmode="lin" valueType="num">
                                      <p:cBhvr additive="base">
                                        <p:cTn id="52" dur="500"/>
                                        <p:tgtEl>
                                          <p:spTgt spid="32"/>
                                        </p:tgtEl>
                                        <p:attrNameLst>
                                          <p:attrName>ppt_x</p:attrName>
                                        </p:attrNameLst>
                                      </p:cBhvr>
                                      <p:tavLst>
                                        <p:tav tm="0">
                                          <p:val>
                                            <p:strVal val="#ppt_x-#ppt_w*1.125000"/>
                                          </p:val>
                                        </p:tav>
                                        <p:tav tm="100000">
                                          <p:val>
                                            <p:strVal val="#ppt_x"/>
                                          </p:val>
                                        </p:tav>
                                      </p:tavLst>
                                    </p:anim>
                                    <p:animEffect transition="in" filter="wipe(right)">
                                      <p:cBhvr>
                                        <p:cTn id="53" dur="500"/>
                                        <p:tgtEl>
                                          <p:spTgt spid="32"/>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8" fill="hold" grpId="0" nodeType="clickEffect">
                                  <p:stCondLst>
                                    <p:cond delay="0"/>
                                  </p:stCondLst>
                                  <p:childTnLst>
                                    <p:set>
                                      <p:cBhvr>
                                        <p:cTn id="57" dur="1" fill="hold">
                                          <p:stCondLst>
                                            <p:cond delay="0"/>
                                          </p:stCondLst>
                                        </p:cTn>
                                        <p:tgtEl>
                                          <p:spTgt spid="36"/>
                                        </p:tgtEl>
                                        <p:attrNameLst>
                                          <p:attrName>style.visibility</p:attrName>
                                        </p:attrNameLst>
                                      </p:cBhvr>
                                      <p:to>
                                        <p:strVal val="visible"/>
                                      </p:to>
                                    </p:set>
                                    <p:anim calcmode="lin" valueType="num">
                                      <p:cBhvr additive="base">
                                        <p:cTn id="58" dur="500"/>
                                        <p:tgtEl>
                                          <p:spTgt spid="36"/>
                                        </p:tgtEl>
                                        <p:attrNameLst>
                                          <p:attrName>ppt_x</p:attrName>
                                        </p:attrNameLst>
                                      </p:cBhvr>
                                      <p:tavLst>
                                        <p:tav tm="0">
                                          <p:val>
                                            <p:strVal val="#ppt_x-#ppt_w*1.125000"/>
                                          </p:val>
                                        </p:tav>
                                        <p:tav tm="100000">
                                          <p:val>
                                            <p:strVal val="#ppt_x"/>
                                          </p:val>
                                        </p:tav>
                                      </p:tavLst>
                                    </p:anim>
                                    <p:animEffect transition="in" filter="wipe(right)">
                                      <p:cBhvr>
                                        <p:cTn id="59" dur="500"/>
                                        <p:tgtEl>
                                          <p:spTgt spid="36"/>
                                        </p:tgtEl>
                                      </p:cBhvr>
                                    </p:animEffect>
                                  </p:childTnLst>
                                </p:cTn>
                              </p:par>
                            </p:childTnLst>
                          </p:cTn>
                        </p:par>
                      </p:childTnLst>
                    </p:cTn>
                  </p:par>
                  <p:par>
                    <p:cTn id="60" fill="hold">
                      <p:stCondLst>
                        <p:cond delay="indefinite"/>
                      </p:stCondLst>
                      <p:childTnLst>
                        <p:par>
                          <p:cTn id="61" fill="hold">
                            <p:stCondLst>
                              <p:cond delay="0"/>
                            </p:stCondLst>
                            <p:childTnLst>
                              <p:par>
                                <p:cTn id="62" presetID="12" presetClass="entr" presetSubtype="8" fill="hold" grpId="1" nodeType="clickEffect">
                                  <p:stCondLst>
                                    <p:cond delay="0"/>
                                  </p:stCondLst>
                                  <p:childTnLst>
                                    <p:set>
                                      <p:cBhvr>
                                        <p:cTn id="63" dur="1" fill="hold">
                                          <p:stCondLst>
                                            <p:cond delay="0"/>
                                          </p:stCondLst>
                                        </p:cTn>
                                        <p:tgtEl>
                                          <p:spTgt spid="37"/>
                                        </p:tgtEl>
                                        <p:attrNameLst>
                                          <p:attrName>style.visibility</p:attrName>
                                        </p:attrNameLst>
                                      </p:cBhvr>
                                      <p:to>
                                        <p:strVal val="visible"/>
                                      </p:to>
                                    </p:set>
                                    <p:anim calcmode="lin" valueType="num">
                                      <p:cBhvr additive="base">
                                        <p:cTn id="64" dur="500"/>
                                        <p:tgtEl>
                                          <p:spTgt spid="37"/>
                                        </p:tgtEl>
                                        <p:attrNameLst>
                                          <p:attrName>ppt_x</p:attrName>
                                        </p:attrNameLst>
                                      </p:cBhvr>
                                      <p:tavLst>
                                        <p:tav tm="0">
                                          <p:val>
                                            <p:strVal val="#ppt_x-#ppt_w*1.125000"/>
                                          </p:val>
                                        </p:tav>
                                        <p:tav tm="100000">
                                          <p:val>
                                            <p:strVal val="#ppt_x"/>
                                          </p:val>
                                        </p:tav>
                                      </p:tavLst>
                                    </p:anim>
                                    <p:animEffect transition="in" filter="wipe(right)">
                                      <p:cBhvr>
                                        <p:cTn id="65" dur="500"/>
                                        <p:tgtEl>
                                          <p:spTgt spid="37"/>
                                        </p:tgtEl>
                                      </p:cBhvr>
                                    </p:animEffect>
                                  </p:childTnLst>
                                </p:cTn>
                              </p:par>
                            </p:childTnLst>
                          </p:cTn>
                        </p:par>
                      </p:childTnLst>
                    </p:cTn>
                  </p:par>
                  <p:par>
                    <p:cTn id="66" fill="hold">
                      <p:stCondLst>
                        <p:cond delay="indefinite"/>
                      </p:stCondLst>
                      <p:childTnLst>
                        <p:par>
                          <p:cTn id="67" fill="hold">
                            <p:stCondLst>
                              <p:cond delay="0"/>
                            </p:stCondLst>
                            <p:childTnLst>
                              <p:par>
                                <p:cTn id="68" presetID="12" presetClass="entr" presetSubtype="4" fill="hold" grpId="0" nodeType="click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additive="base">
                                        <p:cTn id="70" dur="500"/>
                                        <p:tgtEl>
                                          <p:spTgt spid="19"/>
                                        </p:tgtEl>
                                        <p:attrNameLst>
                                          <p:attrName>ppt_y</p:attrName>
                                        </p:attrNameLst>
                                      </p:cBhvr>
                                      <p:tavLst>
                                        <p:tav tm="0">
                                          <p:val>
                                            <p:strVal val="#ppt_y+#ppt_h*1.125000"/>
                                          </p:val>
                                        </p:tav>
                                        <p:tav tm="100000">
                                          <p:val>
                                            <p:strVal val="#ppt_y"/>
                                          </p:val>
                                        </p:tav>
                                      </p:tavLst>
                                    </p:anim>
                                    <p:animEffect transition="in" filter="wipe(up)">
                                      <p:cBhvr>
                                        <p:cTn id="71" dur="500"/>
                                        <p:tgtEl>
                                          <p:spTgt spid="19"/>
                                        </p:tgtEl>
                                      </p:cBhvr>
                                    </p:animEffect>
                                  </p:childTnLst>
                                </p:cTn>
                              </p:par>
                            </p:childTnLst>
                          </p:cTn>
                        </p:par>
                      </p:childTnLst>
                    </p:cTn>
                  </p:par>
                  <p:par>
                    <p:cTn id="72" fill="hold">
                      <p:stCondLst>
                        <p:cond delay="indefinite"/>
                      </p:stCondLst>
                      <p:childTnLst>
                        <p:par>
                          <p:cTn id="73" fill="hold">
                            <p:stCondLst>
                              <p:cond delay="0"/>
                            </p:stCondLst>
                            <p:childTnLst>
                              <p:par>
                                <p:cTn id="74" presetID="26" presetClass="emph" presetSubtype="0" fill="hold" grpId="0" nodeType="clickEffect">
                                  <p:stCondLst>
                                    <p:cond delay="0"/>
                                  </p:stCondLst>
                                  <p:childTnLst>
                                    <p:animEffect transition="out" filter="fade">
                                      <p:cBhvr>
                                        <p:cTn id="75" dur="500" tmFilter="0, 0; .2, .5; .8, .5; 1, 0"/>
                                        <p:tgtEl>
                                          <p:spTgt spid="37"/>
                                        </p:tgtEl>
                                      </p:cBhvr>
                                    </p:animEffect>
                                    <p:animScale>
                                      <p:cBhvr>
                                        <p:cTn id="76" dur="250" autoRev="1" fill="hold"/>
                                        <p:tgtEl>
                                          <p:spTgt spid="37"/>
                                        </p:tgtEl>
                                      </p:cBhvr>
                                      <p:by x="105000" y="105000"/>
                                    </p:animScale>
                                  </p:childTnLst>
                                </p:cTn>
                              </p:par>
                            </p:childTnLst>
                          </p:cTn>
                        </p:par>
                      </p:childTnLst>
                    </p:cTn>
                  </p:par>
                  <p:par>
                    <p:cTn id="77" fill="hold">
                      <p:stCondLst>
                        <p:cond delay="indefinite"/>
                      </p:stCondLst>
                      <p:childTnLst>
                        <p:par>
                          <p:cTn id="78" fill="hold">
                            <p:stCondLst>
                              <p:cond delay="0"/>
                            </p:stCondLst>
                            <p:childTnLst>
                              <p:par>
                                <p:cTn id="79" presetID="12" presetClass="entr" presetSubtype="1" fill="hold" grpId="0" nodeType="clickEffect">
                                  <p:stCondLst>
                                    <p:cond delay="0"/>
                                  </p:stCondLst>
                                  <p:childTnLst>
                                    <p:set>
                                      <p:cBhvr>
                                        <p:cTn id="80" dur="1" fill="hold">
                                          <p:stCondLst>
                                            <p:cond delay="0"/>
                                          </p:stCondLst>
                                        </p:cTn>
                                        <p:tgtEl>
                                          <p:spTgt spid="38"/>
                                        </p:tgtEl>
                                        <p:attrNameLst>
                                          <p:attrName>style.visibility</p:attrName>
                                        </p:attrNameLst>
                                      </p:cBhvr>
                                      <p:to>
                                        <p:strVal val="visible"/>
                                      </p:to>
                                    </p:set>
                                    <p:anim calcmode="lin" valueType="num">
                                      <p:cBhvr additive="base">
                                        <p:cTn id="81" dur="500"/>
                                        <p:tgtEl>
                                          <p:spTgt spid="38"/>
                                        </p:tgtEl>
                                        <p:attrNameLst>
                                          <p:attrName>ppt_y</p:attrName>
                                        </p:attrNameLst>
                                      </p:cBhvr>
                                      <p:tavLst>
                                        <p:tav tm="0">
                                          <p:val>
                                            <p:strVal val="#ppt_y-#ppt_h*1.125000"/>
                                          </p:val>
                                        </p:tav>
                                        <p:tav tm="100000">
                                          <p:val>
                                            <p:strVal val="#ppt_y"/>
                                          </p:val>
                                        </p:tav>
                                      </p:tavLst>
                                    </p:anim>
                                    <p:animEffect transition="in" filter="wipe(down)">
                                      <p:cBhvr>
                                        <p:cTn id="82" dur="500"/>
                                        <p:tgtEl>
                                          <p:spTgt spid="38"/>
                                        </p:tgtEl>
                                      </p:cBhvr>
                                    </p:animEffect>
                                  </p:childTnLst>
                                </p:cTn>
                              </p:par>
                            </p:childTnLst>
                          </p:cTn>
                        </p:par>
                      </p:childTnLst>
                    </p:cTn>
                  </p:par>
                  <p:par>
                    <p:cTn id="83" fill="hold">
                      <p:stCondLst>
                        <p:cond delay="indefinite"/>
                      </p:stCondLst>
                      <p:childTnLst>
                        <p:par>
                          <p:cTn id="84" fill="hold">
                            <p:stCondLst>
                              <p:cond delay="0"/>
                            </p:stCondLst>
                            <p:childTnLst>
                              <p:par>
                                <p:cTn id="85" presetID="12" presetClass="entr" presetSubtype="8" fill="hold" grpId="0" nodeType="clickEffect">
                                  <p:stCondLst>
                                    <p:cond delay="0"/>
                                  </p:stCondLst>
                                  <p:childTnLst>
                                    <p:set>
                                      <p:cBhvr>
                                        <p:cTn id="86" dur="1" fill="hold">
                                          <p:stCondLst>
                                            <p:cond delay="0"/>
                                          </p:stCondLst>
                                        </p:cTn>
                                        <p:tgtEl>
                                          <p:spTgt spid="39"/>
                                        </p:tgtEl>
                                        <p:attrNameLst>
                                          <p:attrName>style.visibility</p:attrName>
                                        </p:attrNameLst>
                                      </p:cBhvr>
                                      <p:to>
                                        <p:strVal val="visible"/>
                                      </p:to>
                                    </p:set>
                                    <p:anim calcmode="lin" valueType="num">
                                      <p:cBhvr additive="base">
                                        <p:cTn id="87" dur="500"/>
                                        <p:tgtEl>
                                          <p:spTgt spid="39"/>
                                        </p:tgtEl>
                                        <p:attrNameLst>
                                          <p:attrName>ppt_x</p:attrName>
                                        </p:attrNameLst>
                                      </p:cBhvr>
                                      <p:tavLst>
                                        <p:tav tm="0">
                                          <p:val>
                                            <p:strVal val="#ppt_x-#ppt_w*1.125000"/>
                                          </p:val>
                                        </p:tav>
                                        <p:tav tm="100000">
                                          <p:val>
                                            <p:strVal val="#ppt_x"/>
                                          </p:val>
                                        </p:tav>
                                      </p:tavLst>
                                    </p:anim>
                                    <p:animEffect transition="in" filter="wipe(right)">
                                      <p:cBhvr>
                                        <p:cTn id="88"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15" grpId="0" animBg="1"/>
      <p:bldP spid="16" grpId="0"/>
      <p:bldP spid="24" grpId="0" animBg="1"/>
      <p:bldP spid="25" grpId="0" animBg="1"/>
      <p:bldP spid="29" grpId="0" animBg="1"/>
      <p:bldP spid="32" grpId="0" animBg="1"/>
      <p:bldP spid="35" grpId="0" animBg="1"/>
      <p:bldP spid="18" grpId="0" animBg="1"/>
      <p:bldP spid="36" grpId="0" animBg="1"/>
      <p:bldP spid="37" grpId="0" animBg="1"/>
      <p:bldP spid="37" grpId="1" animBg="1"/>
      <p:bldP spid="38" grpId="0" animBg="1"/>
      <p:bldP spid="19" grpId="0" animBg="1"/>
      <p:bldP spid="39"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软件工程的观点辨析</a:t>
            </a:r>
          </a:p>
        </p:txBody>
      </p:sp>
      <p:sp>
        <p:nvSpPr>
          <p:cNvPr id="4" name="矩形 3"/>
          <p:cNvSpPr/>
          <p:nvPr/>
        </p:nvSpPr>
        <p:spPr>
          <a:xfrm>
            <a:off x="395536" y="699542"/>
            <a:ext cx="8568952" cy="646331"/>
          </a:xfrm>
          <a:prstGeom prst="rect">
            <a:avLst/>
          </a:prstGeom>
          <a:solidFill>
            <a:srgbClr val="00B0F0"/>
          </a:solidFill>
        </p:spPr>
        <p:txBody>
          <a:bodyPr wrap="square">
            <a:spAutoFit/>
          </a:bodyPr>
          <a:lstStyle/>
          <a:p>
            <a:r>
              <a:rPr lang="zh-CN" altLang="en-US" sz="1800" b="1" dirty="0">
                <a:latin typeface="楷体" pitchFamily="49" charset="-122"/>
                <a:ea typeface="楷体" pitchFamily="49" charset="-122"/>
              </a:rPr>
              <a:t>我们拥有一套讲述如何开发软件的书籍，书中充满了标准与示例，可以帮助我们解决软件开发中遇到的任何问题。</a:t>
            </a:r>
          </a:p>
        </p:txBody>
      </p:sp>
      <p:sp>
        <p:nvSpPr>
          <p:cNvPr id="5" name="矩形 4"/>
          <p:cNvSpPr/>
          <p:nvPr/>
        </p:nvSpPr>
        <p:spPr>
          <a:xfrm>
            <a:off x="395536" y="1367542"/>
            <a:ext cx="8568952" cy="1077218"/>
          </a:xfrm>
          <a:prstGeom prst="rect">
            <a:avLst/>
          </a:prstGeom>
          <a:solidFill>
            <a:schemeClr val="bg1">
              <a:lumMod val="60000"/>
              <a:lumOff val="40000"/>
            </a:schemeClr>
          </a:solidFill>
        </p:spPr>
        <p:txBody>
          <a:bodyPr wrap="square">
            <a:spAutoFit/>
          </a:bodyPr>
          <a:lstStyle/>
          <a:p>
            <a:r>
              <a:rPr lang="zh-CN" altLang="en-US" sz="1600" b="1" dirty="0">
                <a:latin typeface="楷体" pitchFamily="49" charset="-122"/>
                <a:ea typeface="楷体" pitchFamily="49" charset="-122"/>
              </a:rPr>
              <a:t>好的参考书无疑能指导我们的工作，充分利用书籍中的方法、技术和技巧，可以有效地解决软件开发中大量常见的问题。但实践者并不能依赖于书籍，因为在现实工作中，由于条件千差万别，即使是相当成熟的软件工程规范，常常也无法套用。另外，软件技术日新月异，没有哪一种软件标准能长盛不衰。</a:t>
            </a:r>
          </a:p>
        </p:txBody>
      </p:sp>
      <p:sp>
        <p:nvSpPr>
          <p:cNvPr id="6" name="矩形 5"/>
          <p:cNvSpPr/>
          <p:nvPr/>
        </p:nvSpPr>
        <p:spPr>
          <a:xfrm>
            <a:off x="395536" y="2458952"/>
            <a:ext cx="8568952" cy="369332"/>
          </a:xfrm>
          <a:prstGeom prst="rect">
            <a:avLst/>
          </a:prstGeom>
          <a:solidFill>
            <a:srgbClr val="00B0F0"/>
          </a:solidFill>
        </p:spPr>
        <p:txBody>
          <a:bodyPr wrap="square">
            <a:spAutoFit/>
          </a:bodyPr>
          <a:lstStyle/>
          <a:p>
            <a:r>
              <a:rPr lang="zh-CN" altLang="en-US" sz="1800" b="1" dirty="0">
                <a:latin typeface="楷体" pitchFamily="49" charset="-122"/>
                <a:ea typeface="楷体" pitchFamily="49" charset="-122"/>
              </a:rPr>
              <a:t>如果我们已经落后于计划，可以增加更多的程序员来赶上进度。</a:t>
            </a:r>
          </a:p>
        </p:txBody>
      </p:sp>
      <p:sp>
        <p:nvSpPr>
          <p:cNvPr id="7" name="矩形 6"/>
          <p:cNvSpPr/>
          <p:nvPr/>
        </p:nvSpPr>
        <p:spPr>
          <a:xfrm>
            <a:off x="395536" y="2841352"/>
            <a:ext cx="8568952" cy="1077218"/>
          </a:xfrm>
          <a:prstGeom prst="rect">
            <a:avLst/>
          </a:prstGeom>
          <a:solidFill>
            <a:schemeClr val="bg1">
              <a:lumMod val="60000"/>
              <a:lumOff val="40000"/>
            </a:schemeClr>
          </a:solidFill>
        </p:spPr>
        <p:txBody>
          <a:bodyPr wrap="square">
            <a:spAutoFit/>
          </a:bodyPr>
          <a:lstStyle/>
          <a:p>
            <a:r>
              <a:rPr lang="zh-CN" altLang="en-US" sz="1600" b="1" dirty="0">
                <a:latin typeface="楷体" pitchFamily="49" charset="-122"/>
                <a:ea typeface="楷体" pitchFamily="49" charset="-122"/>
              </a:rPr>
              <a:t>软件开发不同于传统的机械制造，人多不见得力量大。如果给落后于计划的项目增添新人，可能会更加延误项目。因为新人会产生很多新的错误，使项目混乱，并且原有的开发人员向新人解释工作和交流思想都要花费时间，使实际的开发时间更少，所以制定恰如其分的项目计划是很重要的</a:t>
            </a:r>
            <a:r>
              <a:rPr lang="zh-CN" altLang="en-US" sz="1600" b="1" dirty="0">
                <a:solidFill>
                  <a:schemeClr val="tx1">
                    <a:alpha val="99000"/>
                  </a:schemeClr>
                </a:solidFill>
                <a:latin typeface="楷体" pitchFamily="49" charset="-122"/>
                <a:ea typeface="楷体" pitchFamily="49" charset="-122"/>
              </a:rPr>
              <a:t>。</a:t>
            </a:r>
            <a:endParaRPr lang="en-US" altLang="zh-CN" sz="1600" b="1" dirty="0">
              <a:solidFill>
                <a:schemeClr val="tx1">
                  <a:alpha val="99000"/>
                </a:schemeClr>
              </a:solidFill>
              <a:latin typeface="楷体" pitchFamily="49" charset="-122"/>
              <a:ea typeface="楷体" pitchFamily="49" charset="-122"/>
            </a:endParaRPr>
          </a:p>
        </p:txBody>
      </p:sp>
      <p:sp>
        <p:nvSpPr>
          <p:cNvPr id="8" name="矩形 7"/>
          <p:cNvSpPr/>
          <p:nvPr/>
        </p:nvSpPr>
        <p:spPr>
          <a:xfrm>
            <a:off x="395536" y="3937009"/>
            <a:ext cx="8568952" cy="369332"/>
          </a:xfrm>
          <a:prstGeom prst="rect">
            <a:avLst/>
          </a:prstGeom>
          <a:solidFill>
            <a:srgbClr val="00B0F0"/>
          </a:solidFill>
        </p:spPr>
        <p:txBody>
          <a:bodyPr wrap="square">
            <a:spAutoFit/>
          </a:bodyPr>
          <a:lstStyle/>
          <a:p>
            <a:r>
              <a:rPr lang="zh-CN" altLang="en-US" sz="1800" b="1" dirty="0">
                <a:latin typeface="楷体" pitchFamily="49" charset="-122"/>
                <a:ea typeface="楷体" pitchFamily="49" charset="-122"/>
              </a:rPr>
              <a:t>项目需求总是在不断变化，但这些变化能够很容易地满足，因为软件是灵活的。</a:t>
            </a:r>
          </a:p>
        </p:txBody>
      </p:sp>
      <p:sp>
        <p:nvSpPr>
          <p:cNvPr id="9" name="矩形 8"/>
          <p:cNvSpPr/>
          <p:nvPr/>
        </p:nvSpPr>
        <p:spPr>
          <a:xfrm>
            <a:off x="395536" y="4328606"/>
            <a:ext cx="8568952" cy="830997"/>
          </a:xfrm>
          <a:prstGeom prst="rect">
            <a:avLst/>
          </a:prstGeom>
          <a:solidFill>
            <a:schemeClr val="bg1">
              <a:lumMod val="60000"/>
              <a:lumOff val="40000"/>
            </a:schemeClr>
          </a:solidFill>
        </p:spPr>
        <p:txBody>
          <a:bodyPr wrap="square">
            <a:spAutoFit/>
          </a:bodyPr>
          <a:lstStyle/>
          <a:p>
            <a:r>
              <a:rPr lang="zh-CN" altLang="en-US" sz="1600" b="1" dirty="0">
                <a:latin typeface="楷体" pitchFamily="49" charset="-122"/>
                <a:ea typeface="楷体" pitchFamily="49" charset="-122"/>
              </a:rPr>
              <a:t>软件需求确实是经常变化的，但这些变化产生的影响会随着其引入时间的不同而不同。对需求把握得越准确，软件的修修补补就越少。有些需求在一开始时很难确定，在开发过程中要不断地加以改正。软件修改越早代价越少，修改越晚代价越大，就跟治病一样道理。</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软件工程的错误观点</a:t>
            </a:r>
          </a:p>
        </p:txBody>
      </p:sp>
      <p:sp>
        <p:nvSpPr>
          <p:cNvPr id="4" name="矩形 3"/>
          <p:cNvSpPr/>
          <p:nvPr/>
        </p:nvSpPr>
        <p:spPr>
          <a:xfrm>
            <a:off x="395536" y="699542"/>
            <a:ext cx="8568952" cy="369332"/>
          </a:xfrm>
          <a:prstGeom prst="rect">
            <a:avLst/>
          </a:prstGeom>
          <a:solidFill>
            <a:srgbClr val="00B0F0"/>
          </a:solidFill>
        </p:spPr>
        <p:txBody>
          <a:bodyPr wrap="square">
            <a:spAutoFit/>
          </a:bodyPr>
          <a:lstStyle/>
          <a:p>
            <a:r>
              <a:rPr lang="zh-CN" altLang="en-US" sz="1800" b="1" dirty="0">
                <a:latin typeface="楷体" pitchFamily="49" charset="-122"/>
                <a:ea typeface="楷体" pitchFamily="49" charset="-122"/>
              </a:rPr>
              <a:t>有了对目标的一般描述就足以开始写程序了，我们以后可以再补充细节。</a:t>
            </a:r>
          </a:p>
        </p:txBody>
      </p:sp>
      <p:sp>
        <p:nvSpPr>
          <p:cNvPr id="5" name="矩形 4"/>
          <p:cNvSpPr/>
          <p:nvPr/>
        </p:nvSpPr>
        <p:spPr>
          <a:xfrm>
            <a:off x="395536" y="1131590"/>
            <a:ext cx="8568952" cy="830997"/>
          </a:xfrm>
          <a:prstGeom prst="rect">
            <a:avLst/>
          </a:prstGeom>
          <a:solidFill>
            <a:schemeClr val="bg1">
              <a:lumMod val="60000"/>
              <a:lumOff val="40000"/>
            </a:schemeClr>
          </a:solidFill>
        </p:spPr>
        <p:txBody>
          <a:bodyPr wrap="square">
            <a:spAutoFit/>
          </a:bodyPr>
          <a:lstStyle/>
          <a:p>
            <a:r>
              <a:rPr lang="zh-CN" altLang="en-US" sz="1600" b="1" dirty="0">
                <a:latin typeface="楷体" pitchFamily="49" charset="-122"/>
                <a:ea typeface="楷体" pitchFamily="49" charset="-122"/>
              </a:rPr>
              <a:t>不完善的系统定义是软件项目失败的主要原因。关于待开发软件的应用领域、功能、性能、接口、设计约束和标准等需要详细的描述，而这些只有通过用户和开发人员之间的通信交流才能确定。越早开始写程序，就要花越长时间才能完成它。</a:t>
            </a:r>
          </a:p>
        </p:txBody>
      </p:sp>
      <p:sp>
        <p:nvSpPr>
          <p:cNvPr id="6" name="矩形 5"/>
          <p:cNvSpPr/>
          <p:nvPr/>
        </p:nvSpPr>
        <p:spPr>
          <a:xfrm>
            <a:off x="395536" y="2069435"/>
            <a:ext cx="4824536" cy="923330"/>
          </a:xfrm>
          <a:prstGeom prst="rect">
            <a:avLst/>
          </a:prstGeom>
          <a:solidFill>
            <a:srgbClr val="00B0F0"/>
          </a:solidFill>
        </p:spPr>
        <p:txBody>
          <a:bodyPr wrap="square">
            <a:spAutoFit/>
          </a:bodyPr>
          <a:lstStyle/>
          <a:p>
            <a:r>
              <a:rPr lang="zh-CN" altLang="en-US" sz="1800" b="1" dirty="0">
                <a:latin typeface="楷体" pitchFamily="49" charset="-122"/>
                <a:ea typeface="楷体" pitchFamily="49" charset="-122"/>
              </a:rPr>
              <a:t>一旦我们写出了程序并使其正常运行，我们的工作就结束了。人们有时认为，只有差的软件产品才需要维护。</a:t>
            </a:r>
          </a:p>
        </p:txBody>
      </p:sp>
      <p:sp>
        <p:nvSpPr>
          <p:cNvPr id="7" name="矩形 6"/>
          <p:cNvSpPr/>
          <p:nvPr/>
        </p:nvSpPr>
        <p:spPr>
          <a:xfrm>
            <a:off x="395536" y="3006417"/>
            <a:ext cx="4824536" cy="830997"/>
          </a:xfrm>
          <a:prstGeom prst="rect">
            <a:avLst/>
          </a:prstGeom>
          <a:solidFill>
            <a:schemeClr val="bg1">
              <a:lumMod val="60000"/>
              <a:lumOff val="40000"/>
            </a:schemeClr>
          </a:solidFill>
        </p:spPr>
        <p:txBody>
          <a:bodyPr wrap="square">
            <a:spAutoFit/>
          </a:bodyPr>
          <a:lstStyle/>
          <a:p>
            <a:r>
              <a:rPr lang="zh-CN" altLang="en-US" sz="1600" b="1" dirty="0">
                <a:latin typeface="楷体" pitchFamily="49" charset="-122"/>
                <a:ea typeface="楷体" pitchFamily="49" charset="-122"/>
              </a:rPr>
              <a:t>软件投入的</a:t>
            </a:r>
            <a:r>
              <a:rPr lang="en-US" altLang="zh-CN" sz="1600" b="1" dirty="0">
                <a:latin typeface="楷体" pitchFamily="49" charset="-122"/>
                <a:ea typeface="楷体" pitchFamily="49" charset="-122"/>
              </a:rPr>
              <a:t>50%</a:t>
            </a:r>
            <a:r>
              <a:rPr lang="zh-CN" altLang="en-US" sz="1600" b="1" dirty="0">
                <a:latin typeface="楷体" pitchFamily="49" charset="-122"/>
                <a:ea typeface="楷体" pitchFamily="49" charset="-122"/>
              </a:rPr>
              <a:t>～</a:t>
            </a:r>
            <a:r>
              <a:rPr lang="en-US" altLang="zh-CN" sz="1600" b="1" dirty="0">
                <a:latin typeface="楷体" pitchFamily="49" charset="-122"/>
                <a:ea typeface="楷体" pitchFamily="49" charset="-122"/>
              </a:rPr>
              <a:t>70%</a:t>
            </a:r>
            <a:r>
              <a:rPr lang="zh-CN" altLang="en-US" sz="1600" b="1" dirty="0">
                <a:latin typeface="楷体" pitchFamily="49" charset="-122"/>
                <a:ea typeface="楷体" pitchFamily="49" charset="-122"/>
              </a:rPr>
              <a:t>是花费在交付给用户之后。品质差的产品被丢弃，只有好的产品才需要维护和改进。</a:t>
            </a:r>
            <a:endParaRPr lang="en-US" altLang="zh-CN" sz="1600" b="1" dirty="0">
              <a:latin typeface="楷体" pitchFamily="49" charset="-122"/>
              <a:ea typeface="楷体" pitchFamily="49" charset="-122"/>
            </a:endParaRPr>
          </a:p>
        </p:txBody>
      </p:sp>
      <p:sp>
        <p:nvSpPr>
          <p:cNvPr id="8" name="矩形 7"/>
          <p:cNvSpPr/>
          <p:nvPr/>
        </p:nvSpPr>
        <p:spPr>
          <a:xfrm>
            <a:off x="395536" y="3937009"/>
            <a:ext cx="4824536" cy="369332"/>
          </a:xfrm>
          <a:prstGeom prst="rect">
            <a:avLst/>
          </a:prstGeom>
          <a:solidFill>
            <a:srgbClr val="00B0F0"/>
          </a:solidFill>
        </p:spPr>
        <p:txBody>
          <a:bodyPr wrap="square">
            <a:spAutoFit/>
          </a:bodyPr>
          <a:lstStyle/>
          <a:p>
            <a:r>
              <a:rPr lang="zh-CN" altLang="en-US" sz="1800" b="1" dirty="0">
                <a:latin typeface="楷体" pitchFamily="49" charset="-122"/>
                <a:ea typeface="楷体" pitchFamily="49" charset="-122"/>
              </a:rPr>
              <a:t>一个成功的项目唯一应该提交的就是运行程序。　　</a:t>
            </a:r>
          </a:p>
        </p:txBody>
      </p:sp>
      <p:sp>
        <p:nvSpPr>
          <p:cNvPr id="9" name="矩形 8"/>
          <p:cNvSpPr/>
          <p:nvPr/>
        </p:nvSpPr>
        <p:spPr>
          <a:xfrm>
            <a:off x="395536" y="4328606"/>
            <a:ext cx="4824536" cy="584775"/>
          </a:xfrm>
          <a:prstGeom prst="rect">
            <a:avLst/>
          </a:prstGeom>
          <a:solidFill>
            <a:schemeClr val="bg1">
              <a:lumMod val="60000"/>
              <a:lumOff val="40000"/>
            </a:schemeClr>
          </a:solidFill>
        </p:spPr>
        <p:txBody>
          <a:bodyPr wrap="square">
            <a:spAutoFit/>
          </a:bodyPr>
          <a:lstStyle/>
          <a:p>
            <a:r>
              <a:rPr lang="zh-CN" altLang="en-US" sz="1600" b="1" dirty="0">
                <a:latin typeface="楷体" pitchFamily="49" charset="-122"/>
                <a:ea typeface="楷体" pitchFamily="49" charset="-122"/>
              </a:rPr>
              <a:t>软件包括程序、数据和文档，其中文档是成功开发的基础，为软件维护提供了指导。</a:t>
            </a:r>
          </a:p>
        </p:txBody>
      </p:sp>
      <p:pic>
        <p:nvPicPr>
          <p:cNvPr id="9820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565" y="2505710"/>
            <a:ext cx="3621227" cy="211528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19575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37" fill="hold" nodeType="clickEffect">
                                  <p:stCondLst>
                                    <p:cond delay="0"/>
                                  </p:stCondLst>
                                  <p:childTnLst>
                                    <p:set>
                                      <p:cBhvr>
                                        <p:cTn id="31" dur="1" fill="hold">
                                          <p:stCondLst>
                                            <p:cond delay="0"/>
                                          </p:stCondLst>
                                        </p:cTn>
                                        <p:tgtEl>
                                          <p:spTgt spid="982018"/>
                                        </p:tgtEl>
                                        <p:attrNameLst>
                                          <p:attrName>style.visibility</p:attrName>
                                        </p:attrNameLst>
                                      </p:cBhvr>
                                      <p:to>
                                        <p:strVal val="visible"/>
                                      </p:to>
                                    </p:set>
                                    <p:animEffect transition="in" filter="barn(outVertical)">
                                      <p:cBhvr>
                                        <p:cTn id="32" dur="500"/>
                                        <p:tgtEl>
                                          <p:spTgt spid="98201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Light Blue"/>
          <p:cNvSpPr/>
          <p:nvPr/>
        </p:nvSpPr>
        <p:spPr bwMode="auto">
          <a:xfrm>
            <a:off x="55974" y="1071552"/>
            <a:ext cx="2915409" cy="655884"/>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5" name="Green"/>
          <p:cNvSpPr/>
          <p:nvPr/>
        </p:nvSpPr>
        <p:spPr bwMode="auto">
          <a:xfrm>
            <a:off x="3142878" y="1071552"/>
            <a:ext cx="2915409" cy="655884"/>
          </a:xfrm>
          <a:prstGeom prst="roundRect">
            <a:avLst>
              <a:gd name="adj" fmla="val 0"/>
            </a:avLst>
          </a:prstGeom>
          <a:solidFill>
            <a:schemeClr val="accent6"/>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6" name="Dark Gray"/>
          <p:cNvSpPr/>
          <p:nvPr/>
        </p:nvSpPr>
        <p:spPr bwMode="auto">
          <a:xfrm>
            <a:off x="6172617" y="1071552"/>
            <a:ext cx="2915409" cy="655884"/>
          </a:xfrm>
          <a:prstGeom prst="roundRect">
            <a:avLst>
              <a:gd name="adj" fmla="val 0"/>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7" name="Freeform 78"/>
          <p:cNvSpPr>
            <a:spLocks noEditPoints="1"/>
          </p:cNvSpPr>
          <p:nvPr/>
        </p:nvSpPr>
        <p:spPr bwMode="auto">
          <a:xfrm>
            <a:off x="170303" y="1194713"/>
            <a:ext cx="409671" cy="409565"/>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8" name="TextBox 7"/>
          <p:cNvSpPr txBox="1"/>
          <p:nvPr/>
        </p:nvSpPr>
        <p:spPr>
          <a:xfrm>
            <a:off x="741952" y="1071554"/>
            <a:ext cx="2044098" cy="637110"/>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1800" b="1" dirty="0">
                <a:latin typeface="楷体" pitchFamily="49" charset="-122"/>
                <a:ea typeface="楷体" pitchFamily="49" charset="-122"/>
              </a:rPr>
              <a:t>美国用于控制火星探测器计算机软件</a:t>
            </a:r>
            <a:endParaRPr lang="en-US" sz="2400" dirty="0">
              <a:solidFill>
                <a:schemeClr val="tx1">
                  <a:alpha val="99000"/>
                </a:schemeClr>
              </a:solidFill>
            </a:endParaRPr>
          </a:p>
        </p:txBody>
      </p:sp>
      <p:sp>
        <p:nvSpPr>
          <p:cNvPr id="9" name="Light Blue"/>
          <p:cNvSpPr/>
          <p:nvPr/>
        </p:nvSpPr>
        <p:spPr bwMode="auto">
          <a:xfrm>
            <a:off x="55974" y="1852874"/>
            <a:ext cx="2915409" cy="2590529"/>
          </a:xfrm>
          <a:prstGeom prst="roundRect">
            <a:avLst>
              <a:gd name="adj" fmla="val 0"/>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10" name="Freeform 69"/>
          <p:cNvSpPr>
            <a:spLocks noEditPoints="1"/>
          </p:cNvSpPr>
          <p:nvPr/>
        </p:nvSpPr>
        <p:spPr bwMode="auto">
          <a:xfrm>
            <a:off x="3314373" y="1141889"/>
            <a:ext cx="331734" cy="488481"/>
          </a:xfrm>
          <a:custGeom>
            <a:avLst/>
            <a:gdLst>
              <a:gd name="T0" fmla="*/ 207 w 281"/>
              <a:gd name="T1" fmla="*/ 0 h 414"/>
              <a:gd name="T2" fmla="*/ 74 w 281"/>
              <a:gd name="T3" fmla="*/ 0 h 414"/>
              <a:gd name="T4" fmla="*/ 0 w 281"/>
              <a:gd name="T5" fmla="*/ 75 h 414"/>
              <a:gd name="T6" fmla="*/ 0 w 281"/>
              <a:gd name="T7" fmla="*/ 340 h 414"/>
              <a:gd name="T8" fmla="*/ 74 w 281"/>
              <a:gd name="T9" fmla="*/ 414 h 414"/>
              <a:gd name="T10" fmla="*/ 207 w 281"/>
              <a:gd name="T11" fmla="*/ 414 h 414"/>
              <a:gd name="T12" fmla="*/ 281 w 281"/>
              <a:gd name="T13" fmla="*/ 340 h 414"/>
              <a:gd name="T14" fmla="*/ 281 w 281"/>
              <a:gd name="T15" fmla="*/ 75 h 414"/>
              <a:gd name="T16" fmla="*/ 207 w 281"/>
              <a:gd name="T17" fmla="*/ 0 h 414"/>
              <a:gd name="T18" fmla="*/ 141 w 281"/>
              <a:gd name="T19" fmla="*/ 151 h 414"/>
              <a:gd name="T20" fmla="*/ 126 w 281"/>
              <a:gd name="T21" fmla="*/ 137 h 414"/>
              <a:gd name="T22" fmla="*/ 126 w 281"/>
              <a:gd name="T23" fmla="*/ 92 h 414"/>
              <a:gd name="T24" fmla="*/ 141 w 281"/>
              <a:gd name="T25" fmla="*/ 78 h 414"/>
              <a:gd name="T26" fmla="*/ 155 w 281"/>
              <a:gd name="T27" fmla="*/ 92 h 414"/>
              <a:gd name="T28" fmla="*/ 155 w 281"/>
              <a:gd name="T29" fmla="*/ 137 h 414"/>
              <a:gd name="T30" fmla="*/ 141 w 281"/>
              <a:gd name="T31" fmla="*/ 151 h 414"/>
              <a:gd name="T32" fmla="*/ 266 w 281"/>
              <a:gd name="T33" fmla="*/ 340 h 414"/>
              <a:gd name="T34" fmla="*/ 207 w 281"/>
              <a:gd name="T35" fmla="*/ 399 h 414"/>
              <a:gd name="T36" fmla="*/ 74 w 281"/>
              <a:gd name="T37" fmla="*/ 399 h 414"/>
              <a:gd name="T38" fmla="*/ 15 w 281"/>
              <a:gd name="T39" fmla="*/ 340 h 414"/>
              <a:gd name="T40" fmla="*/ 15 w 281"/>
              <a:gd name="T41" fmla="*/ 75 h 414"/>
              <a:gd name="T42" fmla="*/ 74 w 281"/>
              <a:gd name="T43" fmla="*/ 15 h 414"/>
              <a:gd name="T44" fmla="*/ 133 w 281"/>
              <a:gd name="T45" fmla="*/ 15 h 414"/>
              <a:gd name="T46" fmla="*/ 133 w 281"/>
              <a:gd name="T47" fmla="*/ 64 h 414"/>
              <a:gd name="T48" fmla="*/ 111 w 281"/>
              <a:gd name="T49" fmla="*/ 92 h 414"/>
              <a:gd name="T50" fmla="*/ 111 w 281"/>
              <a:gd name="T51" fmla="*/ 137 h 414"/>
              <a:gd name="T52" fmla="*/ 133 w 281"/>
              <a:gd name="T53" fmla="*/ 165 h 414"/>
              <a:gd name="T54" fmla="*/ 133 w 281"/>
              <a:gd name="T55" fmla="*/ 208 h 414"/>
              <a:gd name="T56" fmla="*/ 148 w 281"/>
              <a:gd name="T57" fmla="*/ 208 h 414"/>
              <a:gd name="T58" fmla="*/ 148 w 281"/>
              <a:gd name="T59" fmla="*/ 165 h 414"/>
              <a:gd name="T60" fmla="*/ 170 w 281"/>
              <a:gd name="T61" fmla="*/ 137 h 414"/>
              <a:gd name="T62" fmla="*/ 170 w 281"/>
              <a:gd name="T63" fmla="*/ 92 h 414"/>
              <a:gd name="T64" fmla="*/ 148 w 281"/>
              <a:gd name="T65" fmla="*/ 64 h 414"/>
              <a:gd name="T66" fmla="*/ 148 w 281"/>
              <a:gd name="T67" fmla="*/ 15 h 414"/>
              <a:gd name="T68" fmla="*/ 207 w 281"/>
              <a:gd name="T69" fmla="*/ 15 h 414"/>
              <a:gd name="T70" fmla="*/ 266 w 281"/>
              <a:gd name="T71" fmla="*/ 75 h 414"/>
              <a:gd name="T72" fmla="*/ 266 w 281"/>
              <a:gd name="T73" fmla="*/ 34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1" h="414">
                <a:moveTo>
                  <a:pt x="207" y="0"/>
                </a:moveTo>
                <a:cubicBezTo>
                  <a:pt x="74" y="0"/>
                  <a:pt x="74" y="0"/>
                  <a:pt x="74" y="0"/>
                </a:cubicBezTo>
                <a:cubicBezTo>
                  <a:pt x="34" y="0"/>
                  <a:pt x="0" y="34"/>
                  <a:pt x="0" y="75"/>
                </a:cubicBezTo>
                <a:cubicBezTo>
                  <a:pt x="0" y="340"/>
                  <a:pt x="0" y="340"/>
                  <a:pt x="0" y="340"/>
                </a:cubicBezTo>
                <a:cubicBezTo>
                  <a:pt x="0" y="381"/>
                  <a:pt x="34" y="414"/>
                  <a:pt x="74" y="414"/>
                </a:cubicBezTo>
                <a:cubicBezTo>
                  <a:pt x="207" y="414"/>
                  <a:pt x="207" y="414"/>
                  <a:pt x="207" y="414"/>
                </a:cubicBezTo>
                <a:cubicBezTo>
                  <a:pt x="248" y="414"/>
                  <a:pt x="281" y="381"/>
                  <a:pt x="281" y="340"/>
                </a:cubicBezTo>
                <a:cubicBezTo>
                  <a:pt x="281" y="75"/>
                  <a:pt x="281" y="75"/>
                  <a:pt x="281" y="75"/>
                </a:cubicBezTo>
                <a:cubicBezTo>
                  <a:pt x="281" y="34"/>
                  <a:pt x="248" y="0"/>
                  <a:pt x="207" y="0"/>
                </a:cubicBezTo>
                <a:close/>
                <a:moveTo>
                  <a:pt x="141" y="151"/>
                </a:moveTo>
                <a:cubicBezTo>
                  <a:pt x="133" y="151"/>
                  <a:pt x="126" y="145"/>
                  <a:pt x="126" y="137"/>
                </a:cubicBezTo>
                <a:cubicBezTo>
                  <a:pt x="126" y="92"/>
                  <a:pt x="126" y="92"/>
                  <a:pt x="126" y="92"/>
                </a:cubicBezTo>
                <a:cubicBezTo>
                  <a:pt x="126" y="84"/>
                  <a:pt x="133" y="78"/>
                  <a:pt x="141" y="78"/>
                </a:cubicBezTo>
                <a:cubicBezTo>
                  <a:pt x="149" y="78"/>
                  <a:pt x="155" y="84"/>
                  <a:pt x="155" y="92"/>
                </a:cubicBezTo>
                <a:cubicBezTo>
                  <a:pt x="155" y="137"/>
                  <a:pt x="155" y="137"/>
                  <a:pt x="155" y="137"/>
                </a:cubicBezTo>
                <a:cubicBezTo>
                  <a:pt x="155" y="145"/>
                  <a:pt x="149" y="151"/>
                  <a:pt x="141" y="151"/>
                </a:cubicBezTo>
                <a:close/>
                <a:moveTo>
                  <a:pt x="266" y="340"/>
                </a:moveTo>
                <a:cubicBezTo>
                  <a:pt x="266" y="373"/>
                  <a:pt x="239" y="399"/>
                  <a:pt x="207" y="399"/>
                </a:cubicBezTo>
                <a:cubicBezTo>
                  <a:pt x="74" y="399"/>
                  <a:pt x="74" y="399"/>
                  <a:pt x="74" y="399"/>
                </a:cubicBezTo>
                <a:cubicBezTo>
                  <a:pt x="42" y="399"/>
                  <a:pt x="15" y="373"/>
                  <a:pt x="15" y="340"/>
                </a:cubicBezTo>
                <a:cubicBezTo>
                  <a:pt x="15" y="75"/>
                  <a:pt x="15" y="75"/>
                  <a:pt x="15" y="75"/>
                </a:cubicBezTo>
                <a:cubicBezTo>
                  <a:pt x="15" y="42"/>
                  <a:pt x="42" y="15"/>
                  <a:pt x="74" y="15"/>
                </a:cubicBezTo>
                <a:cubicBezTo>
                  <a:pt x="133" y="15"/>
                  <a:pt x="133" y="15"/>
                  <a:pt x="133" y="15"/>
                </a:cubicBezTo>
                <a:cubicBezTo>
                  <a:pt x="133" y="64"/>
                  <a:pt x="133" y="64"/>
                  <a:pt x="133" y="64"/>
                </a:cubicBezTo>
                <a:cubicBezTo>
                  <a:pt x="121" y="68"/>
                  <a:pt x="111" y="79"/>
                  <a:pt x="111" y="92"/>
                </a:cubicBezTo>
                <a:cubicBezTo>
                  <a:pt x="111" y="137"/>
                  <a:pt x="111" y="137"/>
                  <a:pt x="111" y="137"/>
                </a:cubicBezTo>
                <a:cubicBezTo>
                  <a:pt x="111" y="150"/>
                  <a:pt x="121" y="162"/>
                  <a:pt x="133" y="165"/>
                </a:cubicBezTo>
                <a:cubicBezTo>
                  <a:pt x="133" y="208"/>
                  <a:pt x="133" y="208"/>
                  <a:pt x="133" y="208"/>
                </a:cubicBezTo>
                <a:cubicBezTo>
                  <a:pt x="148" y="208"/>
                  <a:pt x="148" y="208"/>
                  <a:pt x="148" y="208"/>
                </a:cubicBezTo>
                <a:cubicBezTo>
                  <a:pt x="148" y="165"/>
                  <a:pt x="148" y="165"/>
                  <a:pt x="148" y="165"/>
                </a:cubicBezTo>
                <a:cubicBezTo>
                  <a:pt x="160" y="162"/>
                  <a:pt x="170" y="150"/>
                  <a:pt x="170" y="137"/>
                </a:cubicBezTo>
                <a:cubicBezTo>
                  <a:pt x="170" y="92"/>
                  <a:pt x="170" y="92"/>
                  <a:pt x="170" y="92"/>
                </a:cubicBezTo>
                <a:cubicBezTo>
                  <a:pt x="170" y="79"/>
                  <a:pt x="160" y="68"/>
                  <a:pt x="148" y="64"/>
                </a:cubicBezTo>
                <a:cubicBezTo>
                  <a:pt x="148" y="15"/>
                  <a:pt x="148" y="15"/>
                  <a:pt x="148" y="15"/>
                </a:cubicBezTo>
                <a:cubicBezTo>
                  <a:pt x="207" y="15"/>
                  <a:pt x="207" y="15"/>
                  <a:pt x="207" y="15"/>
                </a:cubicBezTo>
                <a:cubicBezTo>
                  <a:pt x="239" y="15"/>
                  <a:pt x="266" y="42"/>
                  <a:pt x="266" y="75"/>
                </a:cubicBezTo>
                <a:lnTo>
                  <a:pt x="266" y="340"/>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11" name="TextBox 10"/>
          <p:cNvSpPr txBox="1"/>
          <p:nvPr/>
        </p:nvSpPr>
        <p:spPr>
          <a:xfrm>
            <a:off x="3771691" y="1090340"/>
            <a:ext cx="2229069" cy="637110"/>
          </a:xfrm>
          <a:prstGeom prst="rect">
            <a:avLst/>
          </a:prstGeom>
          <a:noFill/>
        </p:spPr>
        <p:txBody>
          <a:bodyPr wrap="square" lIns="68586" tIns="68586" rIns="68586" bIns="68586" rtlCol="0">
            <a:spAutoFit/>
          </a:bodyPr>
          <a:lstStyle/>
          <a:p>
            <a:pPr>
              <a:lnSpc>
                <a:spcPct val="90000"/>
              </a:lnSpc>
              <a:spcBef>
                <a:spcPct val="20000"/>
              </a:spcBef>
              <a:buSzPct val="90000"/>
            </a:pPr>
            <a:r>
              <a:rPr lang="en-US" sz="1800" b="1" dirty="0">
                <a:ea typeface="楷体" pitchFamily="49" charset="-122"/>
              </a:rPr>
              <a:t>IBM360</a:t>
            </a:r>
            <a:r>
              <a:rPr lang="zh-CN" altLang="en-US" sz="1800" b="1" dirty="0">
                <a:ea typeface="楷体" pitchFamily="49" charset="-122"/>
              </a:rPr>
              <a:t>系列机的操作系统</a:t>
            </a:r>
            <a:endParaRPr lang="en-US" sz="2400" dirty="0">
              <a:solidFill>
                <a:schemeClr val="tx1">
                  <a:alpha val="99000"/>
                </a:schemeClr>
              </a:solidFill>
            </a:endParaRPr>
          </a:p>
        </p:txBody>
      </p:sp>
      <p:sp>
        <p:nvSpPr>
          <p:cNvPr id="12" name="Green"/>
          <p:cNvSpPr/>
          <p:nvPr/>
        </p:nvSpPr>
        <p:spPr bwMode="auto">
          <a:xfrm>
            <a:off x="3136643" y="1852873"/>
            <a:ext cx="2915409" cy="2590529"/>
          </a:xfrm>
          <a:prstGeom prst="roundRect">
            <a:avLst>
              <a:gd name="adj" fmla="val 0"/>
            </a:avLst>
          </a:prstGeom>
          <a:solidFill>
            <a:schemeClr val="accent6"/>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13" name="Freeform 81"/>
          <p:cNvSpPr>
            <a:spLocks noEditPoints="1"/>
          </p:cNvSpPr>
          <p:nvPr/>
        </p:nvSpPr>
        <p:spPr bwMode="auto">
          <a:xfrm>
            <a:off x="6401276" y="1243064"/>
            <a:ext cx="330234" cy="331648"/>
          </a:xfrm>
          <a:custGeom>
            <a:avLst/>
            <a:gdLst>
              <a:gd name="T0" fmla="*/ 239 w 280"/>
              <a:gd name="T1" fmla="*/ 66 h 281"/>
              <a:gd name="T2" fmla="*/ 214 w 280"/>
              <a:gd name="T3" fmla="*/ 66 h 281"/>
              <a:gd name="T4" fmla="*/ 214 w 280"/>
              <a:gd name="T5" fmla="*/ 8 h 281"/>
              <a:gd name="T6" fmla="*/ 207 w 280"/>
              <a:gd name="T7" fmla="*/ 0 h 281"/>
              <a:gd name="T8" fmla="*/ 8 w 280"/>
              <a:gd name="T9" fmla="*/ 0 h 281"/>
              <a:gd name="T10" fmla="*/ 0 w 280"/>
              <a:gd name="T11" fmla="*/ 8 h 281"/>
              <a:gd name="T12" fmla="*/ 0 w 280"/>
              <a:gd name="T13" fmla="*/ 207 h 281"/>
              <a:gd name="T14" fmla="*/ 74 w 280"/>
              <a:gd name="T15" fmla="*/ 281 h 281"/>
              <a:gd name="T16" fmla="*/ 141 w 280"/>
              <a:gd name="T17" fmla="*/ 281 h 281"/>
              <a:gd name="T18" fmla="*/ 214 w 280"/>
              <a:gd name="T19" fmla="*/ 214 h 281"/>
              <a:gd name="T20" fmla="*/ 239 w 280"/>
              <a:gd name="T21" fmla="*/ 214 h 281"/>
              <a:gd name="T22" fmla="*/ 280 w 280"/>
              <a:gd name="T23" fmla="*/ 140 h 281"/>
              <a:gd name="T24" fmla="*/ 239 w 280"/>
              <a:gd name="T25" fmla="*/ 66 h 281"/>
              <a:gd name="T26" fmla="*/ 200 w 280"/>
              <a:gd name="T27" fmla="*/ 15 h 281"/>
              <a:gd name="T28" fmla="*/ 200 w 280"/>
              <a:gd name="T29" fmla="*/ 49 h 281"/>
              <a:gd name="T30" fmla="*/ 15 w 280"/>
              <a:gd name="T31" fmla="*/ 49 h 281"/>
              <a:gd name="T32" fmla="*/ 15 w 280"/>
              <a:gd name="T33" fmla="*/ 15 h 281"/>
              <a:gd name="T34" fmla="*/ 200 w 280"/>
              <a:gd name="T35" fmla="*/ 15 h 281"/>
              <a:gd name="T36" fmla="*/ 239 w 280"/>
              <a:gd name="T37" fmla="*/ 199 h 281"/>
              <a:gd name="T38" fmla="*/ 214 w 280"/>
              <a:gd name="T39" fmla="*/ 199 h 281"/>
              <a:gd name="T40" fmla="*/ 214 w 280"/>
              <a:gd name="T41" fmla="*/ 81 h 281"/>
              <a:gd name="T42" fmla="*/ 239 w 280"/>
              <a:gd name="T43" fmla="*/ 81 h 281"/>
              <a:gd name="T44" fmla="*/ 265 w 280"/>
              <a:gd name="T45" fmla="*/ 140 h 281"/>
              <a:gd name="T46" fmla="*/ 239 w 280"/>
              <a:gd name="T47" fmla="*/ 19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281">
                <a:moveTo>
                  <a:pt x="239" y="66"/>
                </a:moveTo>
                <a:cubicBezTo>
                  <a:pt x="214" y="66"/>
                  <a:pt x="214" y="66"/>
                  <a:pt x="214" y="66"/>
                </a:cubicBezTo>
                <a:cubicBezTo>
                  <a:pt x="214" y="8"/>
                  <a:pt x="214" y="8"/>
                  <a:pt x="214" y="8"/>
                </a:cubicBezTo>
                <a:cubicBezTo>
                  <a:pt x="214" y="4"/>
                  <a:pt x="211" y="0"/>
                  <a:pt x="207" y="0"/>
                </a:cubicBezTo>
                <a:cubicBezTo>
                  <a:pt x="8" y="0"/>
                  <a:pt x="8" y="0"/>
                  <a:pt x="8" y="0"/>
                </a:cubicBezTo>
                <a:cubicBezTo>
                  <a:pt x="4" y="0"/>
                  <a:pt x="0" y="4"/>
                  <a:pt x="0" y="8"/>
                </a:cubicBezTo>
                <a:cubicBezTo>
                  <a:pt x="0" y="207"/>
                  <a:pt x="0" y="207"/>
                  <a:pt x="0" y="207"/>
                </a:cubicBezTo>
                <a:cubicBezTo>
                  <a:pt x="0" y="248"/>
                  <a:pt x="33" y="281"/>
                  <a:pt x="74" y="281"/>
                </a:cubicBezTo>
                <a:cubicBezTo>
                  <a:pt x="141" y="281"/>
                  <a:pt x="141" y="281"/>
                  <a:pt x="141" y="281"/>
                </a:cubicBezTo>
                <a:cubicBezTo>
                  <a:pt x="179" y="281"/>
                  <a:pt x="211" y="251"/>
                  <a:pt x="214" y="214"/>
                </a:cubicBezTo>
                <a:cubicBezTo>
                  <a:pt x="239" y="214"/>
                  <a:pt x="239" y="214"/>
                  <a:pt x="239" y="214"/>
                </a:cubicBezTo>
                <a:cubicBezTo>
                  <a:pt x="262" y="214"/>
                  <a:pt x="280" y="181"/>
                  <a:pt x="280" y="140"/>
                </a:cubicBezTo>
                <a:cubicBezTo>
                  <a:pt x="280" y="98"/>
                  <a:pt x="262" y="66"/>
                  <a:pt x="239" y="66"/>
                </a:cubicBezTo>
                <a:close/>
                <a:moveTo>
                  <a:pt x="200" y="15"/>
                </a:moveTo>
                <a:cubicBezTo>
                  <a:pt x="200" y="49"/>
                  <a:pt x="200" y="49"/>
                  <a:pt x="200" y="49"/>
                </a:cubicBezTo>
                <a:cubicBezTo>
                  <a:pt x="15" y="49"/>
                  <a:pt x="15" y="49"/>
                  <a:pt x="15" y="49"/>
                </a:cubicBezTo>
                <a:cubicBezTo>
                  <a:pt x="15" y="15"/>
                  <a:pt x="15" y="15"/>
                  <a:pt x="15" y="15"/>
                </a:cubicBezTo>
                <a:lnTo>
                  <a:pt x="200" y="15"/>
                </a:lnTo>
                <a:close/>
                <a:moveTo>
                  <a:pt x="239" y="199"/>
                </a:moveTo>
                <a:cubicBezTo>
                  <a:pt x="214" y="199"/>
                  <a:pt x="214" y="199"/>
                  <a:pt x="214" y="199"/>
                </a:cubicBezTo>
                <a:cubicBezTo>
                  <a:pt x="214" y="81"/>
                  <a:pt x="214" y="81"/>
                  <a:pt x="214" y="81"/>
                </a:cubicBezTo>
                <a:cubicBezTo>
                  <a:pt x="239" y="81"/>
                  <a:pt x="239" y="81"/>
                  <a:pt x="239" y="81"/>
                </a:cubicBezTo>
                <a:cubicBezTo>
                  <a:pt x="251" y="81"/>
                  <a:pt x="265" y="106"/>
                  <a:pt x="265" y="140"/>
                </a:cubicBezTo>
                <a:cubicBezTo>
                  <a:pt x="265" y="174"/>
                  <a:pt x="251" y="199"/>
                  <a:pt x="239" y="199"/>
                </a:cubicBez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14" name="TextBox 13"/>
          <p:cNvSpPr txBox="1"/>
          <p:nvPr/>
        </p:nvSpPr>
        <p:spPr>
          <a:xfrm>
            <a:off x="6972926" y="1090340"/>
            <a:ext cx="1886441" cy="637110"/>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1800" b="1" dirty="0">
                <a:ea typeface="楷体" pitchFamily="49" charset="-122"/>
              </a:rPr>
              <a:t>项目负责人在项目结束后的总结</a:t>
            </a:r>
            <a:endParaRPr lang="en-US" sz="2400" dirty="0">
              <a:solidFill>
                <a:schemeClr val="tx1">
                  <a:alpha val="99000"/>
                </a:schemeClr>
              </a:solidFill>
            </a:endParaRPr>
          </a:p>
        </p:txBody>
      </p:sp>
      <p:sp>
        <p:nvSpPr>
          <p:cNvPr id="15" name="Dark Gray"/>
          <p:cNvSpPr/>
          <p:nvPr/>
        </p:nvSpPr>
        <p:spPr bwMode="auto">
          <a:xfrm>
            <a:off x="6172617" y="1810182"/>
            <a:ext cx="2915409" cy="2633219"/>
          </a:xfrm>
          <a:prstGeom prst="roundRect">
            <a:avLst>
              <a:gd name="adj" fmla="val 0"/>
            </a:avLst>
          </a:prstGeom>
          <a:solidFill>
            <a:schemeClr val="bg1"/>
          </a:solidFill>
          <a:ln>
            <a:noFill/>
            <a:headEnd type="none" w="med" len="med"/>
            <a:tailEnd type="none" w="med" len="med"/>
          </a:ln>
          <a:effectLst/>
        </p:spPr>
        <p:style>
          <a:lnRef idx="1">
            <a:schemeClr val="accent6"/>
          </a:lnRef>
          <a:fillRef idx="3">
            <a:schemeClr val="accent6"/>
          </a:fillRef>
          <a:effectRef idx="2">
            <a:schemeClr val="accent6"/>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fontAlgn="base">
              <a:spcBef>
                <a:spcPct val="0"/>
              </a:spcBef>
              <a:spcAft>
                <a:spcPct val="0"/>
              </a:spcAft>
            </a:pPr>
            <a:endParaRPr lang="en-US" sz="1700" dirty="0">
              <a:solidFill>
                <a:schemeClr val="tx1">
                  <a:alpha val="99000"/>
                </a:schemeClr>
              </a:solidFill>
              <a:latin typeface="Segoe UI" pitchFamily="34" charset="0"/>
              <a:ea typeface="Segoe UI" pitchFamily="34" charset="0"/>
              <a:cs typeface="Segoe UI" pitchFamily="34" charset="0"/>
            </a:endParaRPr>
          </a:p>
        </p:txBody>
      </p:sp>
      <p:sp>
        <p:nvSpPr>
          <p:cNvPr id="16" name="TextBox 15"/>
          <p:cNvSpPr txBox="1"/>
          <p:nvPr/>
        </p:nvSpPr>
        <p:spPr>
          <a:xfrm>
            <a:off x="466121" y="1933081"/>
            <a:ext cx="2390932" cy="360111"/>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1600" b="1" dirty="0">
                <a:latin typeface="楷体" pitchFamily="49" charset="-122"/>
                <a:ea typeface="楷体" pitchFamily="49" charset="-122"/>
              </a:rPr>
              <a:t>“，”号被误写为“．”</a:t>
            </a:r>
            <a:endParaRPr lang="en-US" dirty="0"/>
          </a:p>
        </p:txBody>
      </p:sp>
      <p:sp>
        <p:nvSpPr>
          <p:cNvPr id="17" name="Freeform 88"/>
          <p:cNvSpPr>
            <a:spLocks noEditPoints="1"/>
          </p:cNvSpPr>
          <p:nvPr/>
        </p:nvSpPr>
        <p:spPr bwMode="auto">
          <a:xfrm>
            <a:off x="123132" y="2004860"/>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18" name="TextBox 17"/>
          <p:cNvSpPr txBox="1"/>
          <p:nvPr/>
        </p:nvSpPr>
        <p:spPr>
          <a:xfrm>
            <a:off x="456128" y="2671754"/>
            <a:ext cx="2390932" cy="581710"/>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1600" b="1" dirty="0">
                <a:latin typeface="楷体" pitchFamily="49" charset="-122"/>
                <a:ea typeface="楷体" pitchFamily="49" charset="-122"/>
              </a:rPr>
              <a:t>最终致使飞往火星的探测器发生爆炸</a:t>
            </a:r>
            <a:endParaRPr lang="en-US" dirty="0"/>
          </a:p>
        </p:txBody>
      </p:sp>
      <p:sp>
        <p:nvSpPr>
          <p:cNvPr id="19" name="Freeform 88"/>
          <p:cNvSpPr>
            <a:spLocks noEditPoints="1"/>
          </p:cNvSpPr>
          <p:nvPr/>
        </p:nvSpPr>
        <p:spPr bwMode="auto">
          <a:xfrm>
            <a:off x="113139" y="2743532"/>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20" name="TextBox 19"/>
          <p:cNvSpPr txBox="1"/>
          <p:nvPr/>
        </p:nvSpPr>
        <p:spPr>
          <a:xfrm>
            <a:off x="456128" y="3586152"/>
            <a:ext cx="2390932" cy="360111"/>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1600" b="1" dirty="0">
                <a:latin typeface="楷体" pitchFamily="49" charset="-122"/>
                <a:ea typeface="楷体" pitchFamily="49" charset="-122"/>
              </a:rPr>
              <a:t>造成高达数亿美元的损失</a:t>
            </a:r>
            <a:endParaRPr lang="en-US" dirty="0"/>
          </a:p>
        </p:txBody>
      </p:sp>
      <p:sp>
        <p:nvSpPr>
          <p:cNvPr id="21" name="Freeform 88"/>
          <p:cNvSpPr>
            <a:spLocks noEditPoints="1"/>
          </p:cNvSpPr>
          <p:nvPr/>
        </p:nvSpPr>
        <p:spPr bwMode="auto">
          <a:xfrm>
            <a:off x="113139" y="3657932"/>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23" name="TextBox 22"/>
          <p:cNvSpPr txBox="1"/>
          <p:nvPr/>
        </p:nvSpPr>
        <p:spPr>
          <a:xfrm>
            <a:off x="3610190" y="1946304"/>
            <a:ext cx="2390932" cy="360111"/>
          </a:xfrm>
          <a:prstGeom prst="rect">
            <a:avLst/>
          </a:prstGeom>
          <a:noFill/>
        </p:spPr>
        <p:txBody>
          <a:bodyPr wrap="square" lIns="68586" tIns="68586" rIns="68586" bIns="68586" rtlCol="0">
            <a:spAutoFit/>
          </a:bodyPr>
          <a:lstStyle/>
          <a:p>
            <a:pPr>
              <a:lnSpc>
                <a:spcPct val="90000"/>
              </a:lnSpc>
              <a:spcBef>
                <a:spcPct val="20000"/>
              </a:spcBef>
              <a:buSzPct val="90000"/>
            </a:pPr>
            <a:r>
              <a:rPr lang="en-US" sz="1600" b="1" dirty="0">
                <a:ea typeface="楷体" pitchFamily="49" charset="-122"/>
              </a:rPr>
              <a:t>5000</a:t>
            </a:r>
            <a:r>
              <a:rPr lang="zh-CN" altLang="en-US" sz="1600" b="1" dirty="0">
                <a:ea typeface="楷体" pitchFamily="49" charset="-122"/>
              </a:rPr>
              <a:t>人－年的工作量</a:t>
            </a:r>
            <a:endParaRPr lang="en-US" sz="1500" dirty="0"/>
          </a:p>
        </p:txBody>
      </p:sp>
      <p:sp>
        <p:nvSpPr>
          <p:cNvPr id="24" name="Freeform 88"/>
          <p:cNvSpPr>
            <a:spLocks noEditPoints="1"/>
          </p:cNvSpPr>
          <p:nvPr/>
        </p:nvSpPr>
        <p:spPr bwMode="auto">
          <a:xfrm>
            <a:off x="3267201" y="2018082"/>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25" name="TextBox 24"/>
          <p:cNvSpPr txBox="1"/>
          <p:nvPr/>
        </p:nvSpPr>
        <p:spPr>
          <a:xfrm>
            <a:off x="3610190" y="2343142"/>
            <a:ext cx="2390932" cy="360111"/>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1600" b="1" dirty="0">
                <a:ea typeface="楷体" pitchFamily="49" charset="-122"/>
              </a:rPr>
              <a:t>写出近</a:t>
            </a:r>
            <a:r>
              <a:rPr lang="en-US" sz="1600" b="1" dirty="0">
                <a:ea typeface="楷体" pitchFamily="49" charset="-122"/>
              </a:rPr>
              <a:t>100</a:t>
            </a:r>
            <a:r>
              <a:rPr lang="zh-CN" altLang="en-US" sz="1600" b="1" dirty="0">
                <a:ea typeface="楷体" pitchFamily="49" charset="-122"/>
              </a:rPr>
              <a:t>万行的源程序</a:t>
            </a:r>
            <a:endParaRPr lang="en-US" sz="1500" dirty="0"/>
          </a:p>
        </p:txBody>
      </p:sp>
      <p:sp>
        <p:nvSpPr>
          <p:cNvPr id="26" name="Freeform 88"/>
          <p:cNvSpPr>
            <a:spLocks noEditPoints="1"/>
          </p:cNvSpPr>
          <p:nvPr/>
        </p:nvSpPr>
        <p:spPr bwMode="auto">
          <a:xfrm>
            <a:off x="3267201" y="2346491"/>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27" name="TextBox 26"/>
          <p:cNvSpPr txBox="1"/>
          <p:nvPr/>
        </p:nvSpPr>
        <p:spPr>
          <a:xfrm>
            <a:off x="3600198" y="2771770"/>
            <a:ext cx="2390932" cy="803309"/>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1600" b="1" dirty="0">
                <a:ea typeface="楷体" pitchFamily="49" charset="-122"/>
              </a:rPr>
              <a:t>投入了这么多的人力和物力，得到的结果却极其糟糕</a:t>
            </a:r>
            <a:endParaRPr lang="en-US" sz="1500" dirty="0"/>
          </a:p>
        </p:txBody>
      </p:sp>
      <p:sp>
        <p:nvSpPr>
          <p:cNvPr id="28" name="Freeform 88"/>
          <p:cNvSpPr>
            <a:spLocks noEditPoints="1"/>
          </p:cNvSpPr>
          <p:nvPr/>
        </p:nvSpPr>
        <p:spPr bwMode="auto">
          <a:xfrm>
            <a:off x="3257207" y="2832268"/>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31" name="TextBox 30"/>
          <p:cNvSpPr txBox="1"/>
          <p:nvPr/>
        </p:nvSpPr>
        <p:spPr>
          <a:xfrm>
            <a:off x="6254980" y="1897270"/>
            <a:ext cx="2801514" cy="2472740"/>
          </a:xfrm>
          <a:prstGeom prst="rect">
            <a:avLst/>
          </a:prstGeom>
          <a:noFill/>
        </p:spPr>
        <p:txBody>
          <a:bodyPr wrap="square" lIns="68586" tIns="68586" rIns="68586" bIns="68586" rtlCol="0">
            <a:spAutoFit/>
          </a:bodyPr>
          <a:lstStyle/>
          <a:p>
            <a:pPr>
              <a:lnSpc>
                <a:spcPct val="120000"/>
              </a:lnSpc>
              <a:spcBef>
                <a:spcPct val="20000"/>
              </a:spcBef>
              <a:buSzPct val="90000"/>
            </a:pPr>
            <a:r>
              <a:rPr lang="en-US" altLang="zh-CN" sz="1600" b="1" dirty="0">
                <a:ea typeface="楷体" pitchFamily="49" charset="-122"/>
              </a:rPr>
              <a:t>……</a:t>
            </a:r>
            <a:r>
              <a:rPr lang="zh-CN" altLang="en-US" sz="1600" b="1" dirty="0">
                <a:ea typeface="楷体" pitchFamily="49" charset="-122"/>
              </a:rPr>
              <a:t>正像一只逃亡的野兽落到泥潭中做垂死挣扎，越是挣扎，陷得越深，最后无法逃脱灭顶的灾难</a:t>
            </a:r>
            <a:r>
              <a:rPr lang="en-US" altLang="zh-CN" sz="1600" b="1" dirty="0">
                <a:ea typeface="楷体" pitchFamily="49" charset="-122"/>
              </a:rPr>
              <a:t>……</a:t>
            </a:r>
            <a:r>
              <a:rPr lang="zh-CN" altLang="en-US" sz="1600" b="1" dirty="0">
                <a:ea typeface="楷体" pitchFamily="49" charset="-122"/>
              </a:rPr>
              <a:t>程序设计工作正像这样一个泥潭</a:t>
            </a:r>
            <a:r>
              <a:rPr lang="en-US" altLang="zh-CN" sz="1600" b="1" dirty="0">
                <a:ea typeface="楷体" pitchFamily="49" charset="-122"/>
              </a:rPr>
              <a:t>……</a:t>
            </a:r>
            <a:r>
              <a:rPr lang="zh-CN" altLang="en-US" sz="1600" b="1" dirty="0">
                <a:ea typeface="楷体" pitchFamily="49" charset="-122"/>
              </a:rPr>
              <a:t>一批批程序员被迫在泥潭中挣扎</a:t>
            </a:r>
            <a:r>
              <a:rPr lang="en-US" altLang="zh-CN" sz="1600" b="1" dirty="0">
                <a:ea typeface="楷体" pitchFamily="49" charset="-122"/>
              </a:rPr>
              <a:t>……</a:t>
            </a:r>
            <a:r>
              <a:rPr lang="zh-CN" altLang="en-US" sz="1600" b="1" dirty="0">
                <a:ea typeface="楷体" pitchFamily="49" charset="-122"/>
              </a:rPr>
              <a:t>谁也没有料到问题竟会陷入这样的困境</a:t>
            </a:r>
            <a:r>
              <a:rPr lang="en-US" altLang="zh-CN" sz="1600" b="1" dirty="0">
                <a:ea typeface="楷体" pitchFamily="49" charset="-122"/>
              </a:rPr>
              <a:t>……</a:t>
            </a:r>
            <a:endParaRPr lang="en-US" sz="1500" dirty="0">
              <a:solidFill>
                <a:schemeClr val="tx1">
                  <a:alpha val="99000"/>
                </a:schemeClr>
              </a:solidFill>
            </a:endParaRPr>
          </a:p>
        </p:txBody>
      </p:sp>
      <p:sp>
        <p:nvSpPr>
          <p:cNvPr id="37" name="TextBox 36"/>
          <p:cNvSpPr txBox="1"/>
          <p:nvPr/>
        </p:nvSpPr>
        <p:spPr>
          <a:xfrm>
            <a:off x="3610190" y="3486150"/>
            <a:ext cx="2390932" cy="1024908"/>
          </a:xfrm>
          <a:prstGeom prst="rect">
            <a:avLst/>
          </a:prstGeom>
          <a:noFill/>
        </p:spPr>
        <p:txBody>
          <a:bodyPr wrap="square" lIns="68586" tIns="68586" rIns="68586" bIns="68586" rtlCol="0">
            <a:spAutoFit/>
          </a:bodyPr>
          <a:lstStyle/>
          <a:p>
            <a:pPr>
              <a:lnSpc>
                <a:spcPct val="90000"/>
              </a:lnSpc>
              <a:spcBef>
                <a:spcPct val="20000"/>
              </a:spcBef>
              <a:buSzPct val="90000"/>
            </a:pPr>
            <a:r>
              <a:rPr lang="zh-CN" altLang="en-US" sz="1600" b="1" dirty="0">
                <a:ea typeface="楷体" pitchFamily="49" charset="-122"/>
              </a:rPr>
              <a:t>这个操作系统每次发行的新版本都是从前一版本中找出</a:t>
            </a:r>
            <a:r>
              <a:rPr lang="en-US" sz="1600" b="1" dirty="0">
                <a:ea typeface="楷体" pitchFamily="49" charset="-122"/>
              </a:rPr>
              <a:t>1000</a:t>
            </a:r>
            <a:r>
              <a:rPr lang="zh-CN" altLang="en-US" sz="1600" b="1" dirty="0">
                <a:ea typeface="楷体" pitchFamily="49" charset="-122"/>
              </a:rPr>
              <a:t>个程序错误而修正的结果</a:t>
            </a:r>
            <a:endParaRPr lang="en-US" sz="1500" dirty="0"/>
          </a:p>
        </p:txBody>
      </p:sp>
      <p:sp>
        <p:nvSpPr>
          <p:cNvPr id="38" name="Freeform 88"/>
          <p:cNvSpPr>
            <a:spLocks noEditPoints="1"/>
          </p:cNvSpPr>
          <p:nvPr/>
        </p:nvSpPr>
        <p:spPr bwMode="auto">
          <a:xfrm>
            <a:off x="3267201" y="3546649"/>
            <a:ext cx="244304" cy="244241"/>
          </a:xfrm>
          <a:custGeom>
            <a:avLst/>
            <a:gdLst>
              <a:gd name="T0" fmla="*/ 207 w 414"/>
              <a:gd name="T1" fmla="*/ 0 h 414"/>
              <a:gd name="T2" fmla="*/ 0 w 414"/>
              <a:gd name="T3" fmla="*/ 207 h 414"/>
              <a:gd name="T4" fmla="*/ 207 w 414"/>
              <a:gd name="T5" fmla="*/ 414 h 414"/>
              <a:gd name="T6" fmla="*/ 414 w 414"/>
              <a:gd name="T7" fmla="*/ 207 h 414"/>
              <a:gd name="T8" fmla="*/ 207 w 414"/>
              <a:gd name="T9" fmla="*/ 0 h 414"/>
              <a:gd name="T10" fmla="*/ 207 w 414"/>
              <a:gd name="T11" fmla="*/ 399 h 414"/>
              <a:gd name="T12" fmla="*/ 15 w 414"/>
              <a:gd name="T13" fmla="*/ 207 h 414"/>
              <a:gd name="T14" fmla="*/ 207 w 414"/>
              <a:gd name="T15" fmla="*/ 15 h 414"/>
              <a:gd name="T16" fmla="*/ 399 w 414"/>
              <a:gd name="T17" fmla="*/ 207 h 414"/>
              <a:gd name="T18" fmla="*/ 207 w 414"/>
              <a:gd name="T19" fmla="*/ 399 h 414"/>
              <a:gd name="T20" fmla="*/ 299 w 414"/>
              <a:gd name="T21" fmla="*/ 174 h 414"/>
              <a:gd name="T22" fmla="*/ 314 w 414"/>
              <a:gd name="T23" fmla="*/ 174 h 414"/>
              <a:gd name="T24" fmla="*/ 314 w 414"/>
              <a:gd name="T25" fmla="*/ 307 h 414"/>
              <a:gd name="T26" fmla="*/ 306 w 414"/>
              <a:gd name="T27" fmla="*/ 314 h 414"/>
              <a:gd name="T28" fmla="*/ 173 w 414"/>
              <a:gd name="T29" fmla="*/ 314 h 414"/>
              <a:gd name="T30" fmla="*/ 173 w 414"/>
              <a:gd name="T31" fmla="*/ 300 h 414"/>
              <a:gd name="T32" fmla="*/ 288 w 414"/>
              <a:gd name="T33" fmla="*/ 300 h 414"/>
              <a:gd name="T34" fmla="*/ 108 w 414"/>
              <a:gd name="T35" fmla="*/ 120 h 414"/>
              <a:gd name="T36" fmla="*/ 119 w 414"/>
              <a:gd name="T37" fmla="*/ 109 h 414"/>
              <a:gd name="T38" fmla="*/ 299 w 414"/>
              <a:gd name="T39" fmla="*/ 289 h 414"/>
              <a:gd name="T40" fmla="*/ 299 w 414"/>
              <a:gd name="T41" fmla="*/ 174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14" h="414">
                <a:moveTo>
                  <a:pt x="207" y="0"/>
                </a:moveTo>
                <a:cubicBezTo>
                  <a:pt x="93" y="0"/>
                  <a:pt x="0" y="93"/>
                  <a:pt x="0" y="207"/>
                </a:cubicBezTo>
                <a:cubicBezTo>
                  <a:pt x="0" y="321"/>
                  <a:pt x="93" y="414"/>
                  <a:pt x="207" y="414"/>
                </a:cubicBezTo>
                <a:cubicBezTo>
                  <a:pt x="321" y="414"/>
                  <a:pt x="414" y="321"/>
                  <a:pt x="414" y="207"/>
                </a:cubicBezTo>
                <a:cubicBezTo>
                  <a:pt x="414" y="93"/>
                  <a:pt x="321" y="0"/>
                  <a:pt x="207" y="0"/>
                </a:cubicBezTo>
                <a:close/>
                <a:moveTo>
                  <a:pt x="207" y="399"/>
                </a:moveTo>
                <a:cubicBezTo>
                  <a:pt x="101" y="399"/>
                  <a:pt x="15" y="313"/>
                  <a:pt x="15" y="207"/>
                </a:cubicBezTo>
                <a:cubicBezTo>
                  <a:pt x="15" y="101"/>
                  <a:pt x="101" y="15"/>
                  <a:pt x="207" y="15"/>
                </a:cubicBezTo>
                <a:cubicBezTo>
                  <a:pt x="313" y="15"/>
                  <a:pt x="399" y="101"/>
                  <a:pt x="399" y="207"/>
                </a:cubicBezTo>
                <a:cubicBezTo>
                  <a:pt x="399" y="313"/>
                  <a:pt x="313" y="399"/>
                  <a:pt x="207" y="399"/>
                </a:cubicBezTo>
                <a:close/>
                <a:moveTo>
                  <a:pt x="299" y="174"/>
                </a:moveTo>
                <a:cubicBezTo>
                  <a:pt x="314" y="174"/>
                  <a:pt x="314" y="174"/>
                  <a:pt x="314" y="174"/>
                </a:cubicBezTo>
                <a:cubicBezTo>
                  <a:pt x="314" y="307"/>
                  <a:pt x="314" y="307"/>
                  <a:pt x="314" y="307"/>
                </a:cubicBezTo>
                <a:cubicBezTo>
                  <a:pt x="314" y="311"/>
                  <a:pt x="310" y="314"/>
                  <a:pt x="306" y="314"/>
                </a:cubicBezTo>
                <a:cubicBezTo>
                  <a:pt x="173" y="314"/>
                  <a:pt x="173" y="314"/>
                  <a:pt x="173" y="314"/>
                </a:cubicBezTo>
                <a:cubicBezTo>
                  <a:pt x="173" y="300"/>
                  <a:pt x="173" y="300"/>
                  <a:pt x="173" y="300"/>
                </a:cubicBezTo>
                <a:cubicBezTo>
                  <a:pt x="288" y="300"/>
                  <a:pt x="288" y="300"/>
                  <a:pt x="288" y="300"/>
                </a:cubicBezTo>
                <a:cubicBezTo>
                  <a:pt x="108" y="120"/>
                  <a:pt x="108" y="120"/>
                  <a:pt x="108" y="120"/>
                </a:cubicBezTo>
                <a:cubicBezTo>
                  <a:pt x="119" y="109"/>
                  <a:pt x="119" y="109"/>
                  <a:pt x="119" y="109"/>
                </a:cubicBezTo>
                <a:cubicBezTo>
                  <a:pt x="299" y="289"/>
                  <a:pt x="299" y="289"/>
                  <a:pt x="299" y="289"/>
                </a:cubicBezTo>
                <a:lnTo>
                  <a:pt x="299" y="174"/>
                </a:lnTo>
                <a:close/>
              </a:path>
            </a:pathLst>
          </a:custGeom>
          <a:solidFill>
            <a:srgbClr val="FFFFFF"/>
          </a:solidFill>
          <a:ln>
            <a:noFill/>
          </a:ln>
        </p:spPr>
        <p:txBody>
          <a:bodyPr vert="horz" wrap="square" lIns="68586" tIns="34294" rIns="68586" bIns="34294" numCol="1" anchor="t" anchorCtr="0" compatLnSpc="1">
            <a:prstTxWarp prst="textNoShape">
              <a:avLst/>
            </a:prstTxWarp>
          </a:bodyPr>
          <a:lstStyle/>
          <a:p>
            <a:endParaRPr lang="en-US"/>
          </a:p>
        </p:txBody>
      </p:sp>
      <p:sp>
        <p:nvSpPr>
          <p:cNvPr id="43" name="标题 42"/>
          <p:cNvSpPr>
            <a:spLocks noGrp="1"/>
          </p:cNvSpPr>
          <p:nvPr>
            <p:ph type="title"/>
          </p:nvPr>
        </p:nvSpPr>
        <p:spPr/>
        <p:txBody>
          <a:bodyPr/>
          <a:lstStyle/>
          <a:p>
            <a:r>
              <a:rPr altLang="zh-CN" dirty="0"/>
              <a:t>1.1 </a:t>
            </a:r>
            <a:r>
              <a:rPr lang="zh-CN" altLang="en-US" b="1" dirty="0">
                <a:latin typeface="楷体" pitchFamily="49" charset="-122"/>
                <a:ea typeface="楷体" pitchFamily="49" charset="-122"/>
              </a:rPr>
              <a:t>软件发展</a:t>
            </a:r>
            <a:endParaRPr lang="zh-CN" altLang="en-US" dirty="0"/>
          </a:p>
        </p:txBody>
      </p:sp>
    </p:spTree>
    <p:extLst>
      <p:ext uri="{BB962C8B-B14F-4D97-AF65-F5344CB8AC3E}">
        <p14:creationId xmlns:p14="http://schemas.microsoft.com/office/powerpoint/2010/main" val="1218016002"/>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00" fill="hold"/>
                                        <p:tgtEl>
                                          <p:spTgt spid="16"/>
                                        </p:tgtEl>
                                        <p:attrNameLst>
                                          <p:attrName>ppt_x</p:attrName>
                                        </p:attrNameLst>
                                      </p:cBhvr>
                                      <p:tavLst>
                                        <p:tav tm="0">
                                          <p:val>
                                            <p:strVal val="#ppt_x"/>
                                          </p:val>
                                        </p:tav>
                                        <p:tav tm="100000">
                                          <p:val>
                                            <p:strVal val="#ppt_x"/>
                                          </p:val>
                                        </p:tav>
                                      </p:tavLst>
                                    </p:anim>
                                    <p:anim calcmode="lin" valueType="num">
                                      <p:cBhvr additive="base">
                                        <p:cTn id="24" dur="500" fill="hold"/>
                                        <p:tgtEl>
                                          <p:spTgt spid="1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 calcmode="lin" valueType="num">
                                      <p:cBhvr additive="base">
                                        <p:cTn id="35" dur="500" fill="hold"/>
                                        <p:tgtEl>
                                          <p:spTgt spid="19"/>
                                        </p:tgtEl>
                                        <p:attrNameLst>
                                          <p:attrName>ppt_x</p:attrName>
                                        </p:attrNameLst>
                                      </p:cBhvr>
                                      <p:tavLst>
                                        <p:tav tm="0">
                                          <p:val>
                                            <p:strVal val="#ppt_x"/>
                                          </p:val>
                                        </p:tav>
                                        <p:tav tm="100000">
                                          <p:val>
                                            <p:strVal val="#ppt_x"/>
                                          </p:val>
                                        </p:tav>
                                      </p:tavLst>
                                    </p:anim>
                                    <p:anim calcmode="lin" valueType="num">
                                      <p:cBhvr additive="base">
                                        <p:cTn id="36" dur="500" fill="hold"/>
                                        <p:tgtEl>
                                          <p:spTgt spid="19"/>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 calcmode="lin" valueType="num">
                                      <p:cBhvr additive="base">
                                        <p:cTn id="39" dur="500" fill="hold"/>
                                        <p:tgtEl>
                                          <p:spTgt spid="20"/>
                                        </p:tgtEl>
                                        <p:attrNameLst>
                                          <p:attrName>ppt_x</p:attrName>
                                        </p:attrNameLst>
                                      </p:cBhvr>
                                      <p:tavLst>
                                        <p:tav tm="0">
                                          <p:val>
                                            <p:strVal val="#ppt_x"/>
                                          </p:val>
                                        </p:tav>
                                        <p:tav tm="100000">
                                          <p:val>
                                            <p:strVal val="#ppt_x"/>
                                          </p:val>
                                        </p:tav>
                                      </p:tavLst>
                                    </p:anim>
                                    <p:anim calcmode="lin" valueType="num">
                                      <p:cBhvr additive="base">
                                        <p:cTn id="40" dur="500" fill="hold"/>
                                        <p:tgtEl>
                                          <p:spTgt spid="20"/>
                                        </p:tgtEl>
                                        <p:attrNameLst>
                                          <p:attrName>ppt_y</p:attrName>
                                        </p:attrNameLst>
                                      </p:cBhvr>
                                      <p:tavLst>
                                        <p:tav tm="0">
                                          <p:val>
                                            <p:strVal val="1+#ppt_h/2"/>
                                          </p:val>
                                        </p:tav>
                                        <p:tav tm="100000">
                                          <p:val>
                                            <p:strVal val="#ppt_y"/>
                                          </p:val>
                                        </p:tav>
                                      </p:tavLst>
                                    </p:anim>
                                  </p:childTnLst>
                                </p:cTn>
                              </p:par>
                              <p:par>
                                <p:cTn id="41" presetID="2" presetClass="entr" presetSubtype="4" fill="hold" grpId="2" nodeType="withEffect">
                                  <p:stCondLst>
                                    <p:cond delay="0"/>
                                  </p:stCondLst>
                                  <p:childTnLst>
                                    <p:set>
                                      <p:cBhvr>
                                        <p:cTn id="42" dur="1" fill="hold">
                                          <p:stCondLst>
                                            <p:cond delay="0"/>
                                          </p:stCondLst>
                                        </p:cTn>
                                        <p:tgtEl>
                                          <p:spTgt spid="21"/>
                                        </p:tgtEl>
                                        <p:attrNameLst>
                                          <p:attrName>style.visibility</p:attrName>
                                        </p:attrNameLst>
                                      </p:cBhvr>
                                      <p:to>
                                        <p:strVal val="visible"/>
                                      </p:to>
                                    </p:set>
                                    <p:anim calcmode="lin" valueType="num">
                                      <p:cBhvr additive="base">
                                        <p:cTn id="43" dur="500" fill="hold"/>
                                        <p:tgtEl>
                                          <p:spTgt spid="21"/>
                                        </p:tgtEl>
                                        <p:attrNameLst>
                                          <p:attrName>ppt_x</p:attrName>
                                        </p:attrNameLst>
                                      </p:cBhvr>
                                      <p:tavLst>
                                        <p:tav tm="0">
                                          <p:val>
                                            <p:strVal val="#ppt_x"/>
                                          </p:val>
                                        </p:tav>
                                        <p:tav tm="100000">
                                          <p:val>
                                            <p:strVal val="#ppt_x"/>
                                          </p:val>
                                        </p:tav>
                                      </p:tavLst>
                                    </p:anim>
                                    <p:anim calcmode="lin" valueType="num">
                                      <p:cBhvr additive="base">
                                        <p:cTn id="4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additive="base">
                                        <p:cTn id="49" dur="500" fill="hold"/>
                                        <p:tgtEl>
                                          <p:spTgt spid="5"/>
                                        </p:tgtEl>
                                        <p:attrNameLst>
                                          <p:attrName>ppt_x</p:attrName>
                                        </p:attrNameLst>
                                      </p:cBhvr>
                                      <p:tavLst>
                                        <p:tav tm="0">
                                          <p:val>
                                            <p:strVal val="#ppt_x"/>
                                          </p:val>
                                        </p:tav>
                                        <p:tav tm="100000">
                                          <p:val>
                                            <p:strVal val="#ppt_x"/>
                                          </p:val>
                                        </p:tav>
                                      </p:tavLst>
                                    </p:anim>
                                    <p:anim calcmode="lin" valueType="num">
                                      <p:cBhvr additive="base">
                                        <p:cTn id="50" dur="500" fill="hold"/>
                                        <p:tgtEl>
                                          <p:spTgt spid="5"/>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fill="hold"/>
                                        <p:tgtEl>
                                          <p:spTgt spid="10"/>
                                        </p:tgtEl>
                                        <p:attrNameLst>
                                          <p:attrName>ppt_x</p:attrName>
                                        </p:attrNameLst>
                                      </p:cBhvr>
                                      <p:tavLst>
                                        <p:tav tm="0">
                                          <p:val>
                                            <p:strVal val="#ppt_x"/>
                                          </p:val>
                                        </p:tav>
                                        <p:tav tm="100000">
                                          <p:val>
                                            <p:strVal val="#ppt_x"/>
                                          </p:val>
                                        </p:tav>
                                      </p:tavLst>
                                    </p:anim>
                                    <p:anim calcmode="lin" valueType="num">
                                      <p:cBhvr additive="base">
                                        <p:cTn id="54" dur="500" fill="hold"/>
                                        <p:tgtEl>
                                          <p:spTgt spid="10"/>
                                        </p:tgtEl>
                                        <p:attrNameLst>
                                          <p:attrName>ppt_y</p:attrName>
                                        </p:attrNameLst>
                                      </p:cBhvr>
                                      <p:tavLst>
                                        <p:tav tm="0">
                                          <p:val>
                                            <p:strVal val="1+#ppt_h/2"/>
                                          </p:val>
                                        </p:tav>
                                        <p:tav tm="100000">
                                          <p:val>
                                            <p:strVal val="#ppt_y"/>
                                          </p:val>
                                        </p:tav>
                                      </p:tavLst>
                                    </p:anim>
                                  </p:childTnLst>
                                </p:cTn>
                              </p:par>
                              <p:par>
                                <p:cTn id="55" presetID="2" presetClass="entr" presetSubtype="4"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fill="hold"/>
                                        <p:tgtEl>
                                          <p:spTgt spid="11"/>
                                        </p:tgtEl>
                                        <p:attrNameLst>
                                          <p:attrName>ppt_x</p:attrName>
                                        </p:attrNameLst>
                                      </p:cBhvr>
                                      <p:tavLst>
                                        <p:tav tm="0">
                                          <p:val>
                                            <p:strVal val="#ppt_x"/>
                                          </p:val>
                                        </p:tav>
                                        <p:tav tm="100000">
                                          <p:val>
                                            <p:strVal val="#ppt_x"/>
                                          </p:val>
                                        </p:tav>
                                      </p:tavLst>
                                    </p:anim>
                                    <p:anim calcmode="lin" valueType="num">
                                      <p:cBhvr additive="base">
                                        <p:cTn id="58" dur="500" fill="hold"/>
                                        <p:tgtEl>
                                          <p:spTgt spid="1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2"/>
                                        </p:tgtEl>
                                        <p:attrNameLst>
                                          <p:attrName>style.visibility</p:attrName>
                                        </p:attrNameLst>
                                      </p:cBhvr>
                                      <p:to>
                                        <p:strVal val="visible"/>
                                      </p:to>
                                    </p:set>
                                    <p:anim calcmode="lin" valueType="num">
                                      <p:cBhvr additive="base">
                                        <p:cTn id="61" dur="500" fill="hold"/>
                                        <p:tgtEl>
                                          <p:spTgt spid="12"/>
                                        </p:tgtEl>
                                        <p:attrNameLst>
                                          <p:attrName>ppt_x</p:attrName>
                                        </p:attrNameLst>
                                      </p:cBhvr>
                                      <p:tavLst>
                                        <p:tav tm="0">
                                          <p:val>
                                            <p:strVal val="#ppt_x"/>
                                          </p:val>
                                        </p:tav>
                                        <p:tav tm="100000">
                                          <p:val>
                                            <p:strVal val="#ppt_x"/>
                                          </p:val>
                                        </p:tav>
                                      </p:tavLst>
                                    </p:anim>
                                    <p:anim calcmode="lin" valueType="num">
                                      <p:cBhvr additive="base">
                                        <p:cTn id="62" dur="500" fill="hold"/>
                                        <p:tgtEl>
                                          <p:spTgt spid="12"/>
                                        </p:tgtEl>
                                        <p:attrNameLst>
                                          <p:attrName>ppt_y</p:attrName>
                                        </p:attrNameLst>
                                      </p:cBhvr>
                                      <p:tavLst>
                                        <p:tav tm="0">
                                          <p:val>
                                            <p:strVal val="1+#ppt_h/2"/>
                                          </p:val>
                                        </p:tav>
                                        <p:tav tm="100000">
                                          <p:val>
                                            <p:strVal val="#ppt_y"/>
                                          </p:val>
                                        </p:tav>
                                      </p:tavLst>
                                    </p:anim>
                                  </p:childTnLst>
                                </p:cTn>
                              </p:par>
                              <p:par>
                                <p:cTn id="63" presetID="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500" fill="hold"/>
                                        <p:tgtEl>
                                          <p:spTgt spid="23"/>
                                        </p:tgtEl>
                                        <p:attrNameLst>
                                          <p:attrName>ppt_x</p:attrName>
                                        </p:attrNameLst>
                                      </p:cBhvr>
                                      <p:tavLst>
                                        <p:tav tm="0">
                                          <p:val>
                                            <p:strVal val="#ppt_x"/>
                                          </p:val>
                                        </p:tav>
                                        <p:tav tm="100000">
                                          <p:val>
                                            <p:strVal val="#ppt_x"/>
                                          </p:val>
                                        </p:tav>
                                      </p:tavLst>
                                    </p:anim>
                                    <p:anim calcmode="lin" valueType="num">
                                      <p:cBhvr additive="base">
                                        <p:cTn id="66" dur="500" fill="hold"/>
                                        <p:tgtEl>
                                          <p:spTgt spid="2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5"/>
                                        </p:tgtEl>
                                        <p:attrNameLst>
                                          <p:attrName>style.visibility</p:attrName>
                                        </p:attrNameLst>
                                      </p:cBhvr>
                                      <p:to>
                                        <p:strVal val="visible"/>
                                      </p:to>
                                    </p:set>
                                    <p:anim calcmode="lin" valueType="num">
                                      <p:cBhvr additive="base">
                                        <p:cTn id="73" dur="500" fill="hold"/>
                                        <p:tgtEl>
                                          <p:spTgt spid="25"/>
                                        </p:tgtEl>
                                        <p:attrNameLst>
                                          <p:attrName>ppt_x</p:attrName>
                                        </p:attrNameLst>
                                      </p:cBhvr>
                                      <p:tavLst>
                                        <p:tav tm="0">
                                          <p:val>
                                            <p:strVal val="#ppt_x"/>
                                          </p:val>
                                        </p:tav>
                                        <p:tav tm="100000">
                                          <p:val>
                                            <p:strVal val="#ppt_x"/>
                                          </p:val>
                                        </p:tav>
                                      </p:tavLst>
                                    </p:anim>
                                    <p:anim calcmode="lin" valueType="num">
                                      <p:cBhvr additive="base">
                                        <p:cTn id="74" dur="500" fill="hold"/>
                                        <p:tgtEl>
                                          <p:spTgt spid="25"/>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ppt_x"/>
                                          </p:val>
                                        </p:tav>
                                        <p:tav tm="100000">
                                          <p:val>
                                            <p:strVal val="#ppt_x"/>
                                          </p:val>
                                        </p:tav>
                                      </p:tavLst>
                                    </p:anim>
                                    <p:anim calcmode="lin" valueType="num">
                                      <p:cBhvr additive="base">
                                        <p:cTn id="82" dur="500" fill="hold"/>
                                        <p:tgtEl>
                                          <p:spTgt spid="27"/>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additive="base">
                                        <p:cTn id="85" dur="500" fill="hold"/>
                                        <p:tgtEl>
                                          <p:spTgt spid="28"/>
                                        </p:tgtEl>
                                        <p:attrNameLst>
                                          <p:attrName>ppt_x</p:attrName>
                                        </p:attrNameLst>
                                      </p:cBhvr>
                                      <p:tavLst>
                                        <p:tav tm="0">
                                          <p:val>
                                            <p:strVal val="#ppt_x"/>
                                          </p:val>
                                        </p:tav>
                                        <p:tav tm="100000">
                                          <p:val>
                                            <p:strVal val="#ppt_x"/>
                                          </p:val>
                                        </p:tav>
                                      </p:tavLst>
                                    </p:anim>
                                    <p:anim calcmode="lin" valueType="num">
                                      <p:cBhvr additive="base">
                                        <p:cTn id="86" dur="500" fill="hold"/>
                                        <p:tgtEl>
                                          <p:spTgt spid="28"/>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7"/>
                                        </p:tgtEl>
                                        <p:attrNameLst>
                                          <p:attrName>style.visibility</p:attrName>
                                        </p:attrNameLst>
                                      </p:cBhvr>
                                      <p:to>
                                        <p:strVal val="visible"/>
                                      </p:to>
                                    </p:set>
                                    <p:anim calcmode="lin" valueType="num">
                                      <p:cBhvr additive="base">
                                        <p:cTn id="89" dur="500" fill="hold"/>
                                        <p:tgtEl>
                                          <p:spTgt spid="37"/>
                                        </p:tgtEl>
                                        <p:attrNameLst>
                                          <p:attrName>ppt_x</p:attrName>
                                        </p:attrNameLst>
                                      </p:cBhvr>
                                      <p:tavLst>
                                        <p:tav tm="0">
                                          <p:val>
                                            <p:strVal val="#ppt_x"/>
                                          </p:val>
                                        </p:tav>
                                        <p:tav tm="100000">
                                          <p:val>
                                            <p:strVal val="#ppt_x"/>
                                          </p:val>
                                        </p:tav>
                                      </p:tavLst>
                                    </p:anim>
                                    <p:anim calcmode="lin" valueType="num">
                                      <p:cBhvr additive="base">
                                        <p:cTn id="90" dur="500" fill="hold"/>
                                        <p:tgtEl>
                                          <p:spTgt spid="37"/>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 calcmode="lin" valueType="num">
                                      <p:cBhvr additive="base">
                                        <p:cTn id="93" dur="500" fill="hold"/>
                                        <p:tgtEl>
                                          <p:spTgt spid="38"/>
                                        </p:tgtEl>
                                        <p:attrNameLst>
                                          <p:attrName>ppt_x</p:attrName>
                                        </p:attrNameLst>
                                      </p:cBhvr>
                                      <p:tavLst>
                                        <p:tav tm="0">
                                          <p:val>
                                            <p:strVal val="#ppt_x"/>
                                          </p:val>
                                        </p:tav>
                                        <p:tav tm="100000">
                                          <p:val>
                                            <p:strVal val="#ppt_x"/>
                                          </p:val>
                                        </p:tav>
                                      </p:tavLst>
                                    </p:anim>
                                    <p:anim calcmode="lin" valueType="num">
                                      <p:cBhvr additive="base">
                                        <p:cTn id="9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6"/>
                                        </p:tgtEl>
                                        <p:attrNameLst>
                                          <p:attrName>style.visibility</p:attrName>
                                        </p:attrNameLst>
                                      </p:cBhvr>
                                      <p:to>
                                        <p:strVal val="visible"/>
                                      </p:to>
                                    </p:set>
                                    <p:anim calcmode="lin" valueType="num">
                                      <p:cBhvr additive="base">
                                        <p:cTn id="99" dur="500" fill="hold"/>
                                        <p:tgtEl>
                                          <p:spTgt spid="6"/>
                                        </p:tgtEl>
                                        <p:attrNameLst>
                                          <p:attrName>ppt_x</p:attrName>
                                        </p:attrNameLst>
                                      </p:cBhvr>
                                      <p:tavLst>
                                        <p:tav tm="0">
                                          <p:val>
                                            <p:strVal val="#ppt_x"/>
                                          </p:val>
                                        </p:tav>
                                        <p:tav tm="100000">
                                          <p:val>
                                            <p:strVal val="#ppt_x"/>
                                          </p:val>
                                        </p:tav>
                                      </p:tavLst>
                                    </p:anim>
                                    <p:anim calcmode="lin" valueType="num">
                                      <p:cBhvr additive="base">
                                        <p:cTn id="100" dur="500" fill="hold"/>
                                        <p:tgtEl>
                                          <p:spTgt spid="6"/>
                                        </p:tgtEl>
                                        <p:attrNameLst>
                                          <p:attrName>ppt_y</p:attrName>
                                        </p:attrNameLst>
                                      </p:cBhvr>
                                      <p:tavLst>
                                        <p:tav tm="0">
                                          <p:val>
                                            <p:strVal val="1+#ppt_h/2"/>
                                          </p:val>
                                        </p:tav>
                                        <p:tav tm="100000">
                                          <p:val>
                                            <p:strVal val="#ppt_y"/>
                                          </p:val>
                                        </p:tav>
                                      </p:tavLst>
                                    </p:anim>
                                  </p:childTnLst>
                                </p:cTn>
                              </p:par>
                              <p:par>
                                <p:cTn id="101" presetID="2" presetClass="entr" presetSubtype="4" fill="hold" grpId="0" nodeType="withEffect">
                                  <p:stCondLst>
                                    <p:cond delay="0"/>
                                  </p:stCondLst>
                                  <p:childTnLst>
                                    <p:set>
                                      <p:cBhvr>
                                        <p:cTn id="102" dur="1" fill="hold">
                                          <p:stCondLst>
                                            <p:cond delay="0"/>
                                          </p:stCondLst>
                                        </p:cTn>
                                        <p:tgtEl>
                                          <p:spTgt spid="13"/>
                                        </p:tgtEl>
                                        <p:attrNameLst>
                                          <p:attrName>style.visibility</p:attrName>
                                        </p:attrNameLst>
                                      </p:cBhvr>
                                      <p:to>
                                        <p:strVal val="visible"/>
                                      </p:to>
                                    </p:set>
                                    <p:anim calcmode="lin" valueType="num">
                                      <p:cBhvr additive="base">
                                        <p:cTn id="103" dur="500" fill="hold"/>
                                        <p:tgtEl>
                                          <p:spTgt spid="13"/>
                                        </p:tgtEl>
                                        <p:attrNameLst>
                                          <p:attrName>ppt_x</p:attrName>
                                        </p:attrNameLst>
                                      </p:cBhvr>
                                      <p:tavLst>
                                        <p:tav tm="0">
                                          <p:val>
                                            <p:strVal val="#ppt_x"/>
                                          </p:val>
                                        </p:tav>
                                        <p:tav tm="100000">
                                          <p:val>
                                            <p:strVal val="#ppt_x"/>
                                          </p:val>
                                        </p:tav>
                                      </p:tavLst>
                                    </p:anim>
                                    <p:anim calcmode="lin" valueType="num">
                                      <p:cBhvr additive="base">
                                        <p:cTn id="104" dur="500" fill="hold"/>
                                        <p:tgtEl>
                                          <p:spTgt spid="13"/>
                                        </p:tgtEl>
                                        <p:attrNameLst>
                                          <p:attrName>ppt_y</p:attrName>
                                        </p:attrNameLst>
                                      </p:cBhvr>
                                      <p:tavLst>
                                        <p:tav tm="0">
                                          <p:val>
                                            <p:strVal val="1+#ppt_h/2"/>
                                          </p:val>
                                        </p:tav>
                                        <p:tav tm="100000">
                                          <p:val>
                                            <p:strVal val="#ppt_y"/>
                                          </p:val>
                                        </p:tav>
                                      </p:tavLst>
                                    </p:anim>
                                  </p:childTnLst>
                                </p:cTn>
                              </p:par>
                              <p:par>
                                <p:cTn id="105" presetID="2" presetClass="entr" presetSubtype="4" fill="hold" grpId="0" nodeType="withEffect">
                                  <p:stCondLst>
                                    <p:cond delay="0"/>
                                  </p:stCondLst>
                                  <p:childTnLst>
                                    <p:set>
                                      <p:cBhvr>
                                        <p:cTn id="106" dur="1" fill="hold">
                                          <p:stCondLst>
                                            <p:cond delay="0"/>
                                          </p:stCondLst>
                                        </p:cTn>
                                        <p:tgtEl>
                                          <p:spTgt spid="14"/>
                                        </p:tgtEl>
                                        <p:attrNameLst>
                                          <p:attrName>style.visibility</p:attrName>
                                        </p:attrNameLst>
                                      </p:cBhvr>
                                      <p:to>
                                        <p:strVal val="visible"/>
                                      </p:to>
                                    </p:set>
                                    <p:anim calcmode="lin" valueType="num">
                                      <p:cBhvr additive="base">
                                        <p:cTn id="107" dur="500" fill="hold"/>
                                        <p:tgtEl>
                                          <p:spTgt spid="14"/>
                                        </p:tgtEl>
                                        <p:attrNameLst>
                                          <p:attrName>ppt_x</p:attrName>
                                        </p:attrNameLst>
                                      </p:cBhvr>
                                      <p:tavLst>
                                        <p:tav tm="0">
                                          <p:val>
                                            <p:strVal val="#ppt_x"/>
                                          </p:val>
                                        </p:tav>
                                        <p:tav tm="100000">
                                          <p:val>
                                            <p:strVal val="#ppt_x"/>
                                          </p:val>
                                        </p:tav>
                                      </p:tavLst>
                                    </p:anim>
                                    <p:anim calcmode="lin" valueType="num">
                                      <p:cBhvr additive="base">
                                        <p:cTn id="108" dur="500" fill="hold"/>
                                        <p:tgtEl>
                                          <p:spTgt spid="14"/>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5"/>
                                        </p:tgtEl>
                                        <p:attrNameLst>
                                          <p:attrName>style.visibility</p:attrName>
                                        </p:attrNameLst>
                                      </p:cBhvr>
                                      <p:to>
                                        <p:strVal val="visible"/>
                                      </p:to>
                                    </p:set>
                                    <p:anim calcmode="lin" valueType="num">
                                      <p:cBhvr additive="base">
                                        <p:cTn id="111" dur="500" fill="hold"/>
                                        <p:tgtEl>
                                          <p:spTgt spid="15"/>
                                        </p:tgtEl>
                                        <p:attrNameLst>
                                          <p:attrName>ppt_x</p:attrName>
                                        </p:attrNameLst>
                                      </p:cBhvr>
                                      <p:tavLst>
                                        <p:tav tm="0">
                                          <p:val>
                                            <p:strVal val="#ppt_x"/>
                                          </p:val>
                                        </p:tav>
                                        <p:tav tm="100000">
                                          <p:val>
                                            <p:strVal val="#ppt_x"/>
                                          </p:val>
                                        </p:tav>
                                      </p:tavLst>
                                    </p:anim>
                                    <p:anim calcmode="lin" valueType="num">
                                      <p:cBhvr additive="base">
                                        <p:cTn id="112" dur="500" fill="hold"/>
                                        <p:tgtEl>
                                          <p:spTgt spid="15"/>
                                        </p:tgtEl>
                                        <p:attrNameLst>
                                          <p:attrName>ppt_y</p:attrName>
                                        </p:attrNameLst>
                                      </p:cBhvr>
                                      <p:tavLst>
                                        <p:tav tm="0">
                                          <p:val>
                                            <p:strVal val="1+#ppt_h/2"/>
                                          </p:val>
                                        </p:tav>
                                        <p:tav tm="100000">
                                          <p:val>
                                            <p:strVal val="#ppt_y"/>
                                          </p:val>
                                        </p:tav>
                                      </p:tavLst>
                                    </p:anim>
                                  </p:childTnLst>
                                </p:cTn>
                              </p:par>
                              <p:par>
                                <p:cTn id="113" presetID="2" presetClass="entr" presetSubtype="4" fill="hold" grpId="0" nodeType="withEffect">
                                  <p:stCondLst>
                                    <p:cond delay="0"/>
                                  </p:stCondLst>
                                  <p:childTnLst>
                                    <p:set>
                                      <p:cBhvr>
                                        <p:cTn id="114" dur="1" fill="hold">
                                          <p:stCondLst>
                                            <p:cond delay="0"/>
                                          </p:stCondLst>
                                        </p:cTn>
                                        <p:tgtEl>
                                          <p:spTgt spid="31"/>
                                        </p:tgtEl>
                                        <p:attrNameLst>
                                          <p:attrName>style.visibility</p:attrName>
                                        </p:attrNameLst>
                                      </p:cBhvr>
                                      <p:to>
                                        <p:strVal val="visible"/>
                                      </p:to>
                                    </p:set>
                                    <p:anim calcmode="lin" valueType="num">
                                      <p:cBhvr additive="base">
                                        <p:cTn id="115" dur="500" fill="hold"/>
                                        <p:tgtEl>
                                          <p:spTgt spid="31"/>
                                        </p:tgtEl>
                                        <p:attrNameLst>
                                          <p:attrName>ppt_x</p:attrName>
                                        </p:attrNameLst>
                                      </p:cBhvr>
                                      <p:tavLst>
                                        <p:tav tm="0">
                                          <p:val>
                                            <p:strVal val="#ppt_x"/>
                                          </p:val>
                                        </p:tav>
                                        <p:tav tm="100000">
                                          <p:val>
                                            <p:strVal val="#ppt_x"/>
                                          </p:val>
                                        </p:tav>
                                      </p:tavLst>
                                    </p:anim>
                                    <p:anim calcmode="lin" valueType="num">
                                      <p:cBhvr additive="base">
                                        <p:cTn id="116"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animBg="1"/>
      <p:bldP spid="10" grpId="0" animBg="1"/>
      <p:bldP spid="11" grpId="0"/>
      <p:bldP spid="12" grpId="0" animBg="1"/>
      <p:bldP spid="13" grpId="0" animBg="1"/>
      <p:bldP spid="14" grpId="0"/>
      <p:bldP spid="15" grpId="0" animBg="1"/>
      <p:bldP spid="16" grpId="0"/>
      <p:bldP spid="17" grpId="0" animBg="1"/>
      <p:bldP spid="18" grpId="0"/>
      <p:bldP spid="19" grpId="0" animBg="1"/>
      <p:bldP spid="20" grpId="0"/>
      <p:bldP spid="21" grpId="2" animBg="1"/>
      <p:bldP spid="23" grpId="0"/>
      <p:bldP spid="24" grpId="0" animBg="1"/>
      <p:bldP spid="25" grpId="0"/>
      <p:bldP spid="26" grpId="0" animBg="1"/>
      <p:bldP spid="27" grpId="0"/>
      <p:bldP spid="28" grpId="0" animBg="1"/>
      <p:bldP spid="31" grpId="0"/>
      <p:bldP spid="37" grpId="0"/>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1.1 </a:t>
            </a:r>
            <a:r>
              <a:rPr lang="zh-CN" altLang="en-US" b="1" dirty="0">
                <a:latin typeface="楷体" pitchFamily="49" charset="-122"/>
                <a:ea typeface="楷体" pitchFamily="49" charset="-122"/>
              </a:rPr>
              <a:t>软件发展</a:t>
            </a:r>
            <a:endParaRPr lang="zh-CN" altLang="en-US" dirty="0"/>
          </a:p>
        </p:txBody>
      </p:sp>
      <p:sp>
        <p:nvSpPr>
          <p:cNvPr id="3" name="内容占位符 2"/>
          <p:cNvSpPr>
            <a:spLocks noGrp="1"/>
          </p:cNvSpPr>
          <p:nvPr>
            <p:ph idx="1"/>
          </p:nvPr>
        </p:nvSpPr>
        <p:spPr>
          <a:xfrm>
            <a:off x="553613" y="3214692"/>
            <a:ext cx="7886700" cy="571504"/>
          </a:xfrm>
        </p:spPr>
        <p:txBody>
          <a:bodyPr>
            <a:noAutofit/>
          </a:bodyPr>
          <a:lstStyle/>
          <a:p>
            <a:pPr marL="4763" indent="-4763">
              <a:lnSpc>
                <a:spcPct val="150000"/>
              </a:lnSpc>
              <a:spcBef>
                <a:spcPts val="0"/>
              </a:spcBef>
              <a:buNone/>
            </a:pPr>
            <a:r>
              <a:rPr lang="zh-CN" altLang="en-US" b="1" dirty="0">
                <a:effectLst/>
                <a:latin typeface="楷体" pitchFamily="49" charset="-122"/>
                <a:ea typeface="楷体" pitchFamily="49" charset="-122"/>
              </a:rPr>
              <a:t>软件危机包含下述两方面的问题：</a:t>
            </a:r>
            <a:endParaRPr lang="en-US" altLang="zh-CN" b="1" dirty="0">
              <a:effectLst/>
              <a:latin typeface="楷体" pitchFamily="49" charset="-122"/>
              <a:ea typeface="楷体" pitchFamily="49" charset="-122"/>
            </a:endParaRPr>
          </a:p>
        </p:txBody>
      </p:sp>
      <p:sp>
        <p:nvSpPr>
          <p:cNvPr id="5" name="内容占位符 2"/>
          <p:cNvSpPr txBox="1">
            <a:spLocks/>
          </p:cNvSpPr>
          <p:nvPr/>
        </p:nvSpPr>
        <p:spPr>
          <a:xfrm>
            <a:off x="4000496" y="1214428"/>
            <a:ext cx="4875644" cy="1071570"/>
          </a:xfrm>
          <a:prstGeom prst="rect">
            <a:avLst/>
          </a:prstGeom>
        </p:spPr>
        <p:txBody>
          <a:bodyPr vert="horz" lIns="68580" tIns="34290" rIns="68580" bIns="34290" rtlCol="0">
            <a:noAutofit/>
          </a:bodyPr>
          <a:lstStyle/>
          <a:p>
            <a:pPr marL="171450" indent="-4763" defTabSz="685800">
              <a:lnSpc>
                <a:spcPct val="150000"/>
              </a:lnSpc>
              <a:spcBef>
                <a:spcPct val="30000"/>
              </a:spcBef>
              <a:buClr>
                <a:schemeClr val="accent1"/>
              </a:buClr>
              <a:buSzPct val="90000"/>
              <a:defRPr/>
            </a:pPr>
            <a:r>
              <a:rPr lang="zh-CN" altLang="en-US" sz="2400" b="1" dirty="0">
                <a:solidFill>
                  <a:srgbClr val="FF0000"/>
                </a:solidFill>
                <a:latin typeface="楷体" pitchFamily="49" charset="-122"/>
                <a:ea typeface="楷体" pitchFamily="49" charset="-122"/>
              </a:rPr>
              <a:t>软件危机</a:t>
            </a:r>
            <a:r>
              <a:rPr lang="zh-CN" altLang="en-US" sz="2400" b="1" dirty="0">
                <a:latin typeface="楷体" pitchFamily="49" charset="-122"/>
                <a:ea typeface="楷体" pitchFamily="49" charset="-122"/>
              </a:rPr>
              <a:t>是指在计算机软件的开发和维护过程中所遇到的一系列严重问题。</a:t>
            </a:r>
            <a:endParaRPr lang="en-US" altLang="zh-CN" sz="2400" b="1" dirty="0">
              <a:latin typeface="楷体" pitchFamily="49" charset="-122"/>
              <a:ea typeface="楷体" pitchFamily="49" charset="-122"/>
            </a:endParaRPr>
          </a:p>
        </p:txBody>
      </p:sp>
      <p:pic>
        <p:nvPicPr>
          <p:cNvPr id="6" name="Picture 2"/>
          <p:cNvPicPr>
            <a:picLocks noChangeAspect="1" noChangeArrowheads="1"/>
          </p:cNvPicPr>
          <p:nvPr/>
        </p:nvPicPr>
        <p:blipFill>
          <a:blip r:embed="rId3"/>
          <a:srcRect/>
          <a:stretch>
            <a:fillRect/>
          </a:stretch>
        </p:blipFill>
        <p:spPr bwMode="auto">
          <a:xfrm>
            <a:off x="500034" y="1214428"/>
            <a:ext cx="3229275" cy="1714512"/>
          </a:xfrm>
          <a:prstGeom prst="rect">
            <a:avLst/>
          </a:prstGeom>
          <a:ln>
            <a:noFill/>
          </a:ln>
          <a:effectLst>
            <a:outerShdw blurRad="292100" dist="139700" dir="2700000" algn="tl" rotWithShape="0">
              <a:srgbClr val="333333">
                <a:alpha val="65000"/>
              </a:srgbClr>
            </a:outerShdw>
          </a:effectLst>
        </p:spPr>
      </p:pic>
      <p:sp>
        <p:nvSpPr>
          <p:cNvPr id="8" name="Rectangle 3"/>
          <p:cNvSpPr/>
          <p:nvPr/>
        </p:nvSpPr>
        <p:spPr bwMode="auto">
          <a:xfrm>
            <a:off x="444754" y="3767505"/>
            <a:ext cx="8382000" cy="457076"/>
          </a:xfrm>
          <a:prstGeom prst="rect">
            <a:avLst/>
          </a:prstGeom>
          <a:solidFill>
            <a:schemeClr val="accent1"/>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0" tIns="102875" rIns="68580" bIns="102875" numCol="1" rtlCol="0" anchor="t" anchorCtr="0" compatLnSpc="1">
            <a:prstTxWarp prst="textNoShape">
              <a:avLst/>
            </a:prstTxWarp>
            <a:spAutoFit/>
          </a:bodyPr>
          <a:lstStyle/>
          <a:p>
            <a:pPr marL="345297" indent="-345297" defTabSz="685807">
              <a:lnSpc>
                <a:spcPct val="90000"/>
              </a:lnSpc>
              <a:spcBef>
                <a:spcPct val="20000"/>
              </a:spcBef>
              <a:buSzPct val="90000"/>
              <a:buBlip>
                <a:blip r:embed="rId4"/>
              </a:buBlip>
            </a:pPr>
            <a:endParaRPr lang="en-US" sz="1800" dirty="0">
              <a:gradFill>
                <a:gsLst>
                  <a:gs pos="0">
                    <a:srgbClr val="FFFFFF"/>
                  </a:gs>
                  <a:gs pos="100000">
                    <a:srgbClr val="FFFFFF"/>
                  </a:gs>
                </a:gsLst>
                <a:lin ang="5400000" scaled="0"/>
              </a:gradFill>
            </a:endParaRPr>
          </a:p>
        </p:txBody>
      </p:sp>
      <p:sp>
        <p:nvSpPr>
          <p:cNvPr id="9" name="Rectangle 6"/>
          <p:cNvSpPr/>
          <p:nvPr/>
        </p:nvSpPr>
        <p:spPr>
          <a:xfrm>
            <a:off x="564788" y="3848258"/>
            <a:ext cx="8261968" cy="401652"/>
          </a:xfrm>
          <a:prstGeom prst="rect">
            <a:avLst/>
          </a:prstGeom>
        </p:spPr>
        <p:txBody>
          <a:bodyPr wrap="square" lIns="68583" tIns="34292" rIns="68583" bIns="34292">
            <a:spAutoFit/>
          </a:bodyPr>
          <a:lstStyle/>
          <a:p>
            <a:pPr marL="302434" indent="-302434" defTabSz="685807">
              <a:lnSpc>
                <a:spcPct val="90000"/>
              </a:lnSpc>
              <a:spcBef>
                <a:spcPct val="20000"/>
              </a:spcBef>
              <a:buSzPct val="105000"/>
              <a:buBlip>
                <a:blip r:embed="rId4"/>
              </a:buBlip>
            </a:pPr>
            <a:r>
              <a:rPr lang="zh-CN" altLang="en-US" sz="2400" b="1" dirty="0">
                <a:latin typeface="楷体" pitchFamily="49" charset="-122"/>
                <a:ea typeface="楷体" pitchFamily="49" charset="-122"/>
              </a:rPr>
              <a:t>如何开发软件，以满足对软件日益增长的需求</a:t>
            </a:r>
            <a:endParaRPr lang="en-US" sz="2100" dirty="0">
              <a:solidFill>
                <a:srgbClr val="FFFF00">
                  <a:alpha val="99000"/>
                </a:srgbClr>
              </a:solidFill>
            </a:endParaRPr>
          </a:p>
        </p:txBody>
      </p:sp>
      <p:sp>
        <p:nvSpPr>
          <p:cNvPr id="10" name="Rectangle 3"/>
          <p:cNvSpPr/>
          <p:nvPr/>
        </p:nvSpPr>
        <p:spPr bwMode="auto">
          <a:xfrm>
            <a:off x="428596" y="4286262"/>
            <a:ext cx="8382000" cy="457076"/>
          </a:xfrm>
          <a:prstGeom prst="rect">
            <a:avLst/>
          </a:prstGeom>
          <a:solidFill>
            <a:schemeClr val="accent1"/>
          </a:solidFill>
          <a:ln w="38100">
            <a:noFill/>
            <a:miter lim="800000"/>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vert="horz" wrap="square" lIns="68580" tIns="102875" rIns="68580" bIns="102875" numCol="1" rtlCol="0" anchor="t" anchorCtr="0" compatLnSpc="1">
            <a:prstTxWarp prst="textNoShape">
              <a:avLst/>
            </a:prstTxWarp>
            <a:spAutoFit/>
          </a:bodyPr>
          <a:lstStyle/>
          <a:p>
            <a:pPr marL="345297" indent="-345297" defTabSz="685807">
              <a:lnSpc>
                <a:spcPct val="90000"/>
              </a:lnSpc>
              <a:spcBef>
                <a:spcPct val="20000"/>
              </a:spcBef>
              <a:buSzPct val="90000"/>
              <a:buBlip>
                <a:blip r:embed="rId4"/>
              </a:buBlip>
            </a:pPr>
            <a:endParaRPr lang="en-US" sz="1800" dirty="0">
              <a:gradFill>
                <a:gsLst>
                  <a:gs pos="0">
                    <a:srgbClr val="FFFFFF"/>
                  </a:gs>
                  <a:gs pos="100000">
                    <a:srgbClr val="FFFFFF"/>
                  </a:gs>
                </a:gsLst>
                <a:lin ang="5400000" scaled="0"/>
              </a:gradFill>
            </a:endParaRPr>
          </a:p>
        </p:txBody>
      </p:sp>
      <p:sp>
        <p:nvSpPr>
          <p:cNvPr id="11" name="Rectangle 6"/>
          <p:cNvSpPr/>
          <p:nvPr/>
        </p:nvSpPr>
        <p:spPr>
          <a:xfrm>
            <a:off x="548630" y="4367015"/>
            <a:ext cx="8261968" cy="401652"/>
          </a:xfrm>
          <a:prstGeom prst="rect">
            <a:avLst/>
          </a:prstGeom>
        </p:spPr>
        <p:txBody>
          <a:bodyPr wrap="square" lIns="68583" tIns="34292" rIns="68583" bIns="34292">
            <a:spAutoFit/>
          </a:bodyPr>
          <a:lstStyle/>
          <a:p>
            <a:pPr marL="302434" indent="-302434" defTabSz="685807">
              <a:lnSpc>
                <a:spcPct val="90000"/>
              </a:lnSpc>
              <a:spcBef>
                <a:spcPct val="20000"/>
              </a:spcBef>
              <a:buSzPct val="105000"/>
              <a:buBlip>
                <a:blip r:embed="rId4"/>
              </a:buBlip>
            </a:pPr>
            <a:r>
              <a:rPr lang="zh-CN" altLang="en-US" sz="2400" b="1" dirty="0">
                <a:latin typeface="楷体" pitchFamily="49" charset="-122"/>
                <a:ea typeface="楷体" pitchFamily="49" charset="-122"/>
              </a:rPr>
              <a:t>如何维护数量不断膨胀的已有软件</a:t>
            </a:r>
            <a:endParaRPr lang="en-US" sz="2100" dirty="0">
              <a:solidFill>
                <a:srgbClr val="FFFF00">
                  <a:alpha val="99000"/>
                </a:srgbClr>
              </a:solidFill>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up)">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8" decel="10000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1000" fill="hold"/>
                                        <p:tgtEl>
                                          <p:spTgt spid="8"/>
                                        </p:tgtEl>
                                        <p:attrNameLst>
                                          <p:attrName>ppt_x</p:attrName>
                                        </p:attrNameLst>
                                      </p:cBhvr>
                                      <p:tavLst>
                                        <p:tav tm="0">
                                          <p:val>
                                            <p:strVal val="0-#ppt_w/2"/>
                                          </p:val>
                                        </p:tav>
                                        <p:tav tm="100000">
                                          <p:val>
                                            <p:strVal val="#ppt_x"/>
                                          </p:val>
                                        </p:tav>
                                      </p:tavLst>
                                    </p:anim>
                                    <p:anim calcmode="lin" valueType="num">
                                      <p:cBhvr additive="base">
                                        <p:cTn id="25" dur="1000" fill="hold"/>
                                        <p:tgtEl>
                                          <p:spTgt spid="8"/>
                                        </p:tgtEl>
                                        <p:attrNameLst>
                                          <p:attrName>ppt_y</p:attrName>
                                        </p:attrNameLst>
                                      </p:cBhvr>
                                      <p:tavLst>
                                        <p:tav tm="0">
                                          <p:val>
                                            <p:strVal val="#ppt_y"/>
                                          </p:val>
                                        </p:tav>
                                        <p:tav tm="100000">
                                          <p:val>
                                            <p:strVal val="#ppt_y"/>
                                          </p:val>
                                        </p:tav>
                                      </p:tavLst>
                                    </p:anim>
                                  </p:childTnLst>
                                </p:cTn>
                              </p:par>
                              <p:par>
                                <p:cTn id="26" presetID="2" presetClass="entr" presetSubtype="8" decel="100000" fill="hold" grpId="0" nodeType="withEffect">
                                  <p:stCondLst>
                                    <p:cond delay="250"/>
                                  </p:stCondLst>
                                  <p:childTnLst>
                                    <p:set>
                                      <p:cBhvr>
                                        <p:cTn id="27" dur="1" fill="hold">
                                          <p:stCondLst>
                                            <p:cond delay="0"/>
                                          </p:stCondLst>
                                        </p:cTn>
                                        <p:tgtEl>
                                          <p:spTgt spid="9"/>
                                        </p:tgtEl>
                                        <p:attrNameLst>
                                          <p:attrName>style.visibility</p:attrName>
                                        </p:attrNameLst>
                                      </p:cBhvr>
                                      <p:to>
                                        <p:strVal val="visible"/>
                                      </p:to>
                                    </p:set>
                                    <p:anim calcmode="lin" valueType="num">
                                      <p:cBhvr additive="base">
                                        <p:cTn id="28" dur="1000" fill="hold"/>
                                        <p:tgtEl>
                                          <p:spTgt spid="9"/>
                                        </p:tgtEl>
                                        <p:attrNameLst>
                                          <p:attrName>ppt_x</p:attrName>
                                        </p:attrNameLst>
                                      </p:cBhvr>
                                      <p:tavLst>
                                        <p:tav tm="0">
                                          <p:val>
                                            <p:strVal val="0-#ppt_w/2"/>
                                          </p:val>
                                        </p:tav>
                                        <p:tav tm="100000">
                                          <p:val>
                                            <p:strVal val="#ppt_x"/>
                                          </p:val>
                                        </p:tav>
                                      </p:tavLst>
                                    </p:anim>
                                    <p:anim calcmode="lin" valueType="num">
                                      <p:cBhvr additive="base">
                                        <p:cTn id="29"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decel="100000" fill="hold" grpId="0" nodeType="clickEffect">
                                  <p:stCondLst>
                                    <p:cond delay="0"/>
                                  </p:stCondLst>
                                  <p:childTnLst>
                                    <p:set>
                                      <p:cBhvr>
                                        <p:cTn id="33" dur="1" fill="hold">
                                          <p:stCondLst>
                                            <p:cond delay="0"/>
                                          </p:stCondLst>
                                        </p:cTn>
                                        <p:tgtEl>
                                          <p:spTgt spid="10"/>
                                        </p:tgtEl>
                                        <p:attrNameLst>
                                          <p:attrName>style.visibility</p:attrName>
                                        </p:attrNameLst>
                                      </p:cBhvr>
                                      <p:to>
                                        <p:strVal val="visible"/>
                                      </p:to>
                                    </p:set>
                                    <p:anim calcmode="lin" valueType="num">
                                      <p:cBhvr additive="base">
                                        <p:cTn id="34" dur="1000" fill="hold"/>
                                        <p:tgtEl>
                                          <p:spTgt spid="10"/>
                                        </p:tgtEl>
                                        <p:attrNameLst>
                                          <p:attrName>ppt_x</p:attrName>
                                        </p:attrNameLst>
                                      </p:cBhvr>
                                      <p:tavLst>
                                        <p:tav tm="0">
                                          <p:val>
                                            <p:strVal val="0-#ppt_w/2"/>
                                          </p:val>
                                        </p:tav>
                                        <p:tav tm="100000">
                                          <p:val>
                                            <p:strVal val="#ppt_x"/>
                                          </p:val>
                                        </p:tav>
                                      </p:tavLst>
                                    </p:anim>
                                    <p:anim calcmode="lin" valueType="num">
                                      <p:cBhvr additive="base">
                                        <p:cTn id="35" dur="1000" fill="hold"/>
                                        <p:tgtEl>
                                          <p:spTgt spid="10"/>
                                        </p:tgtEl>
                                        <p:attrNameLst>
                                          <p:attrName>ppt_y</p:attrName>
                                        </p:attrNameLst>
                                      </p:cBhvr>
                                      <p:tavLst>
                                        <p:tav tm="0">
                                          <p:val>
                                            <p:strVal val="#ppt_y"/>
                                          </p:val>
                                        </p:tav>
                                        <p:tav tm="100000">
                                          <p:val>
                                            <p:strVal val="#ppt_y"/>
                                          </p:val>
                                        </p:tav>
                                      </p:tavLst>
                                    </p:anim>
                                  </p:childTnLst>
                                </p:cTn>
                              </p:par>
                              <p:par>
                                <p:cTn id="36" presetID="2" presetClass="entr" presetSubtype="8" decel="100000" fill="hold" grpId="0" nodeType="withEffect">
                                  <p:stCondLst>
                                    <p:cond delay="25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1000" fill="hold"/>
                                        <p:tgtEl>
                                          <p:spTgt spid="11"/>
                                        </p:tgtEl>
                                        <p:attrNameLst>
                                          <p:attrName>ppt_x</p:attrName>
                                        </p:attrNameLst>
                                      </p:cBhvr>
                                      <p:tavLst>
                                        <p:tav tm="0">
                                          <p:val>
                                            <p:strVal val="0-#ppt_w/2"/>
                                          </p:val>
                                        </p:tav>
                                        <p:tav tm="100000">
                                          <p:val>
                                            <p:strVal val="#ppt_x"/>
                                          </p:val>
                                        </p:tav>
                                      </p:tavLst>
                                    </p:anim>
                                    <p:anim calcmode="lin" valueType="num">
                                      <p:cBhvr additive="base">
                                        <p:cTn id="39" dur="10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animBg="1"/>
      <p:bldP spid="9" grpId="0"/>
      <p:bldP spid="10" grpId="0" animBg="1"/>
      <p:bldP spid="11" grpId="0"/>
    </p:bldLst>
  </p:timing>
</p:sld>
</file>

<file path=ppt/tags/tag1.xml><?xml version="1.0" encoding="utf-8"?>
<p:tagLst xmlns:a="http://schemas.openxmlformats.org/drawingml/2006/main" xmlns:r="http://schemas.openxmlformats.org/officeDocument/2006/relationships" xmlns:p="http://schemas.openxmlformats.org/presentationml/2006/main">
  <p:tag name="MT_TILE" val="YES"/>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L1WJbqXVIEKuzluq6Thzv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L1WJbqXVIEKuzluq6Thzvg"/>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9AIZSDN8u0KFL27TMcG81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L1WJbqXVIEKuzluq6Thzvg"/>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p9AIZSDN8u0KFL27TMcG81g"/>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L1WJbqXVIEKuzluq6Thzv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9AIZSDN8u0KFL27TMcG81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9AIZSDN8u0KFL27TMcG81g"/>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pL1WJbqXVIEKuzluq6Thzvg"/>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9AIZSDN8u0KFL27TMcG81g"/>
</p:tagLst>
</file>

<file path=ppt/tags/tag2.xml><?xml version="1.0" encoding="utf-8"?>
<p:tagLst xmlns:a="http://schemas.openxmlformats.org/drawingml/2006/main" xmlns:r="http://schemas.openxmlformats.org/officeDocument/2006/relationships" xmlns:p="http://schemas.openxmlformats.org/presentationml/2006/main">
  <p:tag name="MT_TILE" val="YES"/>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L1WJbqXVIEKuzluq6Thzv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9AIZSDN8u0KFL27TMcG81g"/>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7dXkbaQDoEiLyfce_XWKSQ"/>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pu2PG1buhVUOkWAVkpOr7jw"/>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5zTAFmVOz0W2GKgK3FfpvQ"/>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7dXkbaQDoEiLyfce_XWKSQ"/>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u2PG1buhVUOkWAVkpOr7jw"/>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5zTAFmVOz0W2GKgK3FfpvQ"/>
</p:tagLst>
</file>

<file path=ppt/tags/tag3.xml><?xml version="1.0" encoding="utf-8"?>
<p:tagLst xmlns:a="http://schemas.openxmlformats.org/drawingml/2006/main" xmlns:r="http://schemas.openxmlformats.org/officeDocument/2006/relationships" xmlns:p="http://schemas.openxmlformats.org/presentationml/2006/main">
  <p:tag name="MT_TILE" val="YES"/>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pu2PG1buhVUOkWAVkpOr7jw"/>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5zTAFmVOz0W2GKgK3Ffpv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4.xml><?xml version="1.0" encoding="utf-8"?>
<p:tagLst xmlns:a="http://schemas.openxmlformats.org/drawingml/2006/main" xmlns:r="http://schemas.openxmlformats.org/officeDocument/2006/relationships" xmlns:p="http://schemas.openxmlformats.org/presentationml/2006/main">
  <p:tag name="MT_TILE" val="YES"/>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GPnozGtbSEuSxX56hIBSm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5.xml><?xml version="1.0" encoding="utf-8"?>
<p:tagLst xmlns:a="http://schemas.openxmlformats.org/drawingml/2006/main" xmlns:r="http://schemas.openxmlformats.org/officeDocument/2006/relationships" xmlns:p="http://schemas.openxmlformats.org/presentationml/2006/main">
  <p:tag name="MT_TILE" val="YES"/>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M2K7qdWtrUuw_8YwPFRAJg"/>
</p:tagLst>
</file>

<file path=ppt/tags/tag6.xml><?xml version="1.0" encoding="utf-8"?>
<p:tagLst xmlns:a="http://schemas.openxmlformats.org/drawingml/2006/main" xmlns:r="http://schemas.openxmlformats.org/officeDocument/2006/relationships" xmlns:p="http://schemas.openxmlformats.org/presentationml/2006/main">
  <p:tag name="MT_TILE" val="YES"/>
</p:tagLst>
</file>

<file path=ppt/tags/tag7.xml><?xml version="1.0" encoding="utf-8"?>
<p:tagLst xmlns:a="http://schemas.openxmlformats.org/drawingml/2006/main" xmlns:r="http://schemas.openxmlformats.org/officeDocument/2006/relationships" xmlns:p="http://schemas.openxmlformats.org/presentationml/2006/main">
  <p:tag name="MT_TILE" val="YES"/>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yHojMppB7ke_G1rtyo8aF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9AIZSDN8u0KFL27TMcG81g"/>
</p:tagLst>
</file>

<file path=ppt/theme/_rels/theme8.xml.rels><?xml version="1.0" encoding="UTF-8" standalone="yes"?>
<Relationships xmlns="http://schemas.openxmlformats.org/package/2006/relationships"><Relationship Id="rId1" Type="http://schemas.openxmlformats.org/officeDocument/2006/relationships/image" Target="../media/image27.png"/></Relationships>
</file>

<file path=ppt/theme/_rels/theme9.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TechEd_2012_Template_16x9">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2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5.xml><?xml version="1.0" encoding="utf-8"?>
<a:theme xmlns:a="http://schemas.openxmlformats.org/drawingml/2006/main" name="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_TechEd_2012_Template_16x9">
  <a:themeElements>
    <a:clrScheme name="自定义 23">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2012-06-14T07:00:00+00:00</Event_x0020_End_x0020_Date>
    <Event_x0020_Start_x0020_Date xmlns="2295e2e7-0eeb-498e-8716-217bb2ee6ee3">2012-06-11T07:00:00+00:00</Event_x0020_Start_x0020_Date>
    <MS_x0020_Speaker xmlns="2295e2e7-0eeb-498e-8716-217bb2ee6ee3">
      <UserInfo>
        <DisplayName/>
        <AccountId xsi:nil="true"/>
        <AccountType/>
      </UserInfo>
    </MS_x0020_Speaker>
    <External_x0020_Speaker xmlns="2295e2e7-0eeb-498e-8716-217bb2ee6ee3">Heath Aubin</External_x0020_Speaker>
    <Session_x0020_Code xmlns="2295e2e7-0eeb-498e-8716-217bb2ee6ee3">AAP201</Session_x0020_Code>
    <ProductTaxHTField0 xmlns="2295e2e7-0eeb-498e-8716-217bb2ee6ee3">
      <Terms xmlns="http://schemas.microsoft.com/office/infopath/2007/PartnerControls"/>
    </ProductTaxHTField0>
    <Presentation_x0020_Date xmlns="2295e2e7-0eeb-498e-8716-217bb2ee6ee3">2012-06-13T00:00:00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99ded043-d247-43a1-9b7a-028ecd66d1eb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126</Value>
      <Value>232</Value>
      <Value>231</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Orange County Convention Center Orlando, FL</TermName>
          <TermId xmlns="http://schemas.microsoft.com/office/infopath/2007/PartnerControls">bd993e89-aa48-4695-84e0-3b53e88b1a79</TermId>
        </TermInfo>
      </Terms>
    </Event_x0020_VenueTaxHTField0>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1F76A61-5CBF-46B3-9760-66C9F36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6D92E10-3D8B-4831-9584-7BC82972C8E2}">
  <ds:schemaRefs>
    <ds:schemaRef ds:uri="http://purl.org/dc/dcmitype/"/>
    <ds:schemaRef ds:uri="http://schemas.microsoft.com/office/2006/documentManagement/types"/>
    <ds:schemaRef ds:uri="2295e2e7-0eeb-498e-8716-217bb2ee6ee3"/>
    <ds:schemaRef ds:uri="http://www.w3.org/XML/1998/namespace"/>
    <ds:schemaRef ds:uri="8b529f77-48ab-4581-b468-93f09345b8aa"/>
    <ds:schemaRef ds:uri="http://purl.org/dc/elements/1.1/"/>
    <ds:schemaRef ds:uri="http://purl.org/dc/term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3.xml><?xml version="1.0" encoding="utf-8"?>
<ds:datastoreItem xmlns:ds="http://schemas.openxmlformats.org/officeDocument/2006/customXml" ds:itemID="{EF1FE425-EA36-4D8C-A967-84CE3BED24D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3003</TotalTime>
  <Words>10982</Words>
  <Application>Microsoft Office PowerPoint</Application>
  <PresentationFormat>全屏显示(16:9)</PresentationFormat>
  <Paragraphs>1072</Paragraphs>
  <Slides>74</Slides>
  <Notes>64</Notes>
  <HiddenSlides>0</HiddenSlides>
  <MMClips>0</MMClips>
  <ScaleCrop>false</ScaleCrop>
  <HeadingPairs>
    <vt:vector size="8" baseType="variant">
      <vt:variant>
        <vt:lpstr>已用的字体</vt:lpstr>
      </vt:variant>
      <vt:variant>
        <vt:i4>14</vt:i4>
      </vt:variant>
      <vt:variant>
        <vt:lpstr>主题</vt:lpstr>
      </vt:variant>
      <vt:variant>
        <vt:i4>9</vt:i4>
      </vt:variant>
      <vt:variant>
        <vt:lpstr>嵌入 OLE 服务器</vt:lpstr>
      </vt:variant>
      <vt:variant>
        <vt:i4>1</vt:i4>
      </vt:variant>
      <vt:variant>
        <vt:lpstr>幻灯片标题</vt:lpstr>
      </vt:variant>
      <vt:variant>
        <vt:i4>74</vt:i4>
      </vt:variant>
    </vt:vector>
  </HeadingPairs>
  <TitlesOfParts>
    <vt:vector size="98" baseType="lpstr">
      <vt:lpstr>Segoe Condensed</vt:lpstr>
      <vt:lpstr>Segoe Light</vt:lpstr>
      <vt:lpstr>华文新魏</vt:lpstr>
      <vt:lpstr>楷体</vt:lpstr>
      <vt:lpstr>隶书</vt:lpstr>
      <vt:lpstr>宋体</vt:lpstr>
      <vt:lpstr>Arial</vt:lpstr>
      <vt:lpstr>Calibri</vt:lpstr>
      <vt:lpstr>Consolas</vt:lpstr>
      <vt:lpstr>Segoe UI</vt:lpstr>
      <vt:lpstr>Segoe UI Light</vt:lpstr>
      <vt:lpstr>Times New Roman</vt:lpstr>
      <vt:lpstr>Verdana</vt:lpstr>
      <vt:lpstr>Wingdings</vt:lpstr>
      <vt:lpstr>TechEd_2012_Template_16x9</vt:lpstr>
      <vt:lpstr>White with Consolas font for code slides</vt:lpstr>
      <vt:lpstr>1_TechEd_2012_Template_16x9</vt:lpstr>
      <vt:lpstr>2_TechEd_2012_Template_16x9</vt:lpstr>
      <vt:lpstr>TechEd_WindowsAzure_Template_16x9</vt:lpstr>
      <vt:lpstr>1_TechEd_WindowsAzure_Template_16x9</vt:lpstr>
      <vt:lpstr>3_TechEd_2012_Template_16x9</vt:lpstr>
      <vt:lpstr>MS1444_Windows Azure Template 16x9_r08a</vt:lpstr>
      <vt:lpstr>1_MS1444_Windows Azure Template 16x9_r08a</vt:lpstr>
      <vt:lpstr>think-cell Slide</vt:lpstr>
      <vt:lpstr>第1章 概论</vt:lpstr>
      <vt:lpstr>提纲</vt:lpstr>
      <vt:lpstr>1.1 软件发展</vt:lpstr>
      <vt:lpstr>软件＝程序+数据+文档</vt:lpstr>
      <vt:lpstr>1.1 软件发展</vt:lpstr>
      <vt:lpstr>1.1 软件发展</vt:lpstr>
      <vt:lpstr>1.1 软件发展</vt:lpstr>
      <vt:lpstr>1.1 软件发展</vt:lpstr>
      <vt:lpstr>1.1 软件发展</vt:lpstr>
      <vt:lpstr>（1）软件危机的典型表现</vt:lpstr>
      <vt:lpstr>（2）软件危机的主要原因</vt:lpstr>
      <vt:lpstr>（2）软件危机的主要原因</vt:lpstr>
      <vt:lpstr>（2）软件危机的主要原因</vt:lpstr>
      <vt:lpstr>（3）消除软件危机的途径</vt:lpstr>
      <vt:lpstr>1.1 软件发展</vt:lpstr>
      <vt:lpstr>提纲</vt:lpstr>
      <vt:lpstr>1.2 软件工程</vt:lpstr>
      <vt:lpstr>1.2.1 软件工程的定义</vt:lpstr>
      <vt:lpstr>软件工程的目标</vt:lpstr>
      <vt:lpstr>1.2.2 软件工程的基本原理</vt:lpstr>
      <vt:lpstr>1.2.3 软件工程方法学</vt:lpstr>
      <vt:lpstr>1.2.3 软件工程方法学</vt:lpstr>
      <vt:lpstr>1.2.3 软件工程方法学</vt:lpstr>
      <vt:lpstr>提纲</vt:lpstr>
      <vt:lpstr>1. 3 软件生命周期</vt:lpstr>
      <vt:lpstr>1. 3 软件生命周期</vt:lpstr>
      <vt:lpstr>1. 3 软件生命周期</vt:lpstr>
      <vt:lpstr>1. 3 软件生命周期</vt:lpstr>
      <vt:lpstr>1. 3 软件生命周期</vt:lpstr>
      <vt:lpstr>1. 3 软件生命周期</vt:lpstr>
      <vt:lpstr>1. 3 软件生命周期</vt:lpstr>
      <vt:lpstr>1. 3 软件生命周期</vt:lpstr>
      <vt:lpstr>1. 3 软件生命周期</vt:lpstr>
      <vt:lpstr>提纲</vt:lpstr>
      <vt:lpstr>PowerPoint 演示文稿</vt:lpstr>
      <vt:lpstr>PowerPoint 演示文稿</vt:lpstr>
      <vt:lpstr>PowerPoint 演示文稿</vt:lpstr>
      <vt:lpstr>提纲</vt:lpstr>
      <vt:lpstr>1. 5 软件过程模型</vt:lpstr>
      <vt:lpstr>1. 5 软件过程模型</vt:lpstr>
      <vt:lpstr>1.5.1瀑布模型</vt:lpstr>
      <vt:lpstr>1.5.1瀑布模型</vt:lpstr>
      <vt:lpstr>1.5.2快速原型模型</vt:lpstr>
      <vt:lpstr>1.5.2快速原型模型</vt:lpstr>
      <vt:lpstr>1.5.2快速原型模型</vt:lpstr>
      <vt:lpstr>1.5.3增量模型</vt:lpstr>
      <vt:lpstr>1.5.3增量模型</vt:lpstr>
      <vt:lpstr>1.5.3增量模型</vt:lpstr>
      <vt:lpstr>1.5.4螺旋模型</vt:lpstr>
      <vt:lpstr>1.5.4螺旋模型</vt:lpstr>
      <vt:lpstr>1.5.4螺旋模型</vt:lpstr>
      <vt:lpstr>1.5.5喷泉模型</vt:lpstr>
      <vt:lpstr>1.5.5喷泉模型</vt:lpstr>
      <vt:lpstr>1.5.6 RUP</vt:lpstr>
      <vt:lpstr>1.5.6 RUP</vt:lpstr>
      <vt:lpstr>1.5.6 RUP</vt:lpstr>
      <vt:lpstr>1.5.6 RUP</vt:lpstr>
      <vt:lpstr>1.5.6 RUP</vt:lpstr>
      <vt:lpstr>1.5.6 敏捷过程与极限编程</vt:lpstr>
      <vt:lpstr>1.5.6 敏捷过程与极限编程</vt:lpstr>
      <vt:lpstr>1.5.6 敏捷过程与极限编程</vt:lpstr>
      <vt:lpstr>1.5.6 敏捷过程与极限编程</vt:lpstr>
      <vt:lpstr>1.5.6 敏捷过程与极限编程</vt:lpstr>
      <vt:lpstr>1.5.6 敏捷过程与极限编程</vt:lpstr>
      <vt:lpstr>1.5.7 微软过程</vt:lpstr>
      <vt:lpstr>1.5.7 微软过程</vt:lpstr>
      <vt:lpstr>1.5.7 微软过程模型</vt:lpstr>
      <vt:lpstr>提纲</vt:lpstr>
      <vt:lpstr>1.6 CASE工具与环境</vt:lpstr>
      <vt:lpstr>1.6 CASE工具与环境</vt:lpstr>
      <vt:lpstr>提纲</vt:lpstr>
      <vt:lpstr>提纲</vt:lpstr>
      <vt:lpstr>软件工程的观点辨析</vt:lpstr>
      <vt:lpstr>软件工程的错误观点</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Computing is the New Net Norm</dc:title>
  <dc:subject>TechEd 2012</dc:subject>
  <dc:creator>Cyndi</dc:creator>
  <cp:keywords>TechEd 2012</cp:keywords>
  <dc:description>Template: Jordan Cayabyab, Artitudes Design
Formatting:
Event Date: June 11-14, 2012
Event Location: Orlando, FL
Audience Type: IT Pros, Developers</dc:description>
  <cp:lastModifiedBy>apple</cp:lastModifiedBy>
  <cp:revision>223</cp:revision>
  <cp:lastPrinted>2010-05-11T05:02:34Z</cp:lastPrinted>
  <dcterms:created xsi:type="dcterms:W3CDTF">2012-03-23T02:48:52Z</dcterms:created>
  <dcterms:modified xsi:type="dcterms:W3CDTF">2019-03-06T13:02:00Z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